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0" r:id="rId3"/>
    <p:sldMasterId id="2147483750" r:id="rId4"/>
    <p:sldMasterId id="2147483780" r:id="rId5"/>
    <p:sldMasterId id="2147483792" r:id="rId6"/>
  </p:sldMasterIdLst>
  <p:notesMasterIdLst>
    <p:notesMasterId r:id="rId16"/>
  </p:notesMasterIdLst>
  <p:handoutMasterIdLst>
    <p:handoutMasterId r:id="rId17"/>
  </p:handoutMasterIdLst>
  <p:sldIdLst>
    <p:sldId id="262" r:id="rId7"/>
    <p:sldId id="273" r:id="rId8"/>
    <p:sldId id="267" r:id="rId9"/>
    <p:sldId id="268" r:id="rId10"/>
    <p:sldId id="271" r:id="rId11"/>
    <p:sldId id="269" r:id="rId12"/>
    <p:sldId id="279" r:id="rId13"/>
    <p:sldId id="274" r:id="rId14"/>
    <p:sldId id="265" r:id="rId15"/>
  </p:sldIdLst>
  <p:sldSz cx="12192000" cy="6858000"/>
  <p:notesSz cx="6808788" cy="99425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539"/>
    <a:srgbClr val="FF538C"/>
    <a:srgbClr val="FF6600"/>
    <a:srgbClr val="E3860B"/>
    <a:srgbClr val="0E8CE2"/>
    <a:srgbClr val="10B0C6"/>
    <a:srgbClr val="9751CB"/>
    <a:srgbClr val="059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ไม่มีสไตล์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507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537096506695821E-2"/>
          <c:y val="3.0055723314638457E-2"/>
          <c:w val="0.9494629034933042"/>
          <c:h val="0.837734412330849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ศุขไสยาศน์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รพ.เพชรบูรณ์</c:v>
                </c:pt>
                <c:pt idx="1">
                  <c:v>รพร.หล่มเก่า</c:v>
                </c:pt>
                <c:pt idx="2">
                  <c:v>รพ.บึงสามพัน</c:v>
                </c:pt>
                <c:pt idx="3">
                  <c:v>รพ.น้ำหนาว</c:v>
                </c:pt>
                <c:pt idx="4">
                  <c:v>รพ.หนองไผ่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18</c:v>
                </c:pt>
                <c:pt idx="2">
                  <c:v>95</c:v>
                </c:pt>
                <c:pt idx="3">
                  <c:v>35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4F-4FB2-B0BA-4044EC5E03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ทำลายพระสุเมรุ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รพ.เพชรบูรณ์</c:v>
                </c:pt>
                <c:pt idx="1">
                  <c:v>รพร.หล่มเก่า</c:v>
                </c:pt>
                <c:pt idx="2">
                  <c:v>รพ.บึงสามพัน</c:v>
                </c:pt>
                <c:pt idx="3">
                  <c:v>รพ.น้ำหนาว</c:v>
                </c:pt>
                <c:pt idx="4">
                  <c:v>รพ.หนองไผ่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18</c:v>
                </c:pt>
                <c:pt idx="1">
                  <c:v>25</c:v>
                </c:pt>
                <c:pt idx="2">
                  <c:v>155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4F-4FB2-B0BA-4044EC5E03E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น้ำมันกัญชาสูตร อ.เดชา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รพ.เพชรบูรณ์</c:v>
                </c:pt>
                <c:pt idx="1">
                  <c:v>รพร.หล่มเก่า</c:v>
                </c:pt>
                <c:pt idx="2">
                  <c:v>รพ.บึงสามพัน</c:v>
                </c:pt>
                <c:pt idx="3">
                  <c:v>รพ.น้ำหนาว</c:v>
                </c:pt>
                <c:pt idx="4">
                  <c:v>รพ.หนองไผ่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4F-4FB2-B0BA-4044EC5E03E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อัมฤตโอสถ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รพ.เพชรบูรณ์</c:v>
                </c:pt>
                <c:pt idx="1">
                  <c:v>รพร.หล่มเก่า</c:v>
                </c:pt>
                <c:pt idx="2">
                  <c:v>รพ.บึงสามพัน</c:v>
                </c:pt>
                <c:pt idx="3">
                  <c:v>รพ.น้ำหนาว</c:v>
                </c:pt>
                <c:pt idx="4">
                  <c:v>รพ.หนองไผ่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4F-4FB2-B0BA-4044EC5E03E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ไพสาลี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รพ.เพชรบูรณ์</c:v>
                </c:pt>
                <c:pt idx="1">
                  <c:v>รพร.หล่มเก่า</c:v>
                </c:pt>
                <c:pt idx="2">
                  <c:v>รพ.บึงสามพัน</c:v>
                </c:pt>
                <c:pt idx="3">
                  <c:v>รพ.น้ำหนาว</c:v>
                </c:pt>
                <c:pt idx="4">
                  <c:v>รพ.หนองไผ่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4F-4FB2-B0BA-4044EC5E03E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อัคคินีวคณะ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รพ.เพชรบูรณ์</c:v>
                </c:pt>
                <c:pt idx="1">
                  <c:v>รพร.หล่มเก่า</c:v>
                </c:pt>
                <c:pt idx="2">
                  <c:v>รพ.บึงสามพัน</c:v>
                </c:pt>
                <c:pt idx="3">
                  <c:v>รพ.น้ำหนาว</c:v>
                </c:pt>
                <c:pt idx="4">
                  <c:v>รพ.หนองไผ่</c:v>
                </c:pt>
              </c:strCache>
            </c:strRef>
          </c:cat>
          <c:val>
            <c:numRef>
              <c:f>Sheet1!$G$2:$G$6</c:f>
              <c:numCache>
                <c:formatCode>General</c:formatCode>
                <c:ptCount val="5"/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F4F-4FB2-B0BA-4044EC5E03E0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แก้ลมขึ้นเบื้องสูง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รพ.เพชรบูรณ์</c:v>
                </c:pt>
                <c:pt idx="1">
                  <c:v>รพร.หล่มเก่า</c:v>
                </c:pt>
                <c:pt idx="2">
                  <c:v>รพ.บึงสามพัน</c:v>
                </c:pt>
                <c:pt idx="3">
                  <c:v>รพ.น้ำหนาว</c:v>
                </c:pt>
                <c:pt idx="4">
                  <c:v>รพ.หนองไผ่</c:v>
                </c:pt>
              </c:strCache>
            </c:strRef>
          </c:cat>
          <c:val>
            <c:numRef>
              <c:f>Sheet1!$H$2:$H$6</c:f>
              <c:numCache>
                <c:formatCode>General</c:formatCode>
                <c:ptCount val="5"/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4F-4FB2-B0BA-4044EC5E03E0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แก้ลมแก้เส้น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รพ.เพชรบูรณ์</c:v>
                </c:pt>
                <c:pt idx="1">
                  <c:v>รพร.หล่มเก่า</c:v>
                </c:pt>
                <c:pt idx="2">
                  <c:v>รพ.บึงสามพัน</c:v>
                </c:pt>
                <c:pt idx="3">
                  <c:v>รพ.น้ำหนาว</c:v>
                </c:pt>
                <c:pt idx="4">
                  <c:v>รพ.หนองไผ่</c:v>
                </c:pt>
              </c:strCache>
            </c:strRef>
          </c:cat>
          <c:val>
            <c:numRef>
              <c:f>Sheet1!$I$2:$I$6</c:f>
              <c:numCache>
                <c:formatCode>General</c:formatCode>
                <c:ptCount val="5"/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F4F-4FB2-B0BA-4044EC5E03E0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อภัยสาลี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รพ.เพชรบูรณ์</c:v>
                </c:pt>
                <c:pt idx="1">
                  <c:v>รพร.หล่มเก่า</c:v>
                </c:pt>
                <c:pt idx="2">
                  <c:v>รพ.บึงสามพัน</c:v>
                </c:pt>
                <c:pt idx="3">
                  <c:v>รพ.น้ำหนาว</c:v>
                </c:pt>
                <c:pt idx="4">
                  <c:v>รพ.หนองไผ่</c:v>
                </c:pt>
              </c:strCache>
            </c:strRef>
          </c:cat>
          <c:val>
            <c:numRef>
              <c:f>Sheet1!$J$2:$J$6</c:f>
              <c:numCache>
                <c:formatCode>General</c:formatCode>
                <c:ptCount val="5"/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4F-4FB2-B0BA-4044EC5E03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5193208"/>
        <c:axId val="645193600"/>
      </c:barChart>
      <c:catAx>
        <c:axId val="645193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45193600"/>
        <c:crosses val="autoZero"/>
        <c:auto val="1"/>
        <c:lblAlgn val="ctr"/>
        <c:lblOffset val="100"/>
        <c:noMultiLvlLbl val="0"/>
      </c:catAx>
      <c:valAx>
        <c:axId val="645193600"/>
        <c:scaling>
          <c:orientation val="minMax"/>
          <c:max val="16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45193208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1888799196358363E-2"/>
          <c:y val="7.3054494083382673E-2"/>
          <c:w val="0.34486022863936772"/>
          <c:h val="0.39820559003574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5/8/layout/cycle6" loCatId="cycle" qsTypeId="urn:microsoft.com/office/officeart/2005/8/quickstyle/simple4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/>
        <a:lstStyle/>
        <a:p>
          <a:pPr rtl="0"/>
          <a:r>
            <a:rPr lang="th-TH" b="1" i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rPr>
            <a:t>การปลูก</a:t>
          </a:r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th-TH" b="1" noProof="0" dirty="0">
            <a:solidFill>
              <a:schemeClr val="bg1"/>
            </a:solidFill>
            <a:latin typeface="Leelawadee" panose="020B0502040204020203" pitchFamily="34" charset="-34"/>
            <a:cs typeface="Leelawadee" panose="020B0502040204020203" pitchFamily="34" charset="-34"/>
          </a:endParaRPr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th-TH" b="1" noProof="0" dirty="0">
            <a:solidFill>
              <a:schemeClr val="bg1"/>
            </a:solidFill>
            <a:latin typeface="Leelawadee" panose="020B0502040204020203" pitchFamily="34" charset="-34"/>
            <a:cs typeface="Leelawadee" panose="020B0502040204020203" pitchFamily="34" charset="-34"/>
          </a:endParaRPr>
        </a:p>
      </dgm:t>
    </dgm:pt>
    <dgm:pt modelId="{4E8D2E69-0173-4BD3-B96A-7A9C5DD12B47}">
      <dgm:prSet/>
      <dgm:spPr/>
      <dgm:t>
        <a:bodyPr rtlCol="0"/>
        <a:lstStyle/>
        <a:p>
          <a:pPr rtl="0"/>
          <a:r>
            <a:rPr lang="th-TH" b="1" i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rPr>
            <a:t>การใช้</a:t>
          </a:r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th-TH" b="1" noProof="0" dirty="0">
            <a:solidFill>
              <a:schemeClr val="bg1"/>
            </a:solidFill>
            <a:latin typeface="Leelawadee" panose="020B0502040204020203" pitchFamily="34" charset="-34"/>
            <a:cs typeface="Leelawadee" panose="020B0502040204020203" pitchFamily="34" charset="-34"/>
          </a:endParaRPr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th-TH" b="1" noProof="0" dirty="0">
            <a:solidFill>
              <a:schemeClr val="bg1"/>
            </a:solidFill>
            <a:latin typeface="Leelawadee" panose="020B0502040204020203" pitchFamily="34" charset="-34"/>
            <a:cs typeface="Leelawadee" panose="020B0502040204020203" pitchFamily="34" charset="-34"/>
          </a:endParaRPr>
        </a:p>
      </dgm:t>
    </dgm:pt>
    <dgm:pt modelId="{93A6A030-ABAB-4EFA-B539-0FDB3E07C1EF}">
      <dgm:prSet/>
      <dgm:spPr/>
      <dgm:t>
        <a:bodyPr rtlCol="0"/>
        <a:lstStyle/>
        <a:p>
          <a:pPr rtl="0"/>
          <a:r>
            <a:rPr lang="th-TH" b="1" i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rPr>
            <a:t>การวิจัย</a:t>
          </a:r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th-TH" b="1" noProof="0" dirty="0">
            <a:solidFill>
              <a:schemeClr val="bg1"/>
            </a:solidFill>
            <a:latin typeface="Leelawadee" panose="020B0502040204020203" pitchFamily="34" charset="-34"/>
            <a:cs typeface="Leelawadee" panose="020B0502040204020203" pitchFamily="34" charset="-34"/>
          </a:endParaRPr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th-TH" b="1" noProof="0" dirty="0">
            <a:solidFill>
              <a:schemeClr val="bg1"/>
            </a:solidFill>
            <a:latin typeface="Leelawadee" panose="020B0502040204020203" pitchFamily="34" charset="-34"/>
            <a:cs typeface="Leelawadee" panose="020B0502040204020203" pitchFamily="34" charset="-34"/>
          </a:endParaRPr>
        </a:p>
      </dgm:t>
    </dgm:pt>
    <dgm:pt modelId="{44E59079-4044-4615-844A-2BF6DDD5742E}" type="pres">
      <dgm:prSet presAssocID="{D4503D04-C97E-4622-AE07-D0307CB3B4CA}" presName="cycle" presStyleCnt="0">
        <dgm:presLayoutVars>
          <dgm:dir/>
          <dgm:resizeHandles val="exact"/>
        </dgm:presLayoutVars>
      </dgm:prSet>
      <dgm:spPr/>
    </dgm:pt>
    <dgm:pt modelId="{8207854D-2B51-4A8E-B5AE-10487E87CA78}" type="pres">
      <dgm:prSet presAssocID="{AAC263CB-8256-4B03-92FE-1622698FB3E9}" presName="node" presStyleLbl="node1" presStyleIdx="0" presStyleCnt="3">
        <dgm:presLayoutVars>
          <dgm:bulletEnabled val="1"/>
        </dgm:presLayoutVars>
      </dgm:prSet>
      <dgm:spPr/>
    </dgm:pt>
    <dgm:pt modelId="{3BD308D7-A299-4638-ADDE-05060FAADE0B}" type="pres">
      <dgm:prSet presAssocID="{AAC263CB-8256-4B03-92FE-1622698FB3E9}" presName="spNode" presStyleCnt="0"/>
      <dgm:spPr/>
    </dgm:pt>
    <dgm:pt modelId="{C8571390-81D5-4CB3-85C5-E4D11E7CFD6A}" type="pres">
      <dgm:prSet presAssocID="{808B76D0-8EC7-469A-93AC-7A6017188A9D}" presName="sibTrans" presStyleLbl="sibTrans1D1" presStyleIdx="0" presStyleCnt="3"/>
      <dgm:spPr/>
    </dgm:pt>
    <dgm:pt modelId="{A20D3CF3-3A37-4B6F-A6B5-4E7BBBD1546D}" type="pres">
      <dgm:prSet presAssocID="{4E8D2E69-0173-4BD3-B96A-7A9C5DD12B47}" presName="node" presStyleLbl="node1" presStyleIdx="1" presStyleCnt="3">
        <dgm:presLayoutVars>
          <dgm:bulletEnabled val="1"/>
        </dgm:presLayoutVars>
      </dgm:prSet>
      <dgm:spPr/>
    </dgm:pt>
    <dgm:pt modelId="{5699C828-C06B-4049-827B-700B959CB820}" type="pres">
      <dgm:prSet presAssocID="{4E8D2E69-0173-4BD3-B96A-7A9C5DD12B47}" presName="spNode" presStyleCnt="0"/>
      <dgm:spPr/>
    </dgm:pt>
    <dgm:pt modelId="{48BB7BDC-C048-4E69-ACAB-ECF95ED26C20}" type="pres">
      <dgm:prSet presAssocID="{FEF1E80E-8A9E-4B0A-817C-2A4CFDCF3FB2}" presName="sibTrans" presStyleLbl="sibTrans1D1" presStyleIdx="1" presStyleCnt="3"/>
      <dgm:spPr/>
    </dgm:pt>
    <dgm:pt modelId="{4521CE3A-1D32-4E92-83BA-6B4DBB6DBC61}" type="pres">
      <dgm:prSet presAssocID="{93A6A030-ABAB-4EFA-B539-0FDB3E07C1EF}" presName="node" presStyleLbl="node1" presStyleIdx="2" presStyleCnt="3">
        <dgm:presLayoutVars>
          <dgm:bulletEnabled val="1"/>
        </dgm:presLayoutVars>
      </dgm:prSet>
      <dgm:spPr/>
    </dgm:pt>
    <dgm:pt modelId="{34BD8A5D-E98E-4E78-B880-A24345A05A2D}" type="pres">
      <dgm:prSet presAssocID="{93A6A030-ABAB-4EFA-B539-0FDB3E07C1EF}" presName="spNode" presStyleCnt="0"/>
      <dgm:spPr/>
    </dgm:pt>
    <dgm:pt modelId="{C747AAAB-C295-45F8-80B3-C14658BB07BE}" type="pres">
      <dgm:prSet presAssocID="{BFE0749E-E343-4A6F-BD09-2810EE6B4BD7}" presName="sibTrans" presStyleLbl="sibTrans1D1" presStyleIdx="2" presStyleCnt="3"/>
      <dgm:spPr/>
    </dgm:pt>
  </dgm:ptLst>
  <dgm:cxnLst>
    <dgm:cxn modelId="{B8012909-31CC-4651-B917-AA40A0B19C60}" type="presOf" srcId="{808B76D0-8EC7-469A-93AC-7A6017188A9D}" destId="{C8571390-81D5-4CB3-85C5-E4D11E7CFD6A}" srcOrd="0" destOrd="0" presId="urn:microsoft.com/office/officeart/2005/8/layout/cycle6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771C6669-A4EF-41AF-8590-752148CA914D}" type="presOf" srcId="{4E8D2E69-0173-4BD3-B96A-7A9C5DD12B47}" destId="{A20D3CF3-3A37-4B6F-A6B5-4E7BBBD1546D}" srcOrd="0" destOrd="0" presId="urn:microsoft.com/office/officeart/2005/8/layout/cycle6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F90035AD-DBAC-4CA9-AA0A-714D22095450}" type="presOf" srcId="{D4503D04-C97E-4622-AE07-D0307CB3B4CA}" destId="{44E59079-4044-4615-844A-2BF6DDD5742E}" srcOrd="0" destOrd="0" presId="urn:microsoft.com/office/officeart/2005/8/layout/cycle6"/>
    <dgm:cxn modelId="{839722B2-0B9D-4B60-875E-31C70C790265}" type="presOf" srcId="{AAC263CB-8256-4B03-92FE-1622698FB3E9}" destId="{8207854D-2B51-4A8E-B5AE-10487E87CA78}" srcOrd="0" destOrd="0" presId="urn:microsoft.com/office/officeart/2005/8/layout/cycle6"/>
    <dgm:cxn modelId="{B66D5ECA-14EC-4C3E-AFD7-124FCA083E2B}" type="presOf" srcId="{93A6A030-ABAB-4EFA-B539-0FDB3E07C1EF}" destId="{4521CE3A-1D32-4E92-83BA-6B4DBB6DBC61}" srcOrd="0" destOrd="0" presId="urn:microsoft.com/office/officeart/2005/8/layout/cycle6"/>
    <dgm:cxn modelId="{C3DE9ED3-38FB-4274-A096-C51CB55DF9E2}" type="presOf" srcId="{FEF1E80E-8A9E-4B0A-817C-2A4CFDCF3FB2}" destId="{48BB7BDC-C048-4E69-ACAB-ECF95ED26C20}" srcOrd="0" destOrd="0" presId="urn:microsoft.com/office/officeart/2005/8/layout/cycle6"/>
    <dgm:cxn modelId="{464CC8D7-9296-4E3D-8AFC-37B87AC6863B}" type="presOf" srcId="{BFE0749E-E343-4A6F-BD09-2810EE6B4BD7}" destId="{C747AAAB-C295-45F8-80B3-C14658BB07BE}" srcOrd="0" destOrd="0" presId="urn:microsoft.com/office/officeart/2005/8/layout/cycle6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26CB1FEB-1370-4614-92B2-B054D6C4BFAD}" type="presParOf" srcId="{44E59079-4044-4615-844A-2BF6DDD5742E}" destId="{8207854D-2B51-4A8E-B5AE-10487E87CA78}" srcOrd="0" destOrd="0" presId="urn:microsoft.com/office/officeart/2005/8/layout/cycle6"/>
    <dgm:cxn modelId="{46E1F505-6388-44AF-B512-07C548A8338D}" type="presParOf" srcId="{44E59079-4044-4615-844A-2BF6DDD5742E}" destId="{3BD308D7-A299-4638-ADDE-05060FAADE0B}" srcOrd="1" destOrd="0" presId="urn:microsoft.com/office/officeart/2005/8/layout/cycle6"/>
    <dgm:cxn modelId="{90E711E1-8E37-4F9E-8AB6-1FE5F3C7553D}" type="presParOf" srcId="{44E59079-4044-4615-844A-2BF6DDD5742E}" destId="{C8571390-81D5-4CB3-85C5-E4D11E7CFD6A}" srcOrd="2" destOrd="0" presId="urn:microsoft.com/office/officeart/2005/8/layout/cycle6"/>
    <dgm:cxn modelId="{D787DAE8-F37D-4A52-990F-100975069741}" type="presParOf" srcId="{44E59079-4044-4615-844A-2BF6DDD5742E}" destId="{A20D3CF3-3A37-4B6F-A6B5-4E7BBBD1546D}" srcOrd="3" destOrd="0" presId="urn:microsoft.com/office/officeart/2005/8/layout/cycle6"/>
    <dgm:cxn modelId="{6EEA712C-250A-40AD-9C66-A8BCB8808E88}" type="presParOf" srcId="{44E59079-4044-4615-844A-2BF6DDD5742E}" destId="{5699C828-C06B-4049-827B-700B959CB820}" srcOrd="4" destOrd="0" presId="urn:microsoft.com/office/officeart/2005/8/layout/cycle6"/>
    <dgm:cxn modelId="{8C87D362-9185-46CA-BAAF-0C7624873007}" type="presParOf" srcId="{44E59079-4044-4615-844A-2BF6DDD5742E}" destId="{48BB7BDC-C048-4E69-ACAB-ECF95ED26C20}" srcOrd="5" destOrd="0" presId="urn:microsoft.com/office/officeart/2005/8/layout/cycle6"/>
    <dgm:cxn modelId="{9B7A4A4E-3CD1-4803-B18A-1217099CC800}" type="presParOf" srcId="{44E59079-4044-4615-844A-2BF6DDD5742E}" destId="{4521CE3A-1D32-4E92-83BA-6B4DBB6DBC61}" srcOrd="6" destOrd="0" presId="urn:microsoft.com/office/officeart/2005/8/layout/cycle6"/>
    <dgm:cxn modelId="{B658F7DC-C199-41B8-92D6-D3F07F180BC4}" type="presParOf" srcId="{44E59079-4044-4615-844A-2BF6DDD5742E}" destId="{34BD8A5D-E98E-4E78-B880-A24345A05A2D}" srcOrd="7" destOrd="0" presId="urn:microsoft.com/office/officeart/2005/8/layout/cycle6"/>
    <dgm:cxn modelId="{A241D65D-8056-4E29-B8E1-18FFE36C66D3}" type="presParOf" srcId="{44E59079-4044-4615-844A-2BF6DDD5742E}" destId="{C747AAAB-C295-45F8-80B3-C14658BB07BE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7854D-2B51-4A8E-B5AE-10487E87CA78}">
      <dsp:nvSpPr>
        <dsp:cNvPr id="0" name=""/>
        <dsp:cNvSpPr/>
      </dsp:nvSpPr>
      <dsp:spPr>
        <a:xfrm>
          <a:off x="1106153" y="1400"/>
          <a:ext cx="1217521" cy="79138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b="1" i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rPr>
            <a:t>การปลูก</a:t>
          </a:r>
        </a:p>
      </dsp:txBody>
      <dsp:txXfrm>
        <a:off x="1144785" y="40032"/>
        <a:ext cx="1140257" cy="714125"/>
      </dsp:txXfrm>
    </dsp:sp>
    <dsp:sp modelId="{C8571390-81D5-4CB3-85C5-E4D11E7CFD6A}">
      <dsp:nvSpPr>
        <dsp:cNvPr id="0" name=""/>
        <dsp:cNvSpPr/>
      </dsp:nvSpPr>
      <dsp:spPr>
        <a:xfrm>
          <a:off x="659427" y="397095"/>
          <a:ext cx="2110972" cy="2110972"/>
        </a:xfrm>
        <a:custGeom>
          <a:avLst/>
          <a:gdLst/>
          <a:ahLst/>
          <a:cxnLst/>
          <a:rect l="0" t="0" r="0" b="0"/>
          <a:pathLst>
            <a:path>
              <a:moveTo>
                <a:pt x="1673091" y="199557"/>
              </a:moveTo>
              <a:arcTo wR="1055486" hR="1055486" stAng="18348767" swAng="364705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D3CF3-3A37-4B6F-A6B5-4E7BBBD1546D}">
      <dsp:nvSpPr>
        <dsp:cNvPr id="0" name=""/>
        <dsp:cNvSpPr/>
      </dsp:nvSpPr>
      <dsp:spPr>
        <a:xfrm>
          <a:off x="2020230" y="1584629"/>
          <a:ext cx="1217521" cy="791389"/>
        </a:xfrm>
        <a:prstGeom prst="roundRect">
          <a:avLst/>
        </a:prstGeom>
        <a:gradFill rotWithShape="0">
          <a:gsLst>
            <a:gs pos="0">
              <a:schemeClr val="accent2">
                <a:hueOff val="316139"/>
                <a:satOff val="-27354"/>
                <a:lumOff val="4902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316139"/>
                <a:satOff val="-27354"/>
                <a:lumOff val="4902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316139"/>
                <a:satOff val="-27354"/>
                <a:lumOff val="4902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b="1" i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rPr>
            <a:t>การใช้</a:t>
          </a:r>
        </a:p>
      </dsp:txBody>
      <dsp:txXfrm>
        <a:off x="2058862" y="1623261"/>
        <a:ext cx="1140257" cy="714125"/>
      </dsp:txXfrm>
    </dsp:sp>
    <dsp:sp modelId="{48BB7BDC-C048-4E69-ACAB-ECF95ED26C20}">
      <dsp:nvSpPr>
        <dsp:cNvPr id="0" name=""/>
        <dsp:cNvSpPr/>
      </dsp:nvSpPr>
      <dsp:spPr>
        <a:xfrm>
          <a:off x="659427" y="397095"/>
          <a:ext cx="2110972" cy="2110972"/>
        </a:xfrm>
        <a:custGeom>
          <a:avLst/>
          <a:gdLst/>
          <a:ahLst/>
          <a:cxnLst/>
          <a:rect l="0" t="0" r="0" b="0"/>
          <a:pathLst>
            <a:path>
              <a:moveTo>
                <a:pt x="1557706" y="1983832"/>
              </a:moveTo>
              <a:arcTo wR="1055486" hR="1055486" stAng="3695240" swAng="3409521"/>
            </a:path>
          </a:pathLst>
        </a:custGeom>
        <a:noFill/>
        <a:ln w="9525" cap="flat" cmpd="sng" algn="ctr">
          <a:solidFill>
            <a:schemeClr val="accent2">
              <a:hueOff val="316139"/>
              <a:satOff val="-27354"/>
              <a:lumOff val="490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21CE3A-1D32-4E92-83BA-6B4DBB6DBC61}">
      <dsp:nvSpPr>
        <dsp:cNvPr id="0" name=""/>
        <dsp:cNvSpPr/>
      </dsp:nvSpPr>
      <dsp:spPr>
        <a:xfrm>
          <a:off x="192075" y="1584629"/>
          <a:ext cx="1217521" cy="791389"/>
        </a:xfrm>
        <a:prstGeom prst="roundRect">
          <a:avLst/>
        </a:prstGeom>
        <a:gradFill rotWithShape="0">
          <a:gsLst>
            <a:gs pos="0">
              <a:schemeClr val="accent2">
                <a:hueOff val="632278"/>
                <a:satOff val="-54709"/>
                <a:lumOff val="9804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632278"/>
                <a:satOff val="-54709"/>
                <a:lumOff val="9804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632278"/>
                <a:satOff val="-54709"/>
                <a:lumOff val="9804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rtlCol="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b="1" i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rPr>
            <a:t>การวิจัย</a:t>
          </a:r>
        </a:p>
      </dsp:txBody>
      <dsp:txXfrm>
        <a:off x="230707" y="1623261"/>
        <a:ext cx="1140257" cy="714125"/>
      </dsp:txXfrm>
    </dsp:sp>
    <dsp:sp modelId="{C747AAAB-C295-45F8-80B3-C14658BB07BE}">
      <dsp:nvSpPr>
        <dsp:cNvPr id="0" name=""/>
        <dsp:cNvSpPr/>
      </dsp:nvSpPr>
      <dsp:spPr>
        <a:xfrm>
          <a:off x="659427" y="397095"/>
          <a:ext cx="2110972" cy="2110972"/>
        </a:xfrm>
        <a:custGeom>
          <a:avLst/>
          <a:gdLst/>
          <a:ahLst/>
          <a:cxnLst/>
          <a:rect l="0" t="0" r="0" b="0"/>
          <a:pathLst>
            <a:path>
              <a:moveTo>
                <a:pt x="6988" y="1176746"/>
              </a:moveTo>
              <a:arcTo wR="1055486" hR="1055486" stAng="10404178" swAng="3647056"/>
            </a:path>
          </a:pathLst>
        </a:custGeom>
        <a:noFill/>
        <a:ln w="9525" cap="flat" cmpd="sng" algn="ctr">
          <a:solidFill>
            <a:schemeClr val="accent2">
              <a:hueOff val="632278"/>
              <a:satOff val="-54709"/>
              <a:lumOff val="98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F117D-7E29-422B-BFD8-4AA9C0EFAC55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0475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56737" y="9443662"/>
            <a:ext cx="2950475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57CD5-EB3B-4FA7-897F-5B591ED3F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73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5DF32-7BEB-43A5-BC70-61BE29017120}" type="datetimeFigureOut">
              <a:rPr lang="th-TH" smtClean="0"/>
              <a:t>29/01/64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879" y="4784835"/>
            <a:ext cx="54470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0475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6737" y="9443662"/>
            <a:ext cx="2950475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73053-B155-4BF5-AC41-24C89BFFD8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6053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70AC9-1CB3-4A3F-81E8-FFF3B19FAAF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 panose="020B0502040204020203" pitchFamily="34" charset="-34"/>
              <a:ea typeface="+mn-ea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2475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73053-B155-4BF5-AC41-24C89BFFD8F1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74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0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8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23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4316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57856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04863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4957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21784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8831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9352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041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101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67510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53357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8384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69280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99847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5458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3267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80214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35174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3804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31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38052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78071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04733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33974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60068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120246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169574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220295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50737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86207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7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450356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352872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44825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8033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234314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577004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65251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047416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46914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633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1581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20488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819687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11602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730112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615334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589023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878037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3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727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25400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053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6829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983385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86154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325066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5702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19795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41537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978310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673322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150716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080201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73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5084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844585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084156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915582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299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70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48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006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093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1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47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ัวแทนเนื้อหา 2" descr="Smart Art">
            <a:extLst>
              <a:ext uri="{FF2B5EF4-FFF2-40B4-BE49-F238E27FC236}">
                <a16:creationId xmlns:a16="http://schemas.microsoft.com/office/drawing/2014/main" id="{D4F03EC1-D08C-45FA-AC9F-7C43CAF52C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290603"/>
              </p:ext>
            </p:extLst>
          </p:nvPr>
        </p:nvGraphicFramePr>
        <p:xfrm>
          <a:off x="340414" y="3112444"/>
          <a:ext cx="3429828" cy="2655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5885" l="388" r="98837">
                        <a14:foregroundMark x1="12016" y1="47325" x2="12016" y2="47325"/>
                        <a14:foregroundMark x1="19186" y1="54733" x2="19186" y2="54733"/>
                        <a14:foregroundMark x1="15698" y1="21811" x2="15698" y2="21811"/>
                        <a14:foregroundMark x1="49225" y1="30453" x2="49225" y2="30453"/>
                        <a14:foregroundMark x1="56977" y1="34979" x2="56977" y2="34979"/>
                        <a14:foregroundMark x1="55620" y1="23868" x2="55620" y2="23868"/>
                        <a14:foregroundMark x1="31977" y1="62140" x2="31977" y2="62140"/>
                        <a14:foregroundMark x1="20543" y1="35802" x2="20543" y2="35802"/>
                        <a14:foregroundMark x1="41667" y1="76543" x2="41667" y2="76543"/>
                        <a14:foregroundMark x1="39147" y1="80247" x2="39147" y2="80247"/>
                        <a14:foregroundMark x1="43798" y1="83128" x2="43798" y2="83128"/>
                        <a14:foregroundMark x1="43217" y1="79424" x2="43217" y2="79424"/>
                        <a14:foregroundMark x1="47287" y1="78189" x2="47287" y2="78189"/>
                        <a14:foregroundMark x1="52907" y1="79835" x2="52907" y2="79835"/>
                        <a14:foregroundMark x1="56008" y1="79835" x2="56008" y2="79835"/>
                        <a14:foregroundMark x1="62597" y1="76955" x2="62597" y2="76955"/>
                        <a14:foregroundMark x1="68023" y1="76955" x2="68023" y2="76955"/>
                        <a14:foregroundMark x1="73256" y1="77366" x2="73256" y2="77366"/>
                        <a14:foregroundMark x1="74225" y1="83128" x2="74225" y2="83128"/>
                        <a14:foregroundMark x1="76744" y1="81893" x2="76744" y2="81893"/>
                        <a14:foregroundMark x1="89147" y1="78189" x2="89147" y2="78189"/>
                        <a14:foregroundMark x1="92054" y1="76955" x2="92054" y2="76955"/>
                        <a14:foregroundMark x1="95930" y1="72840" x2="95930" y2="72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1" y="276321"/>
            <a:ext cx="5446643" cy="256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677" y="3207025"/>
            <a:ext cx="3992989" cy="2466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152" y="571018"/>
            <a:ext cx="4145388" cy="2456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573" y="3207026"/>
            <a:ext cx="4075042" cy="2466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9634" y="5699173"/>
            <a:ext cx="4935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ภ.ญ</a:t>
            </a:r>
            <a:r>
              <a:rPr lang="th-TH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.สุภาวดี ธรรมโกศล</a:t>
            </a:r>
          </a:p>
          <a:p>
            <a:pPr algn="r"/>
            <a:r>
              <a:rPr lang="th-TH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สำนักงานสาธารณสุขจังหวัดเพชรบูรณ์</a:t>
            </a:r>
          </a:p>
        </p:txBody>
      </p:sp>
    </p:spTree>
    <p:extLst>
      <p:ext uri="{BB962C8B-B14F-4D97-AF65-F5344CB8AC3E}">
        <p14:creationId xmlns:p14="http://schemas.microsoft.com/office/powerpoint/2010/main" val="49118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277459"/>
              </p:ext>
            </p:extLst>
          </p:nvPr>
        </p:nvGraphicFramePr>
        <p:xfrm>
          <a:off x="806559" y="1219200"/>
          <a:ext cx="10519791" cy="5228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6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6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6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80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196" y="316532"/>
            <a:ext cx="10515601" cy="77372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th-TH" sz="4000" b="1" i="1" dirty="0">
                <a:latin typeface="LilyUPC" panose="020B0604020202020204" pitchFamily="34" charset="-34"/>
                <a:cs typeface="LilyUPC" panose="020B0604020202020204" pitchFamily="34" charset="-34"/>
              </a:rPr>
              <a:t>การดำเนินงานกัญชาทางการแพทย์ จ.เพชรบูรณ์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31" y="2046180"/>
            <a:ext cx="2632544" cy="2073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3" b="90230" l="575" r="99138">
                        <a14:foregroundMark x1="71552" y1="57759" x2="71552" y2="57759"/>
                        <a14:foregroundMark x1="75287" y1="67816" x2="75287" y2="67816"/>
                        <a14:foregroundMark x1="64368" y1="67816" x2="64368" y2="67816"/>
                        <a14:foregroundMark x1="69253" y1="54885" x2="69253" y2="54885"/>
                        <a14:foregroundMark x1="70115" y1="49713" x2="70115" y2="49713"/>
                        <a14:foregroundMark x1="67241" y1="47989" x2="67241" y2="47989"/>
                        <a14:foregroundMark x1="69540" y1="43103" x2="69540" y2="43103"/>
                        <a14:foregroundMark x1="65517" y1="43103" x2="65517" y2="43103"/>
                        <a14:foregroundMark x1="66667" y1="45977" x2="66667" y2="45977"/>
                        <a14:foregroundMark x1="60057" y1="46839" x2="60057" y2="46839"/>
                        <a14:foregroundMark x1="57759" y1="48276" x2="57759" y2="48276"/>
                        <a14:foregroundMark x1="66379" y1="56322" x2="66379" y2="56322"/>
                        <a14:foregroundMark x1="66379" y1="53448" x2="66379" y2="53448"/>
                        <a14:foregroundMark x1="48276" y1="37931" x2="48276" y2="37931"/>
                        <a14:foregroundMark x1="50575" y1="40805" x2="50575" y2="40805"/>
                        <a14:foregroundMark x1="45402" y1="33621" x2="45402" y2="33621"/>
                        <a14:foregroundMark x1="43103" y1="36782" x2="43103" y2="36782"/>
                        <a14:foregroundMark x1="61494" y1="28448" x2="61494" y2="28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78" y="1842095"/>
            <a:ext cx="2450881" cy="227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69" y="2054553"/>
            <a:ext cx="2073318" cy="2073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กล่องข้อความ 4"/>
          <p:cNvSpPr txBox="1"/>
          <p:nvPr/>
        </p:nvSpPr>
        <p:spPr>
          <a:xfrm>
            <a:off x="1113229" y="4119498"/>
            <a:ext cx="260252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2400" b="1" u="sng" dirty="0">
                <a:solidFill>
                  <a:srgbClr val="FF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รพ.เขาค้อ </a:t>
            </a:r>
            <a:endParaRPr lang="en-US" sz="2400" b="1" u="sng" dirty="0">
              <a:solidFill>
                <a:srgbClr val="FF66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algn="ctr"/>
            <a:r>
              <a:rPr lang="th-TH" sz="1800" b="1" dirty="0">
                <a:solidFill>
                  <a:srgbClr val="05950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โครงการส่งเสริมการปลูกพืชกัญญาเพื่อใช้ประโยชน์ทางการแพทย์ ใน รพ.สต. </a:t>
            </a:r>
            <a:r>
              <a:rPr lang="en-US" sz="1800" b="1" dirty="0">
                <a:solidFill>
                  <a:srgbClr val="05950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150 </a:t>
            </a:r>
            <a:r>
              <a:rPr lang="th-TH" sz="1800" b="1" dirty="0">
                <a:solidFill>
                  <a:srgbClr val="05950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แห่ง</a:t>
            </a:r>
            <a:r>
              <a:rPr lang="en-US" sz="1800" b="1" dirty="0">
                <a:solidFill>
                  <a:srgbClr val="05950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1" dirty="0">
                <a:solidFill>
                  <a:srgbClr val="05950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กรมการแพทย์แผนไทยฯ</a:t>
            </a:r>
            <a:endParaRPr lang="th-TH" sz="1200" b="1" dirty="0">
              <a:solidFill>
                <a:srgbClr val="FF66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algn="ctr"/>
            <a:r>
              <a:rPr lang="th-TH" sz="2400" b="1" u="sng" dirty="0" err="1">
                <a:solidFill>
                  <a:srgbClr val="FF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รพร</a:t>
            </a:r>
            <a:r>
              <a:rPr lang="th-TH" sz="2400" b="1" u="sng" dirty="0">
                <a:solidFill>
                  <a:srgbClr val="FF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.หล่มเก่า </a:t>
            </a:r>
            <a:endParaRPr lang="en-US" sz="2400" b="1" u="sng" dirty="0">
              <a:solidFill>
                <a:srgbClr val="FF66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algn="ctr"/>
            <a:r>
              <a:rPr lang="th-TH" sz="2000" b="1" dirty="0">
                <a:solidFill>
                  <a:srgbClr val="05950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โครงการวิจัยร่วมกับ </a:t>
            </a:r>
          </a:p>
          <a:p>
            <a:pPr lvl="0" algn="ctr"/>
            <a:r>
              <a:rPr lang="th-TH" sz="2000" b="1" dirty="0" err="1">
                <a:solidFill>
                  <a:srgbClr val="05950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วสส</a:t>
            </a:r>
            <a:r>
              <a:rPr lang="th-TH" sz="2000" b="1" dirty="0">
                <a:solidFill>
                  <a:srgbClr val="05950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.พิษณุโลก</a:t>
            </a: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4447031" y="4119498"/>
            <a:ext cx="305972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2400" b="1" u="sng" dirty="0" err="1">
                <a:solidFill>
                  <a:srgbClr val="0E8CE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รพร</a:t>
            </a:r>
            <a:r>
              <a:rPr lang="th-TH" sz="2400" b="1" u="sng" dirty="0">
                <a:solidFill>
                  <a:srgbClr val="0E8CE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.หล่มเก่า </a:t>
            </a:r>
          </a:p>
          <a:p>
            <a:pPr lvl="0" algn="ctr"/>
            <a:r>
              <a:rPr lang="th-TH" sz="2000" b="1" dirty="0">
                <a:solidFill>
                  <a:srgbClr val="E3860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โครงการวิจัยการศึกษาสภาพแวดล้อมและศัตรูพืชที่ส่งผลกระทบต่อพืชกัญชาสายพันธุ์ไทย </a:t>
            </a:r>
          </a:p>
          <a:p>
            <a:pPr lvl="0" algn="ctr"/>
            <a:r>
              <a:rPr lang="th-TH" sz="2000" b="1" dirty="0">
                <a:solidFill>
                  <a:srgbClr val="E3860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ร่วมกับ </a:t>
            </a:r>
            <a:r>
              <a:rPr lang="th-TH" sz="2000" b="1" dirty="0" err="1">
                <a:solidFill>
                  <a:srgbClr val="E3860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วสส</a:t>
            </a:r>
            <a:r>
              <a:rPr lang="th-TH" sz="2000" b="1" dirty="0">
                <a:solidFill>
                  <a:srgbClr val="E3860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.พิษณุโลกและมูลนิธิโรงพยาบาลสมเด็จพระยุพราช</a:t>
            </a: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7879594" y="4119498"/>
            <a:ext cx="329406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th-TH" sz="2400" b="1" u="sng" dirty="0">
                <a:solidFill>
                  <a:srgbClr val="FF538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คลินิกกัญชาทางการแพทย์</a:t>
            </a:r>
            <a:r>
              <a:rPr lang="en-US" sz="2400" b="1" u="sng" dirty="0">
                <a:solidFill>
                  <a:srgbClr val="FF538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th-TH" sz="2400" b="1" u="sng" dirty="0">
                <a:solidFill>
                  <a:srgbClr val="FF538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</a:t>
            </a:r>
            <a:r>
              <a:rPr lang="th-TH" sz="2400" b="1" u="sng" dirty="0" err="1">
                <a:solidFill>
                  <a:srgbClr val="FF538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บูรณา</a:t>
            </a:r>
            <a:r>
              <a:rPr lang="th-TH" sz="2400" b="1" u="sng" dirty="0">
                <a:solidFill>
                  <a:srgbClr val="FF538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</a:p>
          <a:p>
            <a:pPr lvl="0" algn="ctr"/>
            <a:r>
              <a:rPr lang="th-TH" sz="2000" b="1" dirty="0">
                <a:solidFill>
                  <a:srgbClr val="FF538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รพ.เพชรบูรณ์ </a:t>
            </a:r>
            <a:r>
              <a:rPr lang="en-US" sz="2000" b="1" dirty="0">
                <a:solidFill>
                  <a:srgbClr val="FF538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err="1">
                <a:solidFill>
                  <a:srgbClr val="FF538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รพร</a:t>
            </a:r>
            <a:r>
              <a:rPr lang="th-TH" sz="2000" b="1" dirty="0">
                <a:solidFill>
                  <a:srgbClr val="FF538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.หล่มเก่า</a:t>
            </a:r>
          </a:p>
          <a:p>
            <a:pPr lvl="0" algn="ctr"/>
            <a:r>
              <a:rPr lang="th-TH" sz="2000" b="1" dirty="0">
                <a:solidFill>
                  <a:srgbClr val="FF538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รพ.บึงสามพัน  รพ.น้ำหนาว</a:t>
            </a:r>
          </a:p>
          <a:p>
            <a:pPr lvl="0" algn="ctr"/>
            <a:r>
              <a:rPr lang="th-TH" sz="2000" b="1" dirty="0">
                <a:solidFill>
                  <a:srgbClr val="FF538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รพ.หนองไผ่</a:t>
            </a:r>
          </a:p>
          <a:p>
            <a:pPr lvl="0"/>
            <a:endParaRPr lang="th-TH" sz="20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024341" y="1461405"/>
            <a:ext cx="107852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3200" i="1" u="sng" dirty="0">
                <a:solidFill>
                  <a:srgbClr val="975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lyUPC" panose="020B0604020202020204" pitchFamily="34" charset="-34"/>
                <a:ea typeface="Arial Unicode MS" panose="020B0604020202020204" pitchFamily="34" charset="-128"/>
                <a:cs typeface="LilyUPC" panose="020B0604020202020204" pitchFamily="34" charset="-34"/>
              </a:rPr>
              <a:t>ปลูก</a:t>
            </a:r>
            <a:endParaRPr lang="en-US" sz="3200" i="1" u="sng" dirty="0">
              <a:solidFill>
                <a:srgbClr val="9751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lyUPC" panose="020B0604020202020204" pitchFamily="34" charset="-34"/>
              <a:ea typeface="Arial Unicode MS" panose="020B0604020202020204" pitchFamily="34" charset="-128"/>
              <a:cs typeface="LilyUPC" panose="020B0604020202020204" pitchFamily="34" charset="-34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5556736" y="1461405"/>
            <a:ext cx="107852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3200" i="1" u="sng" dirty="0">
                <a:solidFill>
                  <a:srgbClr val="975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lyUPC" panose="020B0604020202020204" pitchFamily="34" charset="-34"/>
                <a:ea typeface="Arial Unicode MS" panose="020B0604020202020204" pitchFamily="34" charset="-128"/>
                <a:cs typeface="LilyUPC" panose="020B0604020202020204" pitchFamily="34" charset="-34"/>
              </a:rPr>
              <a:t>วิจัย</a:t>
            </a:r>
            <a:endParaRPr lang="en-US" sz="3200" i="1" u="sng" dirty="0">
              <a:solidFill>
                <a:srgbClr val="9751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lyUPC" panose="020B0604020202020204" pitchFamily="34" charset="-34"/>
              <a:ea typeface="Arial Unicode MS" panose="020B0604020202020204" pitchFamily="34" charset="-128"/>
              <a:cs typeface="LilyUPC" panose="020B0604020202020204" pitchFamily="34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9030173" y="1461404"/>
            <a:ext cx="107852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3200" i="1" u="sng" dirty="0">
                <a:solidFill>
                  <a:srgbClr val="975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lyUPC" panose="020B0604020202020204" pitchFamily="34" charset="-34"/>
                <a:ea typeface="Arial Unicode MS" panose="020B0604020202020204" pitchFamily="34" charset="-128"/>
                <a:cs typeface="LilyUPC" panose="020B0604020202020204" pitchFamily="34" charset="-34"/>
              </a:rPr>
              <a:t>ใช้</a:t>
            </a:r>
            <a:endParaRPr lang="en-US" sz="3200" i="1" u="sng" dirty="0">
              <a:solidFill>
                <a:srgbClr val="9751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lyUPC" panose="020B0604020202020204" pitchFamily="34" charset="-34"/>
              <a:ea typeface="Arial Unicode MS" panose="020B0604020202020204" pitchFamily="34" charset="-128"/>
              <a:cs typeface="Lily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0136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048" y="739299"/>
            <a:ext cx="3459801" cy="259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99" y="752268"/>
            <a:ext cx="3425201" cy="256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0" y="752268"/>
            <a:ext cx="3425201" cy="2567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9" y="3526533"/>
            <a:ext cx="3425201" cy="2567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98" y="3526533"/>
            <a:ext cx="3425201" cy="2567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47" y="3526533"/>
            <a:ext cx="3446303" cy="2583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9525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85011" y="890691"/>
            <a:ext cx="9601196" cy="1303867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3600" b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ตัวชี้วัดที่ 49 </a:t>
            </a:r>
            <a:r>
              <a:rPr lang="en-US" sz="3200" b="1" dirty="0">
                <a:ln/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3200" b="1" dirty="0">
                <a:ln/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ร้อยละของหน่วยบริการสาธารณสุขที่มีการจัดบริการคลินิกกัญชาทางการแพทย์แบบ</a:t>
            </a:r>
            <a:r>
              <a:rPr lang="th-TH" sz="3200" b="1" dirty="0" err="1">
                <a:ln/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บูรณา</a:t>
            </a:r>
            <a:r>
              <a:rPr lang="th-TH" sz="3200" b="1" dirty="0">
                <a:ln/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 </a:t>
            </a:r>
            <a:r>
              <a:rPr lang="th-TH" sz="3200" b="1" i="1" dirty="0">
                <a:ln/>
                <a:solidFill>
                  <a:srgbClr val="FF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ไม่น้อยกว่าร้อยละ 50</a:t>
            </a:r>
            <a:br>
              <a:rPr lang="th-TH" sz="3200" b="1" dirty="0">
                <a:ln/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 </a:t>
            </a:r>
            <a:r>
              <a:rPr lang="en-US" sz="3200" b="1" dirty="0">
                <a:ln/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b="1" u="sng" dirty="0">
                <a:ln/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45.45</a:t>
            </a:r>
            <a:r>
              <a:rPr lang="th-TH" sz="3200" b="1" dirty="0">
                <a:ln/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100" b="1" i="1" dirty="0">
                <a:ln/>
                <a:solidFill>
                  <a:srgbClr val="E3860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(5 แห่ง จาก 11 แห่ง)</a:t>
            </a: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7088896"/>
              </p:ext>
            </p:extLst>
          </p:nvPr>
        </p:nvGraphicFramePr>
        <p:xfrm>
          <a:off x="653141" y="2416629"/>
          <a:ext cx="10907490" cy="34521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1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0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5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9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3955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โรงพยาบาล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จำนวนรายการยา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จำนวนครั้งที่จ่าย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จำนวนยาที่จ่าย(หน่วย)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เวลาให้บริการ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898"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รพ.เพชรบูรณ์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b="1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 </a:t>
                      </a:r>
                      <a:r>
                        <a:rPr lang="th-TH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(แผนปัจจุบัน)</a:t>
                      </a:r>
                      <a:endParaRPr lang="en-US" b="1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ทุกวันศุกร์ ที่ 1 และ 3 ของเดือน</a:t>
                      </a:r>
                    </a:p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ทุกวันศุกร์(แผนไทย)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898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รายการ (แผนไทย)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898"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รพร</a:t>
                      </a:r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.หล่มเก่า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 </a:t>
                      </a:r>
                      <a:r>
                        <a:rPr lang="th-TH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(แผนปัจจุบัน)</a:t>
                      </a:r>
                      <a:endParaRPr lang="en-US" b="1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จันทร์ - ศุกร์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898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รายการ (แผนไทย)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878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รพ.บึงสามพัน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รายการ (แผนไทย)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250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ทุกวันพุธ ที่ 1 และ 3 ของเดือน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878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รพ.น้ำหนาว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รายการ (แผนไทย)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จันทร์ - ศุกร์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878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รพ.หนองไผ่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รายการ (แผนไทย)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จันทร์ - ศุกร์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กล่องข้อความ 4"/>
          <p:cNvSpPr txBox="1"/>
          <p:nvPr/>
        </p:nvSpPr>
        <p:spPr>
          <a:xfrm>
            <a:off x="6988628" y="5891344"/>
            <a:ext cx="461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(ข้อมูลจากโรงพยาบาล ตั้งแต่ 1 ต.ค.63 – 8 ม.ค.64)</a:t>
            </a:r>
            <a:endParaRPr lang="en-US" sz="18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569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417" y="0"/>
            <a:ext cx="3265714" cy="119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692331" y="313509"/>
            <a:ext cx="9817073" cy="767517"/>
          </a:xfrm>
        </p:spPr>
        <p:txBody>
          <a:bodyPr>
            <a:noAutofit/>
          </a:bodyPr>
          <a:lstStyle/>
          <a:p>
            <a:pPr algn="l"/>
            <a:r>
              <a:rPr lang="th-TH" sz="4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การจ่ายสารสกัดกัญชาทางการแพทย์แผนปัจจุบัน</a:t>
            </a:r>
            <a:endParaRPr lang="en-US" sz="4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7049727"/>
              </p:ext>
            </p:extLst>
          </p:nvPr>
        </p:nvGraphicFramePr>
        <p:xfrm>
          <a:off x="679267" y="1081026"/>
          <a:ext cx="10887665" cy="54916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49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2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2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686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โรงพยาบาล</a:t>
                      </a: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8697" marR="98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รายการยา </a:t>
                      </a: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8697" marR="98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ข้อบ่งใช้</a:t>
                      </a:r>
                    </a:p>
                  </a:txBody>
                  <a:tcPr marL="98697" marR="98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จำนวนคนไข้ที่รับยา(คน)</a:t>
                      </a:r>
                    </a:p>
                  </a:txBody>
                  <a:tcPr marL="98697" marR="9869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5745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itchFamily="34" charset="-34"/>
                          <a:cs typeface="TH SarabunPSK" pitchFamily="34" charset="-34"/>
                        </a:rPr>
                        <a:t>รพ.เพชรบูรณ์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THC</a:t>
                      </a:r>
                      <a:endParaRPr lang="th-TH" sz="2400" b="1" dirty="0">
                        <a:solidFill>
                          <a:srgbClr val="00B05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2000" b="1" baseline="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w/v)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8697" marR="98697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8697" marR="98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Malignant neoplasm of bronchus and lung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Malignant neoplasm of rectum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Malignant neoplasm of breast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Lymphadenitis unspecified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Epilepsy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Neuropathic pain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Autism (Pervasive developing disorder)</a:t>
                      </a:r>
                    </a:p>
                    <a:p>
                      <a:pPr algn="ctr"/>
                      <a:r>
                        <a:rPr lang="en-US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Sequelae</a:t>
                      </a:r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of stroke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Malignant neoplasm of vagina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Malignant neoplasm of colon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Malignant neoplasm of bone 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Malignant neoplasm of </a:t>
                      </a:r>
                      <a:r>
                        <a:rPr lang="en-US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nasopharynx</a:t>
                      </a:r>
                      <a:endParaRPr lang="en-US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Malignant neoplasm of gallbladder</a:t>
                      </a:r>
                    </a:p>
                  </a:txBody>
                  <a:tcPr marL="98697" marR="98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  <a:p>
                      <a:pPr algn="ctr"/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8697" marR="986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2241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err="1">
                          <a:latin typeface="TH SarabunPSK" pitchFamily="34" charset="-34"/>
                          <a:cs typeface="TH SarabunPSK" pitchFamily="34" charset="-34"/>
                        </a:rPr>
                        <a:t>รพร</a:t>
                      </a:r>
                      <a:r>
                        <a:rPr lang="th-TH" sz="2400" b="1" dirty="0">
                          <a:latin typeface="TH SarabunPSK" pitchFamily="34" charset="-34"/>
                          <a:cs typeface="TH SarabunPSK" pitchFamily="34" charset="-34"/>
                        </a:rPr>
                        <a:t>.หล่มเก่า</a:t>
                      </a:r>
                      <a:endParaRPr lang="en-US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THC : CBD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 mL =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 mg : 25</a:t>
                      </a:r>
                      <a:r>
                        <a:rPr lang="en-US" sz="2000" b="1" baseline="0" dirty="0">
                          <a:solidFill>
                            <a:srgbClr val="00B05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mg)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8697" marR="98697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8697" marR="986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Malignant neoplasm of breast</a:t>
                      </a:r>
                    </a:p>
                  </a:txBody>
                  <a:tcPr marL="98697" marR="98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8697" marR="986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897" y="5191877"/>
            <a:ext cx="1903325" cy="1491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4157" y1="25879" x2="74157" y2="25879"/>
                        <a14:foregroundMark x1="72909" y1="33691" x2="72909" y2="33691"/>
                        <a14:foregroundMark x1="67541" y1="69238" x2="67541" y2="69238"/>
                        <a14:foregroundMark x1="76155" y1="85449" x2="76155" y2="85449"/>
                        <a14:foregroundMark x1="76155" y1="82813" x2="76155" y2="82813"/>
                        <a14:foregroundMark x1="76155" y1="80273" x2="76155" y2="80273"/>
                        <a14:foregroundMark x1="76155" y1="76074" x2="76155" y2="76074"/>
                        <a14:foregroundMark x1="57428" y1="72363" x2="57428" y2="72363"/>
                        <a14:foregroundMark x1="61548" y1="70313" x2="61548" y2="70313"/>
                        <a14:foregroundMark x1="59551" y1="73926" x2="59551" y2="73926"/>
                        <a14:foregroundMark x1="64794" y1="59375" x2="64794" y2="59375"/>
                        <a14:foregroundMark x1="72160" y1="67676" x2="72160" y2="67676"/>
                        <a14:foregroundMark x1="70162" y1="59863" x2="70162" y2="59863"/>
                        <a14:foregroundMark x1="66792" y1="27930" x2="66792" y2="27930"/>
                        <a14:foregroundMark x1="76155" y1="44141" x2="76155" y2="44141"/>
                        <a14:foregroundMark x1="62797" y1="79199" x2="62797" y2="79199"/>
                        <a14:foregroundMark x1="59551" y1="80273" x2="59551" y2="80273"/>
                        <a14:backgroundMark x1="54806" y1="71387" x2="54806" y2="713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1771" y="2226684"/>
            <a:ext cx="1955482" cy="2499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521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95402" y="809897"/>
            <a:ext cx="9601196" cy="744583"/>
          </a:xfrm>
        </p:spPr>
        <p:txBody>
          <a:bodyPr>
            <a:normAutofit fontScale="90000"/>
          </a:bodyPr>
          <a:lstStyle/>
          <a:p>
            <a:pPr algn="l"/>
            <a:r>
              <a:rPr lang="th-TH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ปริมาณการจ่าย(หน่วย)ตำรับยากัญชาทางการแพทย์แผนไทย</a:t>
            </a:r>
            <a:endParaRPr lang="en-US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0086515"/>
              </p:ext>
            </p:extLst>
          </p:nvPr>
        </p:nvGraphicFramePr>
        <p:xfrm>
          <a:off x="875212" y="1630017"/>
          <a:ext cx="10358846" cy="4548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0" b="89823" l="4110" r="98238">
                        <a14:foregroundMark x1="11509" y1="65732" x2="11509" y2="65732"/>
                        <a14:foregroundMark x1="10804" y1="68224" x2="10804" y2="68224"/>
                        <a14:foregroundMark x1="55079" y1="69470" x2="55079" y2="69470"/>
                        <a14:foregroundMark x1="55079" y1="73832" x2="55079" y2="73832"/>
                        <a14:foregroundMark x1="81562" y1="54102" x2="81562" y2="54102"/>
                        <a14:foregroundMark x1="71051" y1="80582" x2="71051" y2="80582"/>
                        <a14:foregroundMark x1="72813" y1="76843" x2="72813" y2="76843"/>
                        <a14:backgroundMark x1="32766" y1="57113" x2="32766" y2="57113"/>
                        <a14:backgroundMark x1="36230" y1="50363" x2="36230" y2="50363"/>
                        <a14:backgroundMark x1="21609" y1="53479" x2="21609" y2="53479"/>
                        <a14:backgroundMark x1="23018" y1="54102" x2="23018" y2="54102"/>
                        <a14:backgroundMark x1="24721" y1="54102" x2="24721" y2="54102"/>
                        <a14:backgroundMark x1="26130" y1="55244" x2="26130" y2="55244"/>
                        <a14:backgroundMark x1="27540" y1="55244" x2="27540" y2="55244"/>
                        <a14:backgroundMark x1="29243" y1="54725" x2="29243" y2="54725"/>
                        <a14:backgroundMark x1="31004" y1="54725" x2="31004" y2="54725"/>
                        <a14:backgroundMark x1="34469" y1="54102" x2="34469" y2="54102"/>
                        <a14:backgroundMark x1="34821" y1="55867" x2="34821" y2="55867"/>
                        <a14:backgroundMark x1="36583" y1="55867" x2="36583" y2="55867"/>
                        <a14:backgroundMark x1="39049" y1="54102" x2="39049" y2="54102"/>
                        <a14:backgroundMark x1="41809" y1="55867" x2="41809" y2="55867"/>
                        <a14:backgroundMark x1="42866" y1="55867" x2="42866" y2="55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67" y="162602"/>
            <a:ext cx="5653756" cy="329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0000" l="10000" r="90000">
                        <a14:foregroundMark x1="18000" y1="56333" x2="18000" y2="56333"/>
                        <a14:foregroundMark x1="17333" y1="59000" x2="17333" y2="59000"/>
                        <a14:foregroundMark x1="17333" y1="60667" x2="17333" y2="60667"/>
                        <a14:foregroundMark x1="17333" y1="61667" x2="17333" y2="61667"/>
                        <a14:foregroundMark x1="17333" y1="64833" x2="17333" y2="64833"/>
                        <a14:foregroundMark x1="17333" y1="63333" x2="17333" y2="63333"/>
                        <a14:foregroundMark x1="19167" y1="2667" x2="19167" y2="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69" y="2598589"/>
            <a:ext cx="2526403" cy="252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257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ข้อมูลการเปิดให้บริการคลินิกกัญชาทางการแพทย์ เขตสุขภาพที่ 2 </a:t>
            </a:r>
            <a:b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ไตรมาส</a:t>
            </a: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 1 ปีงบประมาณ พ.ศ.2564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6995547"/>
              </p:ext>
            </p:extLst>
          </p:nvPr>
        </p:nvGraphicFramePr>
        <p:xfrm>
          <a:off x="1295400" y="2557463"/>
          <a:ext cx="9601200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88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15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จำนวนหน่วยบริการที่เปิดคลินิกกัญชา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จำนวนหน่วยบริการในจังหวัด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* </a:t>
                      </a:r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ร้อยละที่เปิดให้บริการ</a:t>
                      </a:r>
                      <a:endParaRPr lang="en-US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u="none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จำนวนผู้ป่วย</a:t>
                      </a: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ที่ได้รับ     น้ำมันกัญชา</a:t>
                      </a:r>
                    </a:p>
                    <a:p>
                      <a:pPr algn="ctr"/>
                      <a:r>
                        <a:rPr lang="th-TH" sz="2000" i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(แผนปัจจุบัน)</a:t>
                      </a:r>
                      <a:endParaRPr lang="en-US" sz="2000" i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จำนวนผู้ป่วยที่ได้รับตำรับยากัญชา</a:t>
                      </a:r>
                    </a:p>
                    <a:p>
                      <a:pPr algn="ctr"/>
                      <a:r>
                        <a:rPr lang="th-TH" sz="2000" b="1" i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(แผนไทย)</a:t>
                      </a:r>
                      <a:endParaRPr lang="en-US" sz="2000" b="1" i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พิษณุโลก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เพชรบูรณ์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อุตรดิตถ์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สุโขทัย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</a:t>
                      </a:r>
                      <a:endParaRPr 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ตาก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en-US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050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9" b="93778" l="2667" r="95111">
                        <a14:foregroundMark x1="66222" y1="25333" x2="66222" y2="25333"/>
                        <a14:foregroundMark x1="68444" y1="20444" x2="68444" y2="20444"/>
                        <a14:foregroundMark x1="70222" y1="23111" x2="70222" y2="23111"/>
                        <a14:foregroundMark x1="72889" y1="28000" x2="72889" y2="28000"/>
                        <a14:foregroundMark x1="72000" y1="32444" x2="72000" y2="32444"/>
                        <a14:foregroundMark x1="67111" y1="34667" x2="67111" y2="34667"/>
                        <a14:foregroundMark x1="64889" y1="31111" x2="64889" y2="31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5796" y="2442756"/>
            <a:ext cx="3801290" cy="3801290"/>
          </a:xfrm>
          <a:prstGeom prst="rect">
            <a:avLst/>
          </a:prstGeom>
        </p:spPr>
      </p:pic>
      <p:sp>
        <p:nvSpPr>
          <p:cNvPr id="8" name="คำบรรยายภาพแบบเมฆ 7"/>
          <p:cNvSpPr/>
          <p:nvPr/>
        </p:nvSpPr>
        <p:spPr>
          <a:xfrm>
            <a:off x="2939144" y="901337"/>
            <a:ext cx="2664822" cy="1254035"/>
          </a:xfrm>
          <a:prstGeom prst="cloudCallout">
            <a:avLst>
              <a:gd name="adj1" fmla="val 25712"/>
              <a:gd name="adj2" fmla="val 7659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reference</a:t>
            </a:r>
          </a:p>
        </p:txBody>
      </p:sp>
      <p:sp>
        <p:nvSpPr>
          <p:cNvPr id="10" name="คำบรรยายภาพแบบเมฆ 9"/>
          <p:cNvSpPr/>
          <p:nvPr/>
        </p:nvSpPr>
        <p:spPr>
          <a:xfrm>
            <a:off x="6609807" y="679269"/>
            <a:ext cx="2416628" cy="1188719"/>
          </a:xfrm>
          <a:prstGeom prst="cloudCallout">
            <a:avLst>
              <a:gd name="adj1" fmla="val -55097"/>
              <a:gd name="adj2" fmla="val 10438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product</a:t>
            </a:r>
          </a:p>
        </p:txBody>
      </p:sp>
      <p:sp>
        <p:nvSpPr>
          <p:cNvPr id="11" name="คำบรรยายภาพแบบเมฆ 10"/>
          <p:cNvSpPr/>
          <p:nvPr/>
        </p:nvSpPr>
        <p:spPr>
          <a:xfrm>
            <a:off x="7908471" y="2312127"/>
            <a:ext cx="2162992" cy="1254038"/>
          </a:xfrm>
          <a:prstGeom prst="cloudCallout">
            <a:avLst>
              <a:gd name="adj1" fmla="val -71094"/>
              <a:gd name="adj2" fmla="val 38596"/>
            </a:avLst>
          </a:prstGeom>
          <a:solidFill>
            <a:srgbClr val="FF53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humen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คำบรรยายภาพแบบเมฆ 11"/>
          <p:cNvSpPr/>
          <p:nvPr/>
        </p:nvSpPr>
        <p:spPr>
          <a:xfrm>
            <a:off x="1580607" y="2442756"/>
            <a:ext cx="2325190" cy="1123408"/>
          </a:xfrm>
          <a:prstGeom prst="cloudCallout">
            <a:avLst>
              <a:gd name="adj1" fmla="val 52558"/>
              <a:gd name="adj2" fmla="val 43783"/>
            </a:avLst>
          </a:prstGeom>
          <a:solidFill>
            <a:srgbClr val="9DC5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0349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76E43B3-C9F6-4527-8ED0-E8918BB4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54E9F27-02E2-442F-A02B-791FD0A04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2190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0049" y="5257251"/>
            <a:ext cx="6250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Lucida Handwriting" pitchFamily="66" charset="0"/>
              </a:rPr>
              <a:t>Thank you</a:t>
            </a:r>
            <a:endParaRPr lang="th-TH" sz="7200" dirty="0">
              <a:solidFill>
                <a:schemeClr val="bg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637048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RetrospectVTI">
  <a:themeElements>
    <a:clrScheme name="AnalogousFromDarkSeedLeftStep">
      <a:dk1>
        <a:srgbClr val="000000"/>
      </a:dk1>
      <a:lt1>
        <a:srgbClr val="FFFFFF"/>
      </a:lt1>
      <a:dk2>
        <a:srgbClr val="243341"/>
      </a:dk2>
      <a:lt2>
        <a:srgbClr val="E4E8E2"/>
      </a:lt2>
      <a:accent1>
        <a:srgbClr val="B129E7"/>
      </a:accent1>
      <a:accent2>
        <a:srgbClr val="6B3BDB"/>
      </a:accent2>
      <a:accent3>
        <a:srgbClr val="354AE8"/>
      </a:accent3>
      <a:accent4>
        <a:srgbClr val="177CD5"/>
      </a:accent4>
      <a:accent5>
        <a:srgbClr val="21B5BC"/>
      </a:accent5>
      <a:accent6>
        <a:srgbClr val="14B87C"/>
      </a:accent6>
      <a:hlink>
        <a:srgbClr val="378DA5"/>
      </a:hlink>
      <a:folHlink>
        <a:srgbClr val="7F7F7F"/>
      </a:folHlink>
    </a:clrScheme>
    <a:fontScheme name="Retrospect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แกลเลอรี">
  <a:themeElements>
    <a:clrScheme name="แกลเลอรี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แกลเลอรี">
      <a:majorFont>
        <a:latin typeface="Rockwel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แกลเลอรี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3.xml><?xml version="1.0" encoding="utf-8"?>
<a:theme xmlns:a="http://schemas.openxmlformats.org/drawingml/2006/main" name="ชีวภาพ">
  <a:themeElements>
    <a:clrScheme name="ชีวภาพ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ชีวภาพ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ชีวภาพ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1_ชีวภาพ">
  <a:themeElements>
    <a:clrScheme name="ชีวภาพ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ชีวภาพ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ชีวภาพ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อิออน">
  <a:themeElements>
    <a:clrScheme name="อิออน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อิออน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อิออน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506</Words>
  <Application>Microsoft Office PowerPoint</Application>
  <PresentationFormat>แบบจอกว้าง</PresentationFormat>
  <Paragraphs>146</Paragraphs>
  <Slides>9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14</vt:i4>
      </vt:variant>
      <vt:variant>
        <vt:lpstr>ธีม</vt:lpstr>
      </vt:variant>
      <vt:variant>
        <vt:i4>6</vt:i4>
      </vt:variant>
      <vt:variant>
        <vt:lpstr>ชื่อเรื่องสไลด์</vt:lpstr>
      </vt:variant>
      <vt:variant>
        <vt:i4>9</vt:i4>
      </vt:variant>
    </vt:vector>
  </HeadingPairs>
  <TitlesOfParts>
    <vt:vector size="29" baseType="lpstr">
      <vt:lpstr>Arial</vt:lpstr>
      <vt:lpstr>Bookman Old Style</vt:lpstr>
      <vt:lpstr>Calibri</vt:lpstr>
      <vt:lpstr>Century Gothic</vt:lpstr>
      <vt:lpstr>Courier New</vt:lpstr>
      <vt:lpstr>Franklin Gothic Book</vt:lpstr>
      <vt:lpstr>Garamond</vt:lpstr>
      <vt:lpstr>Leelawadee</vt:lpstr>
      <vt:lpstr>LilyUPC</vt:lpstr>
      <vt:lpstr>Lucida Handwriting</vt:lpstr>
      <vt:lpstr>Palatino Linotype</vt:lpstr>
      <vt:lpstr>Rockwell</vt:lpstr>
      <vt:lpstr>TH SarabunPSK</vt:lpstr>
      <vt:lpstr>Wingdings 3</vt:lpstr>
      <vt:lpstr>RetrospectVTI</vt:lpstr>
      <vt:lpstr>แกลเลอรี</vt:lpstr>
      <vt:lpstr>ชีวภาพ</vt:lpstr>
      <vt:lpstr>1_ชีวภาพ</vt:lpstr>
      <vt:lpstr>Executive</vt:lpstr>
      <vt:lpstr>อิออน</vt:lpstr>
      <vt:lpstr>งานนำเสนอ PowerPoint</vt:lpstr>
      <vt:lpstr>การดำเนินงานกัญชาทางการแพทย์ จ.เพชรบูรณ์</vt:lpstr>
      <vt:lpstr>งานนำเสนอ PowerPoint</vt:lpstr>
      <vt:lpstr>ตัวชี้วัดที่ 49 : ร้อยละของหน่วยบริการสาธารณสุขที่มีการจัดบริการคลินิกกัญชาทางการแพทย์แบบบูรณาการ ไม่น้อยกว่าร้อยละ 50 ผลการดำเนินงาน : ร้อยละ 45.45 (5 แห่ง จาก 11 แห่ง)</vt:lpstr>
      <vt:lpstr>การจ่ายสารสกัดกัญชาทางการแพทย์แผนปัจจุบัน</vt:lpstr>
      <vt:lpstr>ปริมาณการจ่าย(หน่วย)ตำรับยากัญชาทางการแพทย์แผนไทย</vt:lpstr>
      <vt:lpstr>ข้อมูลการเปิดให้บริการคลินิกกัญชาทางการแพทย์ เขตสุขภาพที่ 2  ไตรมาสที่ 1 ปีงบประมาณ พ.ศ.2564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supawadee junhwang</dc:creator>
  <cp:lastModifiedBy>supawadee junhwang</cp:lastModifiedBy>
  <cp:revision>102</cp:revision>
  <cp:lastPrinted>2021-01-26T07:05:46Z</cp:lastPrinted>
  <dcterms:created xsi:type="dcterms:W3CDTF">2020-07-23T14:48:21Z</dcterms:created>
  <dcterms:modified xsi:type="dcterms:W3CDTF">2021-01-29T03:02:25Z</dcterms:modified>
</cp:coreProperties>
</file>