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7"/>
  </p:notesMasterIdLst>
  <p:handoutMasterIdLst>
    <p:handoutMasterId r:id="rId18"/>
  </p:handoutMasterIdLst>
  <p:sldIdLst>
    <p:sldId id="405" r:id="rId2"/>
    <p:sldId id="425" r:id="rId3"/>
    <p:sldId id="267" r:id="rId4"/>
    <p:sldId id="419" r:id="rId5"/>
    <p:sldId id="420" r:id="rId6"/>
    <p:sldId id="380" r:id="rId7"/>
    <p:sldId id="382" r:id="rId8"/>
    <p:sldId id="422" r:id="rId9"/>
    <p:sldId id="421" r:id="rId10"/>
    <p:sldId id="384" r:id="rId11"/>
    <p:sldId id="423" r:id="rId12"/>
    <p:sldId id="414" r:id="rId13"/>
    <p:sldId id="417" r:id="rId14"/>
    <p:sldId id="424" r:id="rId15"/>
    <p:sldId id="369" r:id="rId16"/>
  </p:sldIdLst>
  <p:sldSz cx="12192000" cy="6858000"/>
  <p:notesSz cx="10018713" cy="688816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F567C6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ลักษณะสีปานกลาง 4 - เน้น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ลักษณะสีปานกลาง 4 - เน้น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ลักษณะสีปานกลาง 4 - เน้น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ลักษณะสีปานกลาง 4 - เน้น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C89EF96-8CEA-46FF-86C4-4CE0E7609802}" styleName="ลักษณะสีอ่อน 3 - เน้น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ลักษณะ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ลักษณะ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ลักษณะ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5" autoAdjust="0"/>
    <p:restoredTop sz="95907" autoAdjust="0"/>
  </p:normalViewPr>
  <p:slideViewPr>
    <p:cSldViewPr snapToGrid="0">
      <p:cViewPr>
        <p:scale>
          <a:sx n="60" d="100"/>
          <a:sy n="60" d="100"/>
        </p:scale>
        <p:origin x="-1020" y="-3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981366161490666"/>
          <c:y val="0.1054776887374019"/>
          <c:w val="0.85783552553133713"/>
          <c:h val="0.780601102596929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ปี 2559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65</c:v>
                </c:pt>
                <c:pt idx="1">
                  <c:v>50</c:v>
                </c:pt>
                <c:pt idx="2">
                  <c:v>92</c:v>
                </c:pt>
                <c:pt idx="3">
                  <c:v>32</c:v>
                </c:pt>
                <c:pt idx="4">
                  <c:v>58</c:v>
                </c:pt>
                <c:pt idx="5">
                  <c:v>46</c:v>
                </c:pt>
                <c:pt idx="6">
                  <c:v>13</c:v>
                </c:pt>
                <c:pt idx="7">
                  <c:v>32</c:v>
                </c:pt>
                <c:pt idx="8">
                  <c:v>22</c:v>
                </c:pt>
                <c:pt idx="9">
                  <c:v>31</c:v>
                </c:pt>
                <c:pt idx="10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ปี 2560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63</c:v>
                </c:pt>
                <c:pt idx="1">
                  <c:v>50</c:v>
                </c:pt>
                <c:pt idx="2">
                  <c:v>70</c:v>
                </c:pt>
                <c:pt idx="3">
                  <c:v>33</c:v>
                </c:pt>
                <c:pt idx="4">
                  <c:v>31</c:v>
                </c:pt>
                <c:pt idx="5">
                  <c:v>35</c:v>
                </c:pt>
                <c:pt idx="6">
                  <c:v>12</c:v>
                </c:pt>
                <c:pt idx="7">
                  <c:v>41</c:v>
                </c:pt>
                <c:pt idx="8">
                  <c:v>12</c:v>
                </c:pt>
                <c:pt idx="9">
                  <c:v>19</c:v>
                </c:pt>
                <c:pt idx="10">
                  <c:v>15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ปี 2561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87</c:v>
                </c:pt>
                <c:pt idx="1">
                  <c:v>47</c:v>
                </c:pt>
                <c:pt idx="2">
                  <c:v>96</c:v>
                </c:pt>
                <c:pt idx="3">
                  <c:v>24</c:v>
                </c:pt>
                <c:pt idx="4">
                  <c:v>59</c:v>
                </c:pt>
                <c:pt idx="5">
                  <c:v>27</c:v>
                </c:pt>
                <c:pt idx="6">
                  <c:v>18</c:v>
                </c:pt>
                <c:pt idx="7">
                  <c:v>13</c:v>
                </c:pt>
                <c:pt idx="8">
                  <c:v>26</c:v>
                </c:pt>
                <c:pt idx="9">
                  <c:v>12</c:v>
                </c:pt>
                <c:pt idx="10">
                  <c:v>16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ปี 2562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Sheet1!$E$2:$E$12</c:f>
              <c:numCache>
                <c:formatCode>General</c:formatCode>
                <c:ptCount val="11"/>
                <c:pt idx="0">
                  <c:v>133</c:v>
                </c:pt>
                <c:pt idx="1">
                  <c:v>41</c:v>
                </c:pt>
                <c:pt idx="2">
                  <c:v>91</c:v>
                </c:pt>
                <c:pt idx="3">
                  <c:v>27</c:v>
                </c:pt>
                <c:pt idx="4">
                  <c:v>75</c:v>
                </c:pt>
                <c:pt idx="5">
                  <c:v>25</c:v>
                </c:pt>
                <c:pt idx="6">
                  <c:v>26</c:v>
                </c:pt>
                <c:pt idx="7">
                  <c:v>32</c:v>
                </c:pt>
                <c:pt idx="8">
                  <c:v>39</c:v>
                </c:pt>
                <c:pt idx="9">
                  <c:v>22</c:v>
                </c:pt>
                <c:pt idx="10">
                  <c:v>22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ปี 2563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Sheet1!$F$2:$F$12</c:f>
              <c:numCache>
                <c:formatCode>General</c:formatCode>
                <c:ptCount val="11"/>
                <c:pt idx="0">
                  <c:v>30</c:v>
                </c:pt>
                <c:pt idx="1">
                  <c:v>14</c:v>
                </c:pt>
                <c:pt idx="2">
                  <c:v>29</c:v>
                </c:pt>
                <c:pt idx="3">
                  <c:v>13</c:v>
                </c:pt>
                <c:pt idx="4">
                  <c:v>21</c:v>
                </c:pt>
                <c:pt idx="5">
                  <c:v>5</c:v>
                </c:pt>
                <c:pt idx="6">
                  <c:v>7</c:v>
                </c:pt>
                <c:pt idx="7">
                  <c:v>7</c:v>
                </c:pt>
                <c:pt idx="8">
                  <c:v>4</c:v>
                </c:pt>
                <c:pt idx="9">
                  <c:v>8</c:v>
                </c:pt>
                <c:pt idx="10">
                  <c:v>1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ปี 2564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Sheet1!$G$2:$G$12</c:f>
              <c:numCache>
                <c:formatCode>General</c:formatCode>
                <c:ptCount val="11"/>
                <c:pt idx="0">
                  <c:v>69</c:v>
                </c:pt>
                <c:pt idx="1">
                  <c:v>33</c:v>
                </c:pt>
                <c:pt idx="2">
                  <c:v>44</c:v>
                </c:pt>
                <c:pt idx="3">
                  <c:v>10</c:v>
                </c:pt>
                <c:pt idx="4">
                  <c:v>38</c:v>
                </c:pt>
                <c:pt idx="5">
                  <c:v>25</c:v>
                </c:pt>
                <c:pt idx="6">
                  <c:v>19</c:v>
                </c:pt>
                <c:pt idx="7">
                  <c:v>31</c:v>
                </c:pt>
                <c:pt idx="8">
                  <c:v>12</c:v>
                </c:pt>
                <c:pt idx="9">
                  <c:v>7</c:v>
                </c:pt>
                <c:pt idx="10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156352"/>
        <c:axId val="121157888"/>
      </c:barChart>
      <c:catAx>
        <c:axId val="121156352"/>
        <c:scaling>
          <c:orientation val="minMax"/>
        </c:scaling>
        <c:delete val="0"/>
        <c:axPos val="b"/>
        <c:majorTickMark val="out"/>
        <c:minorTickMark val="none"/>
        <c:tickLblPos val="nextTo"/>
        <c:crossAx val="121157888"/>
        <c:crosses val="autoZero"/>
        <c:auto val="1"/>
        <c:lblAlgn val="ctr"/>
        <c:lblOffset val="100"/>
        <c:noMultiLvlLbl val="0"/>
      </c:catAx>
      <c:valAx>
        <c:axId val="121157888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th-TH"/>
                  <a:t>จำนวน (ราย)</a:t>
                </a:r>
              </a:p>
            </c:rich>
          </c:tx>
          <c:layout>
            <c:manualLayout>
              <c:xMode val="edge"/>
              <c:yMode val="edge"/>
              <c:x val="2.2420071938943987E-3"/>
              <c:y val="9.3288772641120839E-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2115635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 sz="2000" b="1">
          <a:solidFill>
            <a:schemeClr val="dk1"/>
          </a:solidFill>
          <a:latin typeface="TH SarabunPSK" pitchFamily="34" charset="-34"/>
          <a:ea typeface="+mn-ea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103896228257342"/>
          <c:y val="0.1054776887374019"/>
          <c:w val="0.86661017505616389"/>
          <c:h val="0.780601102596929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ปี 2559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ปี 2560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ปี 2561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1</c:v>
                </c:pt>
                <c:pt idx="5">
                  <c:v>3</c:v>
                </c:pt>
                <c:pt idx="6">
                  <c:v>1</c:v>
                </c:pt>
                <c:pt idx="7">
                  <c:v>2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ปี 2562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Sheet1!$E$2:$E$12</c:f>
              <c:numCache>
                <c:formatCode>General</c:formatCode>
                <c:ptCount val="11"/>
                <c:pt idx="0">
                  <c:v>5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  <c:pt idx="8">
                  <c:v>2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ปี 2563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Sheet1!$F$2:$F$12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ปี 2564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Sheet1!$G$2:$G$12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055104"/>
        <c:axId val="123069184"/>
      </c:barChart>
      <c:catAx>
        <c:axId val="123055104"/>
        <c:scaling>
          <c:orientation val="minMax"/>
        </c:scaling>
        <c:delete val="0"/>
        <c:axPos val="b"/>
        <c:majorTickMark val="out"/>
        <c:minorTickMark val="none"/>
        <c:tickLblPos val="nextTo"/>
        <c:crossAx val="123069184"/>
        <c:crosses val="autoZero"/>
        <c:auto val="1"/>
        <c:lblAlgn val="ctr"/>
        <c:lblOffset val="100"/>
        <c:noMultiLvlLbl val="0"/>
      </c:catAx>
      <c:valAx>
        <c:axId val="12306918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th-TH"/>
                  <a:t>จำนวน (ราย)</a:t>
                </a:r>
              </a:p>
            </c:rich>
          </c:tx>
          <c:layout>
            <c:manualLayout>
              <c:xMode val="edge"/>
              <c:yMode val="edge"/>
              <c:x val="0"/>
              <c:y val="6.9966579480840634E-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230551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4"/>
      </a:solidFill>
      <a:prstDash val="solid"/>
      <a:miter lim="800000"/>
    </a:ln>
    <a:effectLst/>
  </c:spPr>
  <c:txPr>
    <a:bodyPr/>
    <a:lstStyle/>
    <a:p>
      <a:pPr>
        <a:defRPr sz="2000" b="1">
          <a:solidFill>
            <a:schemeClr val="dk1"/>
          </a:solidFill>
          <a:latin typeface="TH SarabunPSK" pitchFamily="34" charset="-34"/>
          <a:ea typeface="+mn-ea"/>
          <a:cs typeface="TH SarabunPSK" pitchFamily="34" charset="-34"/>
        </a:defRPr>
      </a:pPr>
      <a:endParaRPr lang="th-TH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2400"/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0.12274246832380516"/>
          <c:y val="0.1788778702053187"/>
          <c:w val="0.85113209220815111"/>
          <c:h val="0.6291881763618033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ช่วงอายุ</c:v>
                </c:pt>
              </c:strCache>
            </c:strRef>
          </c:tx>
          <c:spPr>
            <a:ln w="38100"/>
          </c:spPr>
          <c:marker>
            <c:spPr>
              <a:solidFill>
                <a:srgbClr val="F567C6"/>
              </a:solidFill>
              <a:ln w="38100"/>
            </c:spPr>
          </c:marker>
          <c:dLbls>
            <c:dLbl>
              <c:idx val="0"/>
              <c:layout>
                <c:manualLayout>
                  <c:x val="-8.2313479463193534E-2"/>
                  <c:y val="-7.04742594655477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1799604918756791E-2"/>
                  <c:y val="-7.44102907892695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7981621423761472E-2"/>
                  <c:y val="-7.54964949942058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0938018081433586E-2"/>
                  <c:y val="-8.00042472228902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8562966816793592E-2"/>
                  <c:y val="-9.4299228858904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6.0938018081433502E-2"/>
                  <c:y val="-5.61792778295340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972099569275502E-2"/>
                  <c:y val="-7.07570825726344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0-14 ปี</c:v>
                </c:pt>
                <c:pt idx="1">
                  <c:v>15-24 ปี</c:v>
                </c:pt>
                <c:pt idx="2">
                  <c:v>25-34 ปี</c:v>
                </c:pt>
                <c:pt idx="3">
                  <c:v>35-44 ปี</c:v>
                </c:pt>
                <c:pt idx="4">
                  <c:v>45-54 ปี</c:v>
                </c:pt>
                <c:pt idx="5">
                  <c:v>55-64 ปี</c:v>
                </c:pt>
                <c:pt idx="6">
                  <c:v>&gt; 64 ปี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11.48</c:v>
                </c:pt>
                <c:pt idx="1">
                  <c:v>28.85</c:v>
                </c:pt>
                <c:pt idx="2">
                  <c:v>13.44</c:v>
                </c:pt>
                <c:pt idx="3">
                  <c:v>10.82</c:v>
                </c:pt>
                <c:pt idx="4" formatCode="0.00">
                  <c:v>17.7</c:v>
                </c:pt>
                <c:pt idx="5" formatCode="0.00">
                  <c:v>10.16</c:v>
                </c:pt>
                <c:pt idx="6" formatCode="0.00">
                  <c:v>7.54</c:v>
                </c:pt>
              </c:numCache>
            </c:numRef>
          </c:val>
          <c:smooth val="1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0444416"/>
        <c:axId val="120476032"/>
      </c:lineChart>
      <c:catAx>
        <c:axId val="1204444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th-TH"/>
          </a:p>
        </c:txPr>
        <c:crossAx val="120476032"/>
        <c:crosses val="autoZero"/>
        <c:auto val="1"/>
        <c:lblAlgn val="ctr"/>
        <c:lblOffset val="100"/>
        <c:noMultiLvlLbl val="0"/>
      </c:catAx>
      <c:valAx>
        <c:axId val="1204760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th-TH"/>
          </a:p>
        </c:txPr>
        <c:crossAx val="120444416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38100" cap="flat" cmpd="sng" algn="ctr">
      <a:solidFill>
        <a:schemeClr val="accent4"/>
      </a:solidFill>
      <a:prstDash val="solid"/>
      <a:miter lim="800000"/>
    </a:ln>
    <a:effectLst/>
  </c:spPr>
  <c:txPr>
    <a:bodyPr/>
    <a:lstStyle/>
    <a:p>
      <a:pPr>
        <a:defRPr sz="2000" b="1">
          <a:solidFill>
            <a:schemeClr val="dk1"/>
          </a:solidFill>
          <a:latin typeface="TH SarabunPSK" pitchFamily="34" charset="-34"/>
          <a:ea typeface="+mn-ea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062331847683075"/>
          <c:y val="2.6876420314764501E-2"/>
        </c:manualLayout>
      </c:layout>
      <c:overlay val="0"/>
      <c:txPr>
        <a:bodyPr/>
        <a:lstStyle/>
        <a:p>
          <a:pPr>
            <a:defRPr sz="2200"/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0.13131911757631543"/>
          <c:y val="0.21466974134222269"/>
          <c:w val="0.83403995534618358"/>
          <c:h val="0.3861104961844380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ช่วงเวลา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pPr>
              <a:solidFill>
                <a:srgbClr val="FFFF00"/>
              </a:solidFill>
              <a:ln w="38100">
                <a:solidFill>
                  <a:srgbClr val="00B050"/>
                </a:solidFill>
              </a:ln>
            </c:spPr>
          </c:marker>
          <c:dLbls>
            <c:dLbl>
              <c:idx val="0"/>
              <c:layout>
                <c:manualLayout>
                  <c:x val="-5.2856859400518361E-2"/>
                  <c:y val="-6.44132174099119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3313069346073586E-2"/>
                  <c:y val="-6.87684045234962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0938018081433586E-2"/>
                  <c:y val="-5.57028431827433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7236495751776162E-2"/>
                  <c:y val="-6.232597205984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2856859400518361E-2"/>
                  <c:y val="-6.44132174099119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06.00-09.59 น.</c:v>
                </c:pt>
                <c:pt idx="1">
                  <c:v>10.00-13.59 น.</c:v>
                </c:pt>
                <c:pt idx="2">
                  <c:v>14.00-17.59 น.</c:v>
                </c:pt>
                <c:pt idx="3">
                  <c:v>18.00-21.59 น.</c:v>
                </c:pt>
                <c:pt idx="4">
                  <c:v>22.00-01.59 น.</c:v>
                </c:pt>
                <c:pt idx="5">
                  <c:v>02.00-05.59 น.</c:v>
                </c:pt>
              </c:strCache>
            </c:strRef>
          </c:cat>
          <c:val>
            <c:numRef>
              <c:f>Sheet1!$B$2:$B$7</c:f>
              <c:numCache>
                <c:formatCode>0.00</c:formatCode>
                <c:ptCount val="6"/>
                <c:pt idx="0" formatCode="General">
                  <c:v>18.36</c:v>
                </c:pt>
                <c:pt idx="1">
                  <c:v>20</c:v>
                </c:pt>
                <c:pt idx="2" formatCode="General">
                  <c:v>24.59</c:v>
                </c:pt>
                <c:pt idx="3" formatCode="General">
                  <c:v>21.31</c:v>
                </c:pt>
                <c:pt idx="4" formatCode="General">
                  <c:v>10.49</c:v>
                </c:pt>
                <c:pt idx="5">
                  <c:v>5.25</c:v>
                </c:pt>
              </c:numCache>
            </c:numRef>
          </c:val>
          <c:smooth val="1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1487744"/>
        <c:axId val="120145792"/>
      </c:lineChart>
      <c:catAx>
        <c:axId val="1214877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th-TH"/>
          </a:p>
        </c:txPr>
        <c:crossAx val="120145792"/>
        <c:crosses val="autoZero"/>
        <c:auto val="1"/>
        <c:lblAlgn val="ctr"/>
        <c:lblOffset val="100"/>
        <c:noMultiLvlLbl val="0"/>
      </c:catAx>
      <c:valAx>
        <c:axId val="120145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1487744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38100" cap="flat" cmpd="sng" algn="ctr">
      <a:solidFill>
        <a:schemeClr val="accent5"/>
      </a:solidFill>
      <a:prstDash val="solid"/>
      <a:miter lim="800000"/>
    </a:ln>
    <a:effectLst/>
  </c:spPr>
  <c:txPr>
    <a:bodyPr/>
    <a:lstStyle/>
    <a:p>
      <a:pPr>
        <a:defRPr sz="1800" b="1">
          <a:solidFill>
            <a:schemeClr val="dk1"/>
          </a:solidFill>
          <a:latin typeface="TH SarabunPSK" pitchFamily="34" charset="-34"/>
          <a:ea typeface="+mn-ea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11875305123223"/>
          <c:y val="0.22468854395166962"/>
          <c:w val="0.84751724251507787"/>
          <c:h val="0.5837298513946150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บาดเจ็บ </c:v>
                </c:pt>
              </c:strCache>
            </c:strRef>
          </c:tx>
          <c:spPr>
            <a:ln w="57150">
              <a:solidFill>
                <a:srgbClr val="00B050"/>
              </a:solidFill>
            </a:ln>
          </c:spPr>
          <c:marker>
            <c:spPr>
              <a:solidFill>
                <a:srgbClr val="FFFF00"/>
              </a:solidFill>
              <a:ln w="57150"/>
            </c:spPr>
          </c:marker>
          <c:dLbls>
            <c:dLbl>
              <c:idx val="0"/>
              <c:layout>
                <c:manualLayout>
                  <c:x val="-2.3374978482417166E-2"/>
                  <c:y val="-5.5904469432835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3374986004150441E-2"/>
                  <c:y val="-7.6844824130484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3374986004150441E-2"/>
                  <c:y val="-7.6844824130484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5322901504496311E-2"/>
                  <c:y val="-6.72392211141743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270817004842181E-2"/>
                  <c:y val="-9.60560301631061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7728064107034694E-2"/>
                  <c:y val="-6.7239221114174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441286687347367E-2"/>
                  <c:y val="-8.7775731757063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10 เม.ย. 64</c:v>
                </c:pt>
                <c:pt idx="1">
                  <c:v>11 เม.ย. 64</c:v>
                </c:pt>
                <c:pt idx="2">
                  <c:v>12 เม.ย. 64</c:v>
                </c:pt>
                <c:pt idx="3">
                  <c:v>13 เม.ย. 64</c:v>
                </c:pt>
                <c:pt idx="4">
                  <c:v>14 เม.ย. 64</c:v>
                </c:pt>
                <c:pt idx="5">
                  <c:v>15 เม.ย. 64</c:v>
                </c:pt>
                <c:pt idx="6">
                  <c:v>16 เม.ย. 64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58</c:v>
                </c:pt>
                <c:pt idx="1">
                  <c:v>47</c:v>
                </c:pt>
                <c:pt idx="2">
                  <c:v>41</c:v>
                </c:pt>
                <c:pt idx="3">
                  <c:v>40</c:v>
                </c:pt>
                <c:pt idx="4">
                  <c:v>44</c:v>
                </c:pt>
                <c:pt idx="5">
                  <c:v>36</c:v>
                </c:pt>
                <c:pt idx="6">
                  <c:v>31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เสียชีวิต</c:v>
                </c:pt>
              </c:strCache>
            </c:strRef>
          </c:tx>
          <c:spPr>
            <a:ln w="57150">
              <a:solidFill>
                <a:srgbClr val="FF0000"/>
              </a:solidFill>
            </a:ln>
          </c:spPr>
          <c:marker>
            <c:symbol val="square"/>
            <c:size val="8"/>
            <c:spPr>
              <a:solidFill>
                <a:srgbClr val="FFFF00"/>
              </a:solidFill>
              <a:ln w="57150"/>
            </c:spPr>
          </c:marker>
          <c:dLbls>
            <c:dLbl>
              <c:idx val="0"/>
              <c:layout>
                <c:manualLayout>
                  <c:x val="-1.7423193668180494E-2"/>
                  <c:y val="-9.2432379371167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1161375996028062E-2"/>
                  <c:y val="-9.1749692904548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1774745770462633E-2"/>
                  <c:y val="-9.7993293975244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2561769032546964E-2"/>
                  <c:y val="-7.96862174032008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012673616369513E-2"/>
                  <c:y val="-9.3526861973067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1661906636900891E-2"/>
                  <c:y val="-8.43632754710680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633622023348198E-2"/>
                  <c:y val="-8.49743277039864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10 เม.ย. 64</c:v>
                </c:pt>
                <c:pt idx="1">
                  <c:v>11 เม.ย. 64</c:v>
                </c:pt>
                <c:pt idx="2">
                  <c:v>12 เม.ย. 64</c:v>
                </c:pt>
                <c:pt idx="3">
                  <c:v>13 เม.ย. 64</c:v>
                </c:pt>
                <c:pt idx="4">
                  <c:v>14 เม.ย. 64</c:v>
                </c:pt>
                <c:pt idx="5">
                  <c:v>15 เม.ย. 64</c:v>
                </c:pt>
                <c:pt idx="6">
                  <c:v>16 เม.ย. 64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0489856"/>
        <c:axId val="120491008"/>
      </c:lineChart>
      <c:catAx>
        <c:axId val="120489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0491008"/>
        <c:crosses val="autoZero"/>
        <c:auto val="1"/>
        <c:lblAlgn val="ctr"/>
        <c:lblOffset val="100"/>
        <c:noMultiLvlLbl val="0"/>
      </c:catAx>
      <c:valAx>
        <c:axId val="120491008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0489856"/>
        <c:crosses val="autoZero"/>
        <c:crossBetween val="between"/>
        <c:majorUnit val="50"/>
      </c:valAx>
    </c:plotArea>
    <c:legend>
      <c:legendPos val="r"/>
      <c:layout>
        <c:manualLayout>
          <c:xMode val="edge"/>
          <c:yMode val="edge"/>
          <c:x val="0.58198042181643683"/>
          <c:y val="6.7012620969540207E-2"/>
          <c:w val="0.33528164935061788"/>
          <c:h val="0.11072752412264132"/>
        </c:manualLayout>
      </c:layout>
      <c:overlay val="0"/>
    </c:legend>
    <c:plotVisOnly val="1"/>
    <c:dispBlanksAs val="gap"/>
    <c:showDLblsOverMax val="0"/>
  </c:chart>
  <c:spPr>
    <a:solidFill>
      <a:sysClr val="window" lastClr="FFFFFF"/>
    </a:solidFill>
    <a:ln w="25400" cap="flat" cmpd="sng" algn="ctr">
      <a:solidFill>
        <a:srgbClr val="ED7D31"/>
      </a:solidFill>
      <a:prstDash val="solid"/>
    </a:ln>
    <a:effectLst/>
  </c:spPr>
  <c:txPr>
    <a:bodyPr/>
    <a:lstStyle/>
    <a:p>
      <a:pPr>
        <a:defRPr sz="2000" b="1">
          <a:solidFill>
            <a:sysClr val="windowText" lastClr="000000"/>
          </a:solidFill>
          <a:latin typeface="TH SarabunPSK" pitchFamily="34" charset="-34"/>
          <a:ea typeface="+mn-ea"/>
          <a:cs typeface="TH SarabunPSK" pitchFamily="34" charset="-34"/>
        </a:defRPr>
      </a:pPr>
      <a:endParaRPr lang="th-TH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0.62503</cdr:x>
      <cdr:y>0.86905</cdr:y>
    </cdr:from>
    <cdr:to>
      <cdr:x>0.66047</cdr:x>
      <cdr:y>1</cdr:y>
    </cdr:to>
    <cdr:sp macro="" textlink="">
      <cdr:nvSpPr>
        <cdr:cNvPr id="2" name="วงรี 1"/>
        <cdr:cNvSpPr/>
      </cdr:nvSpPr>
      <cdr:spPr>
        <a:xfrm xmlns:a="http://schemas.openxmlformats.org/drawingml/2006/main">
          <a:off x="7310469" y="4769984"/>
          <a:ext cx="414528" cy="71310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00B0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th-TH">
            <a:ln>
              <a:solidFill>
                <a:srgbClr val="FF0000"/>
              </a:solidFill>
            </a:ln>
          </a:endParaRPr>
        </a:p>
      </cdr:txBody>
    </cdr:sp>
  </cdr:relSizeAnchor>
  <cdr:relSizeAnchor xmlns:cdr="http://schemas.openxmlformats.org/drawingml/2006/chartDrawing">
    <cdr:from>
      <cdr:x>0.78782</cdr:x>
      <cdr:y>0.86905</cdr:y>
    </cdr:from>
    <cdr:to>
      <cdr:x>0.82326</cdr:x>
      <cdr:y>1</cdr:y>
    </cdr:to>
    <cdr:sp macro="" textlink="">
      <cdr:nvSpPr>
        <cdr:cNvPr id="3" name="วงรี 2"/>
        <cdr:cNvSpPr/>
      </cdr:nvSpPr>
      <cdr:spPr>
        <a:xfrm xmlns:a="http://schemas.openxmlformats.org/drawingml/2006/main">
          <a:off x="9214453" y="4732352"/>
          <a:ext cx="414528" cy="71310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00B0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th-TH">
            <a:ln>
              <a:solidFill>
                <a:srgbClr val="FF0000"/>
              </a:solidFill>
            </a:ln>
          </a:endParaRPr>
        </a:p>
      </cdr:txBody>
    </cdr:sp>
  </cdr:relSizeAnchor>
  <cdr:relSizeAnchor xmlns:cdr="http://schemas.openxmlformats.org/drawingml/2006/chartDrawing">
    <cdr:from>
      <cdr:x>0.92194</cdr:x>
      <cdr:y>0.64739</cdr:y>
    </cdr:from>
    <cdr:to>
      <cdr:x>0.99551</cdr:x>
      <cdr:y>1</cdr:y>
    </cdr:to>
    <cdr:sp macro="" textlink="">
      <cdr:nvSpPr>
        <cdr:cNvPr id="4" name="สี่เหลี่ยมผืนผ้า 3"/>
        <cdr:cNvSpPr/>
      </cdr:nvSpPr>
      <cdr:spPr>
        <a:xfrm xmlns:a="http://schemas.openxmlformats.org/drawingml/2006/main">
          <a:off x="10783112" y="3525344"/>
          <a:ext cx="860519" cy="192011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8100">
          <a:solidFill>
            <a:srgbClr val="00B0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th-TH"/>
          </a:defPPr>
          <a:lvl1pPr marL="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th-TH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4342308" cy="344685"/>
          </a:xfrm>
          <a:prstGeom prst="rect">
            <a:avLst/>
          </a:prstGeom>
        </p:spPr>
        <p:txBody>
          <a:bodyPr vert="horz" lIns="93101" tIns="46551" rIns="93101" bIns="4655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5674045" y="1"/>
            <a:ext cx="4342307" cy="344685"/>
          </a:xfrm>
          <a:prstGeom prst="rect">
            <a:avLst/>
          </a:prstGeom>
        </p:spPr>
        <p:txBody>
          <a:bodyPr vert="horz" lIns="93101" tIns="46551" rIns="93101" bIns="46551" rtlCol="0"/>
          <a:lstStyle>
            <a:lvl1pPr algn="r">
              <a:defRPr sz="1200"/>
            </a:lvl1pPr>
          </a:lstStyle>
          <a:p>
            <a:fld id="{A648261B-B032-405F-BAD3-C5929AEA20B0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4" y="6542370"/>
            <a:ext cx="4342308" cy="344685"/>
          </a:xfrm>
          <a:prstGeom prst="rect">
            <a:avLst/>
          </a:prstGeom>
        </p:spPr>
        <p:txBody>
          <a:bodyPr vert="horz" lIns="93101" tIns="46551" rIns="93101" bIns="4655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5674045" y="6542370"/>
            <a:ext cx="4342307" cy="344685"/>
          </a:xfrm>
          <a:prstGeom prst="rect">
            <a:avLst/>
          </a:prstGeom>
        </p:spPr>
        <p:txBody>
          <a:bodyPr vert="horz" lIns="93101" tIns="46551" rIns="93101" bIns="46551" rtlCol="0" anchor="b"/>
          <a:lstStyle>
            <a:lvl1pPr algn="r">
              <a:defRPr sz="1200"/>
            </a:lvl1pPr>
          </a:lstStyle>
          <a:p>
            <a:fld id="{63FD8DCA-8CAB-4E5A-B162-8878CD4EE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95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4342308" cy="345794"/>
          </a:xfrm>
          <a:prstGeom prst="rect">
            <a:avLst/>
          </a:prstGeom>
        </p:spPr>
        <p:txBody>
          <a:bodyPr vert="horz" lIns="93101" tIns="46551" rIns="93101" bIns="46551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5674045" y="2"/>
            <a:ext cx="4342307" cy="345794"/>
          </a:xfrm>
          <a:prstGeom prst="rect">
            <a:avLst/>
          </a:prstGeom>
        </p:spPr>
        <p:txBody>
          <a:bodyPr vert="horz" lIns="93101" tIns="46551" rIns="93101" bIns="46551" rtlCol="0"/>
          <a:lstStyle>
            <a:lvl1pPr algn="r">
              <a:defRPr sz="1200"/>
            </a:lvl1pPr>
          </a:lstStyle>
          <a:p>
            <a:fld id="{8DF2DEF3-00EF-4F61-B17F-4D391F093B1E}" type="datetimeFigureOut">
              <a:rPr lang="th-TH" smtClean="0"/>
              <a:t>28/04/64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0425"/>
            <a:ext cx="4132263" cy="2324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1" tIns="46551" rIns="93101" bIns="46551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1001166" y="3314964"/>
            <a:ext cx="8016388" cy="2712041"/>
          </a:xfrm>
          <a:prstGeom prst="rect">
            <a:avLst/>
          </a:prstGeom>
        </p:spPr>
        <p:txBody>
          <a:bodyPr vert="horz" lIns="93101" tIns="46551" rIns="93101" bIns="46551" rtlCol="0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4" y="6542370"/>
            <a:ext cx="4342308" cy="345794"/>
          </a:xfrm>
          <a:prstGeom prst="rect">
            <a:avLst/>
          </a:prstGeom>
        </p:spPr>
        <p:txBody>
          <a:bodyPr vert="horz" lIns="93101" tIns="46551" rIns="93101" bIns="46551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5674045" y="6542370"/>
            <a:ext cx="4342307" cy="345794"/>
          </a:xfrm>
          <a:prstGeom prst="rect">
            <a:avLst/>
          </a:prstGeom>
        </p:spPr>
        <p:txBody>
          <a:bodyPr vert="horz" lIns="93101" tIns="46551" rIns="93101" bIns="46551" rtlCol="0" anchor="b"/>
          <a:lstStyle>
            <a:lvl1pPr algn="r">
              <a:defRPr sz="1200"/>
            </a:lvl1pPr>
          </a:lstStyle>
          <a:p>
            <a:fld id="{1CFE85C0-8751-42D5-B677-A0625804E96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1409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70863A9A-904D-40C9-A0CB-94B5DA2AE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xmlns="" id="{8B7AE890-9722-414E-B880-082F12B3F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2B43367D-AF0F-41EF-8B47-A8D66A82D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28/04/64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C2B96B2F-342A-4F54-8A7D-4E8F0323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52230CB0-BF91-49D5-B359-CB38C60E3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51525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A2875656-7473-459D-90CA-030154836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xmlns="" id="{819D2A3B-539A-40C3-A2A4-03ACF9DC6F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E2C44D76-5D04-4F32-A186-D74AA4306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28/04/64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380EF33F-23B4-4774-A8E6-198AF9A1B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943AD147-5D74-4442-B4B3-83BB25E07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5820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xmlns="" id="{21F5BD76-D7DF-4C37-8045-532A98831E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xmlns="" id="{6A5CE22B-13B5-4025-8FEC-E89338E424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A195CCFC-66FF-48D1-94BB-CC26E5029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28/04/64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FBAE524C-AC21-4DAD-B271-5D8DA2AFD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3F8AA980-E7ED-4958-9C25-4CB02E139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73535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FFBE25B7-7732-4AA5-86AF-909D519C7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37C72B1E-8474-4901-AD2E-1E96DDA12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E57DECB8-9AFB-4EFC-BC67-FFD641985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28/04/64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C614DE36-6A02-4126-A52E-C3D8AA85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966BA3B1-1DAD-4DDC-846C-47420456B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240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F333B5CF-B710-4440-8B6F-F194EE272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D9866493-A6E8-4EF2-B8A1-756457152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37213C99-D53E-4327-BEB5-CAB0F532F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28/04/64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0C7E01F5-1111-4002-9C4E-ABC3723C2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C8578A75-5C3A-4BF3-AB08-CF381D74D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0212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A4767F39-A79C-4790-9B77-77F346370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32052DB2-2B88-42FC-A63F-B1FC7486C3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C57AB115-BBA2-4894-8AEA-E05D9379E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C75B4FA1-01BC-4D3B-BEE3-1AF63DE5A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28/04/64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99556102-9A08-4CA2-8871-3BA2D6665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55A3D5B1-C11F-4263-A26C-1351F3D4A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29528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0DD1FACF-E125-4B59-AD41-C0FAEB75F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5AE70945-3F7A-47C8-8CB1-FE91EA68E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4244B588-1BCD-4789-9B5F-C0F116D599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xmlns="" id="{6C27C451-8994-4908-A1F6-7DC05845DB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xmlns="" id="{ED8803C0-5319-48C7-B4BD-272D6685B5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xmlns="" id="{38D599DA-CB7A-42ED-A675-316B954D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28/04/64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xmlns="" id="{B3CB79A5-A904-4B9E-96C7-C2CFBBC4E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xmlns="" id="{BC1453E3-84FB-41C2-8A85-771C29488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2758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3899F029-4020-4458-B3D7-7BBF551A9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xmlns="" id="{ED0FF2A0-2334-4017-A0BA-0AC386719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28/04/64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xmlns="" id="{AAF96CBF-3C48-4895-8EF9-5406956C4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xmlns="" id="{B0F113FD-A2E6-4481-B278-428ED8C18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450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xmlns="" id="{A330CDC8-B406-4DAC-8DF6-812DE023C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28/04/64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xmlns="" id="{9224026D-723E-4430-BF0C-03C3FCFA5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xmlns="" id="{DE92EE6B-2F9D-4A65-A2B9-CB83528C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3155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BB1A493E-D6C9-4AF4-B601-F15542410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1E4014B4-3A5D-40C0-A385-3C0D92B7B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xmlns="" id="{B74DFB79-1EA2-4720-89B6-D942CECBE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23CEFB8D-79FC-40EB-9F68-FBDE8CA36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28/04/64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D41AAC9A-CC8E-4417-AF9A-6AA6AEA48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CC0CD3E0-DFFF-47D1-B4F4-26DBC1E8B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9872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D3E9A8D7-8A20-475C-8E2A-96114DFBA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xmlns="" id="{585EB2A5-B0A0-4DED-A632-249721C70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xmlns="" id="{317725EA-0CB6-4DE5-AA04-33EAFA8DF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BC125994-E205-4D9E-A461-2D2611C84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28/04/64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E06069A0-01E8-48A5-BD2A-67937EBB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4B85E311-5442-4AF5-821F-A6ED969DE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5842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xmlns="" id="{816A3728-2219-470F-88A7-E8DC14D01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6E197FEF-71CE-47A8-B9D5-0B44A9160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C9501B7F-4040-45EB-A2D7-AB3B63B88F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50034-98ED-492D-9A9D-9090426F1DD7}" type="datetimeFigureOut">
              <a:rPr lang="th-TH" smtClean="0"/>
              <a:t>28/04/64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F7F94E2A-4DB7-4EF2-939D-885A4172A4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26E466EC-319B-424C-A47F-70CD9CAA2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483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26.wdp"/><Relationship Id="rId3" Type="http://schemas.microsoft.com/office/2007/relationships/hdphoto" Target="../media/hdphoto21.wdp"/><Relationship Id="rId7" Type="http://schemas.microsoft.com/office/2007/relationships/hdphoto" Target="../media/hdphoto23.wdp"/><Relationship Id="rId12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microsoft.com/office/2007/relationships/hdphoto" Target="../media/hdphoto25.wdp"/><Relationship Id="rId5" Type="http://schemas.microsoft.com/office/2007/relationships/hdphoto" Target="../media/hdphoto22.wdp"/><Relationship Id="rId15" Type="http://schemas.microsoft.com/office/2007/relationships/hdphoto" Target="../media/hdphoto27.wdp"/><Relationship Id="rId10" Type="http://schemas.openxmlformats.org/officeDocument/2006/relationships/image" Target="../media/image50.png"/><Relationship Id="rId4" Type="http://schemas.openxmlformats.org/officeDocument/2006/relationships/image" Target="../media/image47.jpeg"/><Relationship Id="rId9" Type="http://schemas.microsoft.com/office/2007/relationships/hdphoto" Target="../media/hdphoto24.wdp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hyperlink" Target="http://ict-pher.moph.go.th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8.wdp"/><Relationship Id="rId18" Type="http://schemas.microsoft.com/office/2007/relationships/hdphoto" Target="../media/hdphoto10.wdp"/><Relationship Id="rId26" Type="http://schemas.microsoft.com/office/2007/relationships/hdphoto" Target="../media/hdphoto14.wdp"/><Relationship Id="rId3" Type="http://schemas.microsoft.com/office/2007/relationships/hdphoto" Target="../media/hdphoto3.wdp"/><Relationship Id="rId21" Type="http://schemas.openxmlformats.org/officeDocument/2006/relationships/image" Target="../media/image17.png"/><Relationship Id="rId7" Type="http://schemas.microsoft.com/office/2007/relationships/hdphoto" Target="../media/hdphoto5.wdp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microsoft.com/office/2007/relationships/hdphoto" Target="../media/hdphoto9.wdp"/><Relationship Id="rId20" Type="http://schemas.microsoft.com/office/2007/relationships/hdphoto" Target="../media/hdphoto11.wdp"/><Relationship Id="rId29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7.wdp"/><Relationship Id="rId24" Type="http://schemas.microsoft.com/office/2007/relationships/hdphoto" Target="../media/hdphoto13.wdp"/><Relationship Id="rId5" Type="http://schemas.microsoft.com/office/2007/relationships/hdphoto" Target="../media/hdphoto4.wdp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openxmlformats.org/officeDocument/2006/relationships/image" Target="../media/image21.jpeg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31" Type="http://schemas.openxmlformats.org/officeDocument/2006/relationships/hyperlink" Target="http://ict-pher.moph.go.th/" TargetMode="External"/><Relationship Id="rId4" Type="http://schemas.openxmlformats.org/officeDocument/2006/relationships/image" Target="../media/image5.png"/><Relationship Id="rId9" Type="http://schemas.microsoft.com/office/2007/relationships/hdphoto" Target="../media/hdphoto6.wdp"/><Relationship Id="rId14" Type="http://schemas.openxmlformats.org/officeDocument/2006/relationships/image" Target="../media/image13.png"/><Relationship Id="rId22" Type="http://schemas.microsoft.com/office/2007/relationships/hdphoto" Target="../media/hdphoto12.wdp"/><Relationship Id="rId27" Type="http://schemas.openxmlformats.org/officeDocument/2006/relationships/image" Target="../media/image20.png"/><Relationship Id="rId30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chart" Target="../charts/chart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403" r="5070" b="7984"/>
          <a:stretch/>
        </p:blipFill>
        <p:spPr bwMode="auto">
          <a:xfrm>
            <a:off x="0" y="2088106"/>
            <a:ext cx="12192000" cy="4769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EED872B9-32D2-47A4-9788-B77118A7B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2" y="183832"/>
            <a:ext cx="1904526" cy="1904526"/>
          </a:xfrm>
          <a:prstGeom prst="rect">
            <a:avLst/>
          </a:prstGeom>
        </p:spPr>
      </p:pic>
      <p:sp>
        <p:nvSpPr>
          <p:cNvPr id="8" name="ม้วนกระดาษแนวนอน 7"/>
          <p:cNvSpPr/>
          <p:nvPr/>
        </p:nvSpPr>
        <p:spPr>
          <a:xfrm>
            <a:off x="2286000" y="187672"/>
            <a:ext cx="9458325" cy="2988860"/>
          </a:xfrm>
          <a:prstGeom prst="horizontalScroll">
            <a:avLst/>
          </a:prstGeom>
          <a:blipFill dpi="0" rotWithShape="1">
            <a:blip r:embed="rId6">
              <a:alphaModFix amt="60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898781" y="572888"/>
            <a:ext cx="8390987" cy="2218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th-TH" sz="4400" b="1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สรุปผลการดำเนินงานป้องกันและลดอุบัติเหตุทางถนน</a:t>
            </a:r>
          </a:p>
          <a:p>
            <a:pPr algn="ctr">
              <a:lnSpc>
                <a:spcPct val="107000"/>
              </a:lnSpc>
            </a:pPr>
            <a:r>
              <a:rPr lang="th-TH" sz="4400" b="1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ช่วงเทศกาลสงกรานต์ พ.ศ.2564</a:t>
            </a:r>
            <a:endParaRPr lang="en-US" sz="4400" dirty="0">
              <a:latin typeface="TH SarabunPSK" pitchFamily="34" charset="-34"/>
              <a:ea typeface="Calibri" panose="020F0502020204030204" pitchFamily="34" charset="0"/>
              <a:cs typeface="TH SarabunPSK" pitchFamily="34" charset="-34"/>
            </a:endParaRPr>
          </a:p>
          <a:p>
            <a:pPr algn="ctr"/>
            <a:r>
              <a:rPr lang="th-TH" sz="44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ระหว่างวันที่ </a:t>
            </a:r>
            <a:r>
              <a:rPr lang="th-TH" sz="4400" b="1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10 – 16 เมษายน 2564</a:t>
            </a:r>
            <a:endParaRPr lang="th-TH" sz="4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5913" y="4011387"/>
            <a:ext cx="9072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“สงกรานต์สุขใจ ขับขี่ปลอดภัย ห่างไกลโควิด”</a:t>
            </a:r>
            <a:endParaRPr lang="en-US" sz="5400" b="1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0875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5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43325" r="22016" b="27425"/>
          <a:stretch/>
        </p:blipFill>
        <p:spPr bwMode="auto">
          <a:xfrm>
            <a:off x="0" y="5807122"/>
            <a:ext cx="12192000" cy="105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มุมมน 2"/>
          <p:cNvSpPr/>
          <p:nvPr/>
        </p:nvSpPr>
        <p:spPr>
          <a:xfrm>
            <a:off x="1600200" y="1228725"/>
            <a:ext cx="9001125" cy="3100387"/>
          </a:xfrm>
          <a:prstGeom prst="round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11763" y="2117198"/>
            <a:ext cx="77684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กิจกรรมการดำเนินงานป้องกันและลดอุบัติเหตุทางถนน</a:t>
            </a:r>
          </a:p>
          <a:p>
            <a:pPr algn="ctr"/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ช่วงเทศกาลสงกรานต์ พ.ศ.2564</a:t>
            </a:r>
            <a:endParaRPr lang="en-US" sz="40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186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313130" y="291082"/>
            <a:ext cx="1154429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นายแพทย์</a:t>
            </a:r>
            <a:r>
              <a:rPr lang="th-TH" sz="2400" b="1" dirty="0" err="1">
                <a:latin typeface="TH SarabunPSK" pitchFamily="34" charset="-34"/>
                <a:cs typeface="TH SarabunPSK" pitchFamily="34" charset="-34"/>
              </a:rPr>
              <a:t>ชัยวัฒน์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ทองไหม นายแพทย์สาธารณสุขจังหวัดเพชรบูรณ์ </a:t>
            </a: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เข้า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ร่วมพิธีเปิดศูนย์ปฏิบัติการป้องกันและลดอุบัติเหตุทางถนนช่วงเทศกาลสงกรานต์ พ.ศ.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2564 ณ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บริเวณหน้าพุทธอุทยานเพ</a:t>
            </a:r>
            <a:r>
              <a:rPr lang="th-TH" sz="2400" b="1" dirty="0" err="1" smtClean="0">
                <a:latin typeface="TH SarabunPSK" pitchFamily="34" charset="-34"/>
                <a:cs typeface="TH SarabunPSK" pitchFamily="34" charset="-34"/>
              </a:rPr>
              <a:t>ชบุระ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0" b="8982"/>
          <a:stretch/>
        </p:blipFill>
        <p:spPr>
          <a:xfrm>
            <a:off x="800100" y="1357944"/>
            <a:ext cx="4772024" cy="2519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027" y="4029634"/>
            <a:ext cx="4169952" cy="2519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422" y="4029634"/>
            <a:ext cx="4169952" cy="2519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0"/>
          <a:stretch/>
        </p:blipFill>
        <p:spPr>
          <a:xfrm>
            <a:off x="5873964" y="1357944"/>
            <a:ext cx="4169952" cy="2519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1626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313130" y="291082"/>
            <a:ext cx="1154429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นายแพทย์</a:t>
            </a:r>
            <a:r>
              <a:rPr lang="th-TH" sz="2400" b="1" dirty="0" err="1">
                <a:latin typeface="TH SarabunPSK" pitchFamily="34" charset="-34"/>
                <a:cs typeface="TH SarabunPSK" pitchFamily="34" charset="-34"/>
              </a:rPr>
              <a:t>ชัยวัฒน์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ทองไหม นายแพทย์สาธารณสุขจังหวัดเพชรบูรณ์ </a:t>
            </a: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400" b="1" kern="0" dirty="0" smtClean="0">
                <a:latin typeface="TH SarabunPSK" pitchFamily="34" charset="-34"/>
                <a:cs typeface="TH SarabunPSK" pitchFamily="34" charset="-34"/>
              </a:rPr>
              <a:t>ประธานการประชุมติดตาม</a:t>
            </a:r>
            <a:r>
              <a:rPr lang="th-TH" sz="2400" b="1" kern="0" dirty="0">
                <a:latin typeface="TH SarabunPSK" pitchFamily="34" charset="-34"/>
                <a:cs typeface="TH SarabunPSK" pitchFamily="34" charset="-34"/>
              </a:rPr>
              <a:t>สถานการณ์และการดำเนินการตามแนวทางป้องกันและลดอุบัติเหตุทาง</a:t>
            </a:r>
            <a:r>
              <a:rPr lang="th-TH" sz="2400" b="1" kern="0" dirty="0" smtClean="0">
                <a:latin typeface="TH SarabunPSK" pitchFamily="34" charset="-34"/>
                <a:cs typeface="TH SarabunPSK" pitchFamily="34" charset="-34"/>
              </a:rPr>
              <a:t>ถนนช่วงเทศกาลสงกรานต์​ พ.ศ. 2564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08" b="8692"/>
          <a:stretch/>
        </p:blipFill>
        <p:spPr bwMode="auto">
          <a:xfrm>
            <a:off x="700087" y="1343026"/>
            <a:ext cx="3586164" cy="2500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53" t="30885" r="19393" b="5961"/>
          <a:stretch/>
        </p:blipFill>
        <p:spPr bwMode="auto">
          <a:xfrm>
            <a:off x="4506607" y="1343026"/>
            <a:ext cx="3157343" cy="2500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4014787"/>
            <a:ext cx="3829033" cy="2571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510" y="4014787"/>
            <a:ext cx="3828466" cy="2571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1343026"/>
            <a:ext cx="3586164" cy="2500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39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1283492" y="214310"/>
            <a:ext cx="962025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การติดตามตรวจเยี่ยมการปฏิบัติงานช่วง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เทศกาลสงกรานต์ พ.ศ.2564</a:t>
            </a:r>
            <a:endParaRPr lang="en-US" dirty="0"/>
          </a:p>
        </p:txBody>
      </p:sp>
      <p:pic>
        <p:nvPicPr>
          <p:cNvPr id="11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3" t="9500" r="20561" b="26126"/>
          <a:stretch>
            <a:fillRect/>
          </a:stretch>
        </p:blipFill>
        <p:spPr bwMode="auto">
          <a:xfrm>
            <a:off x="4596193" y="970755"/>
            <a:ext cx="2994849" cy="2743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r="3868" b="7088"/>
          <a:stretch>
            <a:fillRect/>
          </a:stretch>
        </p:blipFill>
        <p:spPr bwMode="auto">
          <a:xfrm>
            <a:off x="7786687" y="970753"/>
            <a:ext cx="4071937" cy="2743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20407" r="5952" b="6161"/>
          <a:stretch>
            <a:fillRect/>
          </a:stretch>
        </p:blipFill>
        <p:spPr bwMode="auto">
          <a:xfrm>
            <a:off x="328614" y="970754"/>
            <a:ext cx="4071936" cy="2743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8" t="6209" r="13203" b="-234"/>
          <a:stretch/>
        </p:blipFill>
        <p:spPr bwMode="auto">
          <a:xfrm>
            <a:off x="8686032" y="3971920"/>
            <a:ext cx="3403574" cy="2424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5" r="15835" b="18925"/>
          <a:stretch/>
        </p:blipFill>
        <p:spPr bwMode="auto">
          <a:xfrm>
            <a:off x="114301" y="3971920"/>
            <a:ext cx="5443537" cy="2424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43" y="4100510"/>
            <a:ext cx="2900362" cy="2210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65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257173" y="214310"/>
            <a:ext cx="1161573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สำนักงานสาธารณสุข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จังหวัดเพชรบูรณ์ 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จัด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แสดงนิทรรศการเกี่ยวกับอุบัติเหตุทางถนนและงานแพทย์แผนไทย 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พร้อม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ทั้งให้บริการ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ประชาชน ณ 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บริเวณหน้าพุทธอุทยานเพ</a:t>
            </a:r>
            <a:r>
              <a:rPr lang="th-TH" sz="24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ชบุระ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ช่วงเทศกาลสงกรานต์ พ.ศ.2564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3" name="Picture 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90" b="32201"/>
          <a:stretch>
            <a:fillRect/>
          </a:stretch>
        </p:blipFill>
        <p:spPr bwMode="auto">
          <a:xfrm>
            <a:off x="257172" y="1193705"/>
            <a:ext cx="2788169" cy="2012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079" y="1193705"/>
            <a:ext cx="2785831" cy="2012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988" y="1193706"/>
            <a:ext cx="2804093" cy="2012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" y="3483812"/>
            <a:ext cx="3674520" cy="2755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7" t="13650" r="12985" b="9625"/>
          <a:stretch/>
        </p:blipFill>
        <p:spPr bwMode="auto">
          <a:xfrm>
            <a:off x="6148076" y="1193706"/>
            <a:ext cx="2804093" cy="2012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390" y="3483812"/>
            <a:ext cx="3674520" cy="2755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50" y="3483811"/>
            <a:ext cx="3819407" cy="2755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58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" t="10924" r="6702" b="7204"/>
          <a:stretch/>
        </p:blipFill>
        <p:spPr bwMode="auto">
          <a:xfrm>
            <a:off x="1023582" y="859809"/>
            <a:ext cx="10072048" cy="489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65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5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43325" r="22016" b="27425"/>
          <a:stretch/>
        </p:blipFill>
        <p:spPr bwMode="auto">
          <a:xfrm>
            <a:off x="0" y="5807122"/>
            <a:ext cx="12192000" cy="105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ตัวเชื่อมต่อตรง 5"/>
          <p:cNvCxnSpPr/>
          <p:nvPr/>
        </p:nvCxnSpPr>
        <p:spPr>
          <a:xfrm>
            <a:off x="3619101" y="1228"/>
            <a:ext cx="0" cy="58071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1396" y="283198"/>
            <a:ext cx="1871415" cy="461665"/>
          </a:xfrm>
          <a:prstGeom prst="rect">
            <a:avLst/>
          </a:prstGeom>
          <a:gradFill>
            <a:gsLst>
              <a:gs pos="0">
                <a:schemeClr val="bg1"/>
              </a:gs>
              <a:gs pos="7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สถานการณ์ประเทศ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0971" y="934561"/>
            <a:ext cx="1278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18,207 ราย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60985" y="933826"/>
            <a:ext cx="1016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314 ราย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5638" y="1626270"/>
            <a:ext cx="1598446" cy="461665"/>
          </a:xfrm>
          <a:prstGeom prst="rect">
            <a:avLst/>
          </a:prstGeom>
          <a:gradFill>
            <a:gsLst>
              <a:gs pos="0">
                <a:schemeClr val="bg1"/>
              </a:gs>
              <a:gs pos="7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เขตสุขภาพที่ 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00008" y="2338997"/>
            <a:ext cx="1138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952 ราย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93972" y="2338997"/>
            <a:ext cx="859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6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ราย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1397" y="3061957"/>
            <a:ext cx="1232069" cy="461665"/>
          </a:xfrm>
          <a:prstGeom prst="rect">
            <a:avLst/>
          </a:prstGeom>
          <a:gradFill>
            <a:gsLst>
              <a:gs pos="0">
                <a:schemeClr val="bg1"/>
              </a:gs>
              <a:gs pos="7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เพชรบูรณ์</a:t>
            </a:r>
          </a:p>
        </p:txBody>
      </p:sp>
      <p:pic>
        <p:nvPicPr>
          <p:cNvPr id="33" name="รูปภาพ 3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38" l="1282" r="99359">
                        <a14:foregroundMark x1="44133" y1="20800" x2="44133" y2="20800"/>
                        <a14:foregroundMark x1="44933" y1="15733" x2="44933" y2="15733"/>
                        <a14:foregroundMark x1="44933" y1="67200" x2="44933" y2="67200"/>
                        <a14:foregroundMark x1="37600" y1="64267" x2="37600" y2="64267"/>
                        <a14:foregroundMark x1="41333" y1="73733" x2="41333" y2="73733"/>
                        <a14:foregroundMark x1="38400" y1="78800" x2="38400" y2="78800"/>
                        <a14:foregroundMark x1="39867" y1="82533" x2="39867" y2="82533"/>
                        <a14:foregroundMark x1="63733" y1="79600" x2="63733" y2="79600"/>
                        <a14:foregroundMark x1="66000" y1="57733" x2="66000" y2="57733"/>
                        <a14:foregroundMark x1="72533" y1="84000" x2="72533" y2="84000"/>
                        <a14:foregroundMark x1="61600" y1="84667" x2="61600" y2="84667"/>
                        <a14:foregroundMark x1="58667" y1="21467" x2="58667" y2="21467"/>
                        <a14:foregroundMark x1="65385" y1="17308" x2="65385" y2="17308"/>
                        <a14:foregroundMark x1="76282" y1="26923" x2="76282" y2="2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8"/>
          <a:stretch/>
        </p:blipFill>
        <p:spPr>
          <a:xfrm>
            <a:off x="181397" y="770935"/>
            <a:ext cx="894730" cy="788918"/>
          </a:xfrm>
          <a:prstGeom prst="rect">
            <a:avLst/>
          </a:prstGeom>
        </p:spPr>
      </p:pic>
      <p:pic>
        <p:nvPicPr>
          <p:cNvPr id="37" name="รูปภาพ 3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4570" y="957283"/>
            <a:ext cx="391496" cy="416220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8460" y="2293767"/>
            <a:ext cx="391496" cy="416220"/>
          </a:xfrm>
          <a:prstGeom prst="rect">
            <a:avLst/>
          </a:prstGeom>
        </p:spPr>
      </p:pic>
      <p:pic>
        <p:nvPicPr>
          <p:cNvPr id="42" name="รูปภาพ 4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38" l="1282" r="99359">
                        <a14:foregroundMark x1="44133" y1="20800" x2="44133" y2="20800"/>
                        <a14:foregroundMark x1="44933" y1="15733" x2="44933" y2="15733"/>
                        <a14:foregroundMark x1="44933" y1="67200" x2="44933" y2="67200"/>
                        <a14:foregroundMark x1="37600" y1="64267" x2="37600" y2="64267"/>
                        <a14:foregroundMark x1="41333" y1="73733" x2="41333" y2="73733"/>
                        <a14:foregroundMark x1="38400" y1="78800" x2="38400" y2="78800"/>
                        <a14:foregroundMark x1="39867" y1="82533" x2="39867" y2="82533"/>
                        <a14:foregroundMark x1="63733" y1="79600" x2="63733" y2="79600"/>
                        <a14:foregroundMark x1="66000" y1="57733" x2="66000" y2="57733"/>
                        <a14:foregroundMark x1="72533" y1="84000" x2="72533" y2="84000"/>
                        <a14:foregroundMark x1="61600" y1="84667" x2="61600" y2="84667"/>
                        <a14:foregroundMark x1="58667" y1="21467" x2="58667" y2="21467"/>
                        <a14:foregroundMark x1="65385" y1="17308" x2="65385" y2="17308"/>
                        <a14:foregroundMark x1="76282" y1="26923" x2="76282" y2="2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8"/>
          <a:stretch/>
        </p:blipFill>
        <p:spPr>
          <a:xfrm>
            <a:off x="205638" y="2173662"/>
            <a:ext cx="894730" cy="78891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067821" y="3768420"/>
            <a:ext cx="984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296 ราย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647229" y="3790408"/>
            <a:ext cx="844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9 ราย</a:t>
            </a:r>
          </a:p>
        </p:txBody>
      </p:sp>
      <p:pic>
        <p:nvPicPr>
          <p:cNvPr id="45" name="รูปภาพ 4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38" l="1282" r="99359">
                        <a14:foregroundMark x1="44133" y1="20800" x2="44133" y2="20800"/>
                        <a14:foregroundMark x1="44933" y1="15733" x2="44933" y2="15733"/>
                        <a14:foregroundMark x1="44933" y1="67200" x2="44933" y2="67200"/>
                        <a14:foregroundMark x1="37600" y1="64267" x2="37600" y2="64267"/>
                        <a14:foregroundMark x1="41333" y1="73733" x2="41333" y2="73733"/>
                        <a14:foregroundMark x1="38400" y1="78800" x2="38400" y2="78800"/>
                        <a14:foregroundMark x1="39867" y1="82533" x2="39867" y2="82533"/>
                        <a14:foregroundMark x1="63733" y1="79600" x2="63733" y2="79600"/>
                        <a14:foregroundMark x1="66000" y1="57733" x2="66000" y2="57733"/>
                        <a14:foregroundMark x1="72533" y1="84000" x2="72533" y2="84000"/>
                        <a14:foregroundMark x1="61600" y1="84667" x2="61600" y2="84667"/>
                        <a14:foregroundMark x1="58667" y1="21467" x2="58667" y2="21467"/>
                        <a14:foregroundMark x1="65385" y1="17308" x2="65385" y2="17308"/>
                        <a14:foregroundMark x1="76282" y1="26923" x2="76282" y2="2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8"/>
          <a:stretch/>
        </p:blipFill>
        <p:spPr>
          <a:xfrm>
            <a:off x="181398" y="3552567"/>
            <a:ext cx="894730" cy="788918"/>
          </a:xfrm>
          <a:prstGeom prst="rect">
            <a:avLst/>
          </a:prstGeom>
        </p:spPr>
      </p:pic>
      <p:pic>
        <p:nvPicPr>
          <p:cNvPr id="46" name="รูปภาพ 4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1731" y="3738915"/>
            <a:ext cx="391496" cy="41622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11374" y="4615523"/>
            <a:ext cx="2850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อันดับ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21 ของประเทศ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อันดับ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ของเขตสุขภาพ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2" name="วงรี 91"/>
          <p:cNvSpPr/>
          <p:nvPr/>
        </p:nvSpPr>
        <p:spPr>
          <a:xfrm>
            <a:off x="11391957" y="4895121"/>
            <a:ext cx="590272" cy="452146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4BACC6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2" name="ดาว 7 แฉก 1"/>
          <p:cNvSpPr/>
          <p:nvPr/>
        </p:nvSpPr>
        <p:spPr>
          <a:xfrm>
            <a:off x="181396" y="4269017"/>
            <a:ext cx="3437705" cy="1737645"/>
          </a:xfrm>
          <a:prstGeom prst="star7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สี่เหลี่ยมผืนผ้า 100"/>
          <p:cNvSpPr/>
          <p:nvPr/>
        </p:nvSpPr>
        <p:spPr>
          <a:xfrm>
            <a:off x="7459379" y="5821410"/>
            <a:ext cx="47105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ที่มา </a:t>
            </a:r>
            <a:r>
              <a:rPr lang="en-US" sz="20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: </a:t>
            </a:r>
            <a:r>
              <a:rPr lang="th-TH" sz="2000" b="1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กองสาธารณสุข</a:t>
            </a:r>
            <a:r>
              <a:rPr lang="th-TH" sz="20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ฉุกเฉิน </a:t>
            </a:r>
            <a:r>
              <a:rPr lang="en-US" sz="2000" b="1" u="sng" dirty="0">
                <a:solidFill>
                  <a:srgbClr val="0000FF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  <a:hlinkClick r:id="rId9"/>
              </a:rPr>
              <a:t>http://</a:t>
            </a:r>
            <a:r>
              <a:rPr lang="en-US" sz="2000" b="1" u="sng" dirty="0" smtClean="0">
                <a:solidFill>
                  <a:srgbClr val="0000FF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  <a:hlinkClick r:id="rId9"/>
              </a:rPr>
              <a:t>ict-pher.moph.go.th</a:t>
            </a:r>
            <a:endParaRPr lang="th-TH" sz="2000" b="1" u="sng" dirty="0" smtClean="0">
              <a:solidFill>
                <a:srgbClr val="0000FF"/>
              </a:solidFill>
              <a:latin typeface="TH SarabunPSK" pitchFamily="34" charset="-34"/>
              <a:ea typeface="Calibri" panose="020F0502020204030204" pitchFamily="34" charset="0"/>
              <a:cs typeface="TH SarabunPSK" pitchFamily="34" charset="-34"/>
            </a:endParaRPr>
          </a:p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      ข้อมูล ณ วันที่ 26 เมษายน 2564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4" name="ตัวเชื่อมต่อตรง 3"/>
          <p:cNvCxnSpPr/>
          <p:nvPr/>
        </p:nvCxnSpPr>
        <p:spPr>
          <a:xfrm>
            <a:off x="3811145" y="4021240"/>
            <a:ext cx="817108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9" t="19085" r="22026" b="22156"/>
          <a:stretch/>
        </p:blipFill>
        <p:spPr bwMode="auto">
          <a:xfrm>
            <a:off x="3673529" y="1228"/>
            <a:ext cx="8490572" cy="576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35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ทราย\เทศกาลปีใหม่-สงกรานต์\สงกรานต์ 2564\สงกรานต์ 256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14" y="888191"/>
            <a:ext cx="7311424" cy="576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5542" y="1502013"/>
            <a:ext cx="1112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น้ำ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หนาว</a:t>
            </a:r>
          </a:p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(8/1)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9165" y="3103023"/>
            <a:ext cx="1454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เมือง</a:t>
            </a:r>
            <a:r>
              <a:rPr lang="th-TH" sz="2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เพชรบูรณ์</a:t>
            </a: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(69/1)</a:t>
            </a:r>
            <a:endParaRPr lang="en-US" sz="24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5053" y="1909807"/>
            <a:ext cx="1102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หล่ม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สัก</a:t>
            </a:r>
          </a:p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(44/1)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0692" y="2105076"/>
            <a:ext cx="908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เขา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ค้อ</a:t>
            </a:r>
          </a:p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7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/1)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4503" y="3133082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วัง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โป่ง (12/0)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8108" y="3663312"/>
            <a:ext cx="1029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ชน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แดน</a:t>
            </a:r>
          </a:p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(19/0)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2491" y="4274778"/>
            <a:ext cx="1720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หนอง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ไผ่ (38/1)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5645" y="5238252"/>
            <a:ext cx="1822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วิเชียร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บุรี (33/1)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0982" y="4778311"/>
            <a:ext cx="1712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บึงสาม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พัน (25/1)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6514" y="5979164"/>
            <a:ext cx="1637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ศรีเทพ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(31/1)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6210" y="1282507"/>
            <a:ext cx="1782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หล่ม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เก่า (10/1)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01010" y="205352"/>
            <a:ext cx="9429647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สถานการณ์การ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บาดเจ็บและเสียชีวิตจากการจราจรทางถนน จังหวัด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เพชรบูรณ์ ช่วงเทศกาลสงกรานต์ พ.ศ.2564</a:t>
            </a:r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7774546" y="5539573"/>
            <a:ext cx="42929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หมายเหตุ :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หลักเกณฑ์การประเมิน วิเคราะห์จากจำนวนครั้งของการเกิดอุบัติเหตุทางถนนช่วงเทศกาล เฉลี่ย 3 ปีย้อนหลัง (พ.ศ.2560-2562)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7774546" y="838533"/>
            <a:ext cx="4292958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th-TH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สีแดง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หมายถึง สถานการณ์อยู่ใน</a:t>
            </a:r>
            <a:r>
              <a:rPr lang="th-TH" sz="2000" b="1" u="sng" dirty="0" smtClean="0">
                <a:latin typeface="TH SarabunPSK" pitchFamily="34" charset="-34"/>
                <a:cs typeface="TH SarabunPSK" pitchFamily="34" charset="-34"/>
              </a:rPr>
              <a:t>ภาวะเสี่ยงอันตรายสูงสุด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โดยมีค่าเฉลี่ยจำนวนครั้งอุบัติเหตุในช่วงเทศกาล</a:t>
            </a:r>
          </a:p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มากกว่าหรือเท่ากับ 2 ขึ้นไป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7774546" y="2012744"/>
            <a:ext cx="4292958" cy="1015663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th-TH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สีส้ม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หมายถึง สถานการณ์อยู่ใน</a:t>
            </a:r>
            <a:r>
              <a:rPr lang="th-TH" sz="2000" b="1" u="sng" dirty="0">
                <a:latin typeface="TH SarabunPSK" pitchFamily="34" charset="-34"/>
                <a:cs typeface="TH SarabunPSK" pitchFamily="34" charset="-34"/>
              </a:rPr>
              <a:t>ภาวะเสี่ยงอันตราย</a:t>
            </a:r>
            <a:r>
              <a:rPr lang="th-TH" sz="2000" b="1" u="sng" dirty="0" smtClean="0">
                <a:latin typeface="TH SarabunPSK" pitchFamily="34" charset="-34"/>
                <a:cs typeface="TH SarabunPSK" pitchFamily="34" charset="-34"/>
              </a:rPr>
              <a:t>สูง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โดย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มีค่าเฉลี่ยจำนวนครั้งอุบัติเหตุในช่วง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เทศกาล</a:t>
            </a:r>
          </a:p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ตั้งแต่ 1.00 – 1.99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7774546" y="3187675"/>
            <a:ext cx="4292958" cy="1015663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th-TH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สีเหลือง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หมายถึง สถานการณ์อยู่ใน</a:t>
            </a:r>
            <a:r>
              <a:rPr lang="th-TH" sz="2000" b="1" u="sng" dirty="0">
                <a:latin typeface="TH SarabunPSK" pitchFamily="34" charset="-34"/>
                <a:cs typeface="TH SarabunPSK" pitchFamily="34" charset="-34"/>
              </a:rPr>
              <a:t>ภาวะเสี่ยง</a:t>
            </a:r>
            <a:r>
              <a:rPr lang="th-TH" sz="2000" b="1" u="sng" dirty="0" smtClean="0">
                <a:latin typeface="TH SarabunPSK" pitchFamily="34" charset="-34"/>
                <a:cs typeface="TH SarabunPSK" pitchFamily="34" charset="-34"/>
              </a:rPr>
              <a:t>อันตราย</a:t>
            </a:r>
          </a:p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โดยมีค่าเฉลี่ยจำนวนครั้งอุบัติเหตุในช่วง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เทศกาล</a:t>
            </a:r>
          </a:p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ตั้งแต่ 0.01 – 0.99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7774546" y="4357886"/>
            <a:ext cx="4292958" cy="101566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th-TH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สีเขียว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หมายถึง สถานการณ์อยู่ใน</a:t>
            </a:r>
            <a:r>
              <a:rPr lang="th-TH" sz="2000" b="1" u="sng" dirty="0" smtClean="0">
                <a:latin typeface="TH SarabunPSK" pitchFamily="34" charset="-34"/>
                <a:cs typeface="TH SarabunPSK" pitchFamily="34" charset="-34"/>
              </a:rPr>
              <a:t>ภาวะที่มีความเสี่ยงน้อย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โดยมีค่าเฉลี่ยจำนวนครั้งอุบัติเหตุในช่วง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เทศกาล</a:t>
            </a:r>
          </a:p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เท่ากับ 0.00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5540993" y="3746059"/>
            <a:ext cx="286603" cy="2308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5540993" y="4051515"/>
            <a:ext cx="286603" cy="2308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5540992" y="4370613"/>
            <a:ext cx="286603" cy="2308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5545542" y="4685438"/>
            <a:ext cx="286603" cy="23083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5881469" y="3719197"/>
            <a:ext cx="15085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เสี่ยงอันตราย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สูงสุด</a:t>
            </a:r>
          </a:p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เสี่ยงอันตราย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สูง</a:t>
            </a:r>
          </a:p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เสี่ยง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อันตราย</a:t>
            </a:r>
          </a:p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เสี่ยงน้อย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484465" y="1084754"/>
            <a:ext cx="2138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บาดเจ็บ/เสียชีวิต</a:t>
            </a:r>
            <a:endParaRPr lang="en-US" b="1" u="sng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4814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แผนภูมิ 2"/>
          <p:cNvGraphicFramePr/>
          <p:nvPr>
            <p:extLst>
              <p:ext uri="{D42A27DB-BD31-4B8C-83A1-F6EECF244321}">
                <p14:modId xmlns:p14="http://schemas.microsoft.com/office/powerpoint/2010/main" val="276876785"/>
              </p:ext>
            </p:extLst>
          </p:nvPr>
        </p:nvGraphicFramePr>
        <p:xfrm>
          <a:off x="177421" y="887104"/>
          <a:ext cx="11791666" cy="5445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สี่เหลี่ยมผืนผ้า 3"/>
          <p:cNvSpPr/>
          <p:nvPr/>
        </p:nvSpPr>
        <p:spPr>
          <a:xfrm>
            <a:off x="1214651" y="176589"/>
            <a:ext cx="10112991" cy="523220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ผู้บาดเจ็บจากการจราจรทางถนน ช่วงเทศกาลสงกรานต์ </a:t>
            </a:r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พ.ศ. </a:t>
            </a:r>
            <a:r>
              <a:rPr lang="th-TH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2559-2564 แยกรายอำเภอ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>
            <a:off x="1812702" y="1806694"/>
            <a:ext cx="0" cy="15659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2">
            <a:extLst>
              <a:ext uri="{FF2B5EF4-FFF2-40B4-BE49-F238E27FC236}">
                <a16:creationId xmlns:a16="http://schemas.microsoft.com/office/drawing/2014/main" xmlns="" id="{70FD5E9B-46EA-4055-B344-7F83BB089465}"/>
              </a:ext>
            </a:extLst>
          </p:cNvPr>
          <p:cNvSpPr txBox="1"/>
          <p:nvPr/>
        </p:nvSpPr>
        <p:spPr>
          <a:xfrm>
            <a:off x="341186" y="6370193"/>
            <a:ext cx="4260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ที่มา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กองสาธารณสุข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ฉุกเฉิน ข้อมูล ณ วันที่ 2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6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เม.ย. 6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4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86131" y="837199"/>
            <a:ext cx="1871417" cy="19389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ปี 2559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=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4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46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คน</a:t>
            </a:r>
          </a:p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ปี 2560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381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คน</a:t>
            </a:r>
          </a:p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ปี 2561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425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คน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ปี 2562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533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คน</a:t>
            </a:r>
          </a:p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ปี 2563 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= 1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39 คน</a:t>
            </a:r>
          </a:p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ปี 2564 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= 296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คน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ลูกศรลง 1"/>
          <p:cNvSpPr/>
          <p:nvPr/>
        </p:nvSpPr>
        <p:spPr>
          <a:xfrm>
            <a:off x="5242560" y="5827776"/>
            <a:ext cx="134112" cy="41452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ลูกศรลง 8"/>
          <p:cNvSpPr/>
          <p:nvPr/>
        </p:nvSpPr>
        <p:spPr>
          <a:xfrm>
            <a:off x="10735056" y="5788678"/>
            <a:ext cx="134112" cy="41452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188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แผนภูมิ 2"/>
          <p:cNvGraphicFramePr/>
          <p:nvPr>
            <p:extLst>
              <p:ext uri="{D42A27DB-BD31-4B8C-83A1-F6EECF244321}">
                <p14:modId xmlns:p14="http://schemas.microsoft.com/office/powerpoint/2010/main" val="979590237"/>
              </p:ext>
            </p:extLst>
          </p:nvPr>
        </p:nvGraphicFramePr>
        <p:xfrm>
          <a:off x="272955" y="887104"/>
          <a:ext cx="11696132" cy="5445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สี่เหลี่ยมผืนผ้า 3"/>
          <p:cNvSpPr/>
          <p:nvPr/>
        </p:nvSpPr>
        <p:spPr>
          <a:xfrm>
            <a:off x="804042" y="176589"/>
            <a:ext cx="10594427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ผู้เสียชีวิตจากการจราจรทางถนน ช่วงเทศกาลสงกรานต์ </a:t>
            </a:r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พ.ศ. </a:t>
            </a:r>
            <a:r>
              <a:rPr lang="th-TH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2559-2564 แยกรายอำเภอ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70FD5E9B-46EA-4055-B344-7F83BB089465}"/>
              </a:ext>
            </a:extLst>
          </p:cNvPr>
          <p:cNvSpPr txBox="1"/>
          <p:nvPr/>
        </p:nvSpPr>
        <p:spPr>
          <a:xfrm>
            <a:off x="341186" y="6370193"/>
            <a:ext cx="4260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ที่มา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กองสาธารณสุข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ฉุกเฉิน ข้อมูล ณ วันที่ 26 เม.ย. 64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10152993" y="842903"/>
            <a:ext cx="1806149" cy="19697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 rtlCol="0" anchor="ctr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ปี 2559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=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8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ราย</a:t>
            </a:r>
          </a:p>
          <a:p>
            <a:pPr algn="l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ปี 2560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= 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10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ราย</a:t>
            </a:r>
          </a:p>
          <a:p>
            <a:pPr algn="l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ปี 2561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14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ราย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  <a:p>
            <a:pPr algn="l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ปี 2562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13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ราย</a:t>
            </a:r>
          </a:p>
          <a:p>
            <a:pPr algn="l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ปี 2563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2 ราย</a:t>
            </a:r>
          </a:p>
          <a:p>
            <a:pPr algn="l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ปี 2564 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 9 ราย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4601497" y="4450080"/>
            <a:ext cx="860519" cy="192011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0472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5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43325" r="22016" b="27425"/>
          <a:stretch/>
        </p:blipFill>
        <p:spPr bwMode="auto">
          <a:xfrm>
            <a:off x="0" y="5807122"/>
            <a:ext cx="12192000" cy="105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ตัวเชื่อมต่อตรง 5"/>
          <p:cNvCxnSpPr/>
          <p:nvPr/>
        </p:nvCxnSpPr>
        <p:spPr>
          <a:xfrm>
            <a:off x="3619101" y="1228"/>
            <a:ext cx="0" cy="58071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1396" y="283198"/>
            <a:ext cx="1871415" cy="461665"/>
          </a:xfrm>
          <a:prstGeom prst="rect">
            <a:avLst/>
          </a:prstGeom>
          <a:gradFill>
            <a:gsLst>
              <a:gs pos="0">
                <a:schemeClr val="bg1"/>
              </a:gs>
              <a:gs pos="7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สถานการณ์ประเทศ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0971" y="934561"/>
            <a:ext cx="1278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18,207 ราย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60985" y="933826"/>
            <a:ext cx="1016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314 ราย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5638" y="1626270"/>
            <a:ext cx="1598446" cy="461665"/>
          </a:xfrm>
          <a:prstGeom prst="rect">
            <a:avLst/>
          </a:prstGeom>
          <a:gradFill>
            <a:gsLst>
              <a:gs pos="0">
                <a:schemeClr val="bg1"/>
              </a:gs>
              <a:gs pos="7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เขตสุขภาพที่ 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00008" y="2338997"/>
            <a:ext cx="1138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952 ราย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93972" y="2338997"/>
            <a:ext cx="859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6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ราย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1397" y="3061957"/>
            <a:ext cx="1232069" cy="461665"/>
          </a:xfrm>
          <a:prstGeom prst="rect">
            <a:avLst/>
          </a:prstGeom>
          <a:gradFill>
            <a:gsLst>
              <a:gs pos="0">
                <a:schemeClr val="bg1"/>
              </a:gs>
              <a:gs pos="7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เพชรบูรณ์</a:t>
            </a:r>
          </a:p>
        </p:txBody>
      </p:sp>
      <p:pic>
        <p:nvPicPr>
          <p:cNvPr id="33" name="รูปภาพ 3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38" l="1282" r="99359">
                        <a14:foregroundMark x1="44133" y1="20800" x2="44133" y2="20800"/>
                        <a14:foregroundMark x1="44933" y1="15733" x2="44933" y2="15733"/>
                        <a14:foregroundMark x1="44933" y1="67200" x2="44933" y2="67200"/>
                        <a14:foregroundMark x1="37600" y1="64267" x2="37600" y2="64267"/>
                        <a14:foregroundMark x1="41333" y1="73733" x2="41333" y2="73733"/>
                        <a14:foregroundMark x1="38400" y1="78800" x2="38400" y2="78800"/>
                        <a14:foregroundMark x1="39867" y1="82533" x2="39867" y2="82533"/>
                        <a14:foregroundMark x1="63733" y1="79600" x2="63733" y2="79600"/>
                        <a14:foregroundMark x1="66000" y1="57733" x2="66000" y2="57733"/>
                        <a14:foregroundMark x1="72533" y1="84000" x2="72533" y2="84000"/>
                        <a14:foregroundMark x1="61600" y1="84667" x2="61600" y2="84667"/>
                        <a14:foregroundMark x1="58667" y1="21467" x2="58667" y2="21467"/>
                        <a14:foregroundMark x1="65385" y1="17308" x2="65385" y2="17308"/>
                        <a14:foregroundMark x1="76282" y1="26923" x2="76282" y2="2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8"/>
          <a:stretch/>
        </p:blipFill>
        <p:spPr>
          <a:xfrm>
            <a:off x="181397" y="770935"/>
            <a:ext cx="894730" cy="788918"/>
          </a:xfrm>
          <a:prstGeom prst="rect">
            <a:avLst/>
          </a:prstGeom>
        </p:spPr>
      </p:pic>
      <p:pic>
        <p:nvPicPr>
          <p:cNvPr id="37" name="รูปภาพ 3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4570" y="957283"/>
            <a:ext cx="391496" cy="416220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8460" y="2293767"/>
            <a:ext cx="391496" cy="416220"/>
          </a:xfrm>
          <a:prstGeom prst="rect">
            <a:avLst/>
          </a:prstGeom>
        </p:spPr>
      </p:pic>
      <p:pic>
        <p:nvPicPr>
          <p:cNvPr id="42" name="รูปภาพ 4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38" l="1282" r="99359">
                        <a14:foregroundMark x1="44133" y1="20800" x2="44133" y2="20800"/>
                        <a14:foregroundMark x1="44933" y1="15733" x2="44933" y2="15733"/>
                        <a14:foregroundMark x1="44933" y1="67200" x2="44933" y2="67200"/>
                        <a14:foregroundMark x1="37600" y1="64267" x2="37600" y2="64267"/>
                        <a14:foregroundMark x1="41333" y1="73733" x2="41333" y2="73733"/>
                        <a14:foregroundMark x1="38400" y1="78800" x2="38400" y2="78800"/>
                        <a14:foregroundMark x1="39867" y1="82533" x2="39867" y2="82533"/>
                        <a14:foregroundMark x1="63733" y1="79600" x2="63733" y2="79600"/>
                        <a14:foregroundMark x1="66000" y1="57733" x2="66000" y2="57733"/>
                        <a14:foregroundMark x1="72533" y1="84000" x2="72533" y2="84000"/>
                        <a14:foregroundMark x1="61600" y1="84667" x2="61600" y2="84667"/>
                        <a14:foregroundMark x1="58667" y1="21467" x2="58667" y2="21467"/>
                        <a14:foregroundMark x1="65385" y1="17308" x2="65385" y2="17308"/>
                        <a14:foregroundMark x1="76282" y1="26923" x2="76282" y2="2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8"/>
          <a:stretch/>
        </p:blipFill>
        <p:spPr>
          <a:xfrm>
            <a:off x="205638" y="2173662"/>
            <a:ext cx="894730" cy="78891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067821" y="3768420"/>
            <a:ext cx="984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296 ราย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647229" y="3790408"/>
            <a:ext cx="844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9 ราย</a:t>
            </a:r>
          </a:p>
        </p:txBody>
      </p:sp>
      <p:pic>
        <p:nvPicPr>
          <p:cNvPr id="45" name="รูปภาพ 4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38" l="1282" r="99359">
                        <a14:foregroundMark x1="44133" y1="20800" x2="44133" y2="20800"/>
                        <a14:foregroundMark x1="44933" y1="15733" x2="44933" y2="15733"/>
                        <a14:foregroundMark x1="44933" y1="67200" x2="44933" y2="67200"/>
                        <a14:foregroundMark x1="37600" y1="64267" x2="37600" y2="64267"/>
                        <a14:foregroundMark x1="41333" y1="73733" x2="41333" y2="73733"/>
                        <a14:foregroundMark x1="38400" y1="78800" x2="38400" y2="78800"/>
                        <a14:foregroundMark x1="39867" y1="82533" x2="39867" y2="82533"/>
                        <a14:foregroundMark x1="63733" y1="79600" x2="63733" y2="79600"/>
                        <a14:foregroundMark x1="66000" y1="57733" x2="66000" y2="57733"/>
                        <a14:foregroundMark x1="72533" y1="84000" x2="72533" y2="84000"/>
                        <a14:foregroundMark x1="61600" y1="84667" x2="61600" y2="84667"/>
                        <a14:foregroundMark x1="58667" y1="21467" x2="58667" y2="21467"/>
                        <a14:foregroundMark x1="65385" y1="17308" x2="65385" y2="17308"/>
                        <a14:foregroundMark x1="76282" y1="26923" x2="76282" y2="2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8"/>
          <a:stretch/>
        </p:blipFill>
        <p:spPr>
          <a:xfrm>
            <a:off x="181398" y="3552567"/>
            <a:ext cx="894730" cy="788918"/>
          </a:xfrm>
          <a:prstGeom prst="rect">
            <a:avLst/>
          </a:prstGeom>
        </p:spPr>
      </p:pic>
      <p:pic>
        <p:nvPicPr>
          <p:cNvPr id="46" name="รูปภาพ 4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1731" y="3738915"/>
            <a:ext cx="391496" cy="41622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11374" y="4615523"/>
            <a:ext cx="2850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อันดับ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21 ของประเทศ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อันดับ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ของเขตสุขภาพ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9" name="รูปภาพ 4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08" b="100000" l="0" r="100000">
                        <a14:foregroundMark x1="20463" y1="65979" x2="20463" y2="65979"/>
                        <a14:foregroundMark x1="84942" y1="73711" x2="84942" y2="73711"/>
                        <a14:foregroundMark x1="37452" y1="55155" x2="37452" y2="55155"/>
                        <a14:foregroundMark x1="75676" y1="27320" x2="75676" y2="27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690" y="1376467"/>
            <a:ext cx="1497502" cy="797640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660" y="3126169"/>
            <a:ext cx="1454622" cy="852831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84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48" y="2338997"/>
            <a:ext cx="812868" cy="726575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887201" y="1705245"/>
            <a:ext cx="1082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7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5.74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%</a:t>
            </a:r>
            <a:endParaRPr lang="th-TH" sz="44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887200" y="3403306"/>
            <a:ext cx="1039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3.28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%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44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5" name="แผนผังลำดับงาน: ข้อมูล 54"/>
          <p:cNvSpPr/>
          <p:nvPr/>
        </p:nvSpPr>
        <p:spPr>
          <a:xfrm>
            <a:off x="6773945" y="882333"/>
            <a:ext cx="1785159" cy="462400"/>
          </a:xfrm>
          <a:prstGeom prst="flowChartInputOutpu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พาหนะ</a:t>
            </a:r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6" name="สี่เหลี่ยมมุมเว้า 55"/>
          <p:cNvSpPr/>
          <p:nvPr/>
        </p:nvSpPr>
        <p:spPr>
          <a:xfrm>
            <a:off x="5702362" y="185990"/>
            <a:ext cx="4527488" cy="528650"/>
          </a:xfrm>
          <a:prstGeom prst="plaqu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ปัจจัยสาเหตุการบาดเจ็บและเสียชีวิต</a:t>
            </a:r>
            <a:endParaRPr lang="en-US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76" name="Picture 4" descr="ผลการค้นหารูปภาพสำหรับ รถกระบะ การ์ตูน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880" y="2416318"/>
            <a:ext cx="812868" cy="64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7887201" y="2539748"/>
            <a:ext cx="1044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3.44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%</a:t>
            </a:r>
            <a:endParaRPr lang="th-TH" sz="44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2" name="รูปภาพ 6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6446" y1="57813" x2="26446" y2="57813"/>
                        <a14:foregroundMark x1="62810" y1="14063" x2="62810" y2="1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45" y="1376467"/>
            <a:ext cx="944478" cy="765453"/>
          </a:xfrm>
          <a:prstGeom prst="rect">
            <a:avLst/>
          </a:prstGeom>
        </p:spPr>
      </p:pic>
      <p:pic>
        <p:nvPicPr>
          <p:cNvPr id="63" name="รูปภาพ 6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7407" y1="70796" x2="27407" y2="70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45" y="3144231"/>
            <a:ext cx="944478" cy="712725"/>
          </a:xfrm>
          <a:prstGeom prst="rect">
            <a:avLst/>
          </a:prstGeom>
        </p:spPr>
      </p:pic>
      <p:pic>
        <p:nvPicPr>
          <p:cNvPr id="64" name="รูปภาพ 6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25000" y1="50459" x2="25000" y2="50459"/>
                        <a14:foregroundMark x1="50806" y1="49541" x2="50806" y2="49541"/>
                        <a14:foregroundMark x1="61290" y1="49541" x2="61290" y2="49541"/>
                        <a14:foregroundMark x1="81452" y1="69725" x2="81452" y2="69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45" y="2294297"/>
            <a:ext cx="944478" cy="712725"/>
          </a:xfrm>
          <a:prstGeom prst="rect">
            <a:avLst/>
          </a:prstGeom>
        </p:spPr>
      </p:pic>
      <p:sp>
        <p:nvSpPr>
          <p:cNvPr id="68" name="แผนผังลำดับงาน: ข้อมูล 67"/>
          <p:cNvSpPr/>
          <p:nvPr/>
        </p:nvSpPr>
        <p:spPr>
          <a:xfrm>
            <a:off x="3942412" y="882334"/>
            <a:ext cx="1759949" cy="461592"/>
          </a:xfrm>
          <a:prstGeom prst="flowChartInputOutpu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บุคคล</a:t>
            </a:r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755624" y="1701611"/>
            <a:ext cx="1082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21.31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%</a:t>
            </a:r>
            <a:endParaRPr lang="th-TH" sz="44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755623" y="3399672"/>
            <a:ext cx="1082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21.95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%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44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755624" y="2536114"/>
            <a:ext cx="1082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6.49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%</a:t>
            </a:r>
            <a:endParaRPr lang="th-TH" sz="44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8" name="รูปภาพ 3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242" l="0" r="100000">
                        <a14:foregroundMark x1="13014" y1="15152" x2="13014" y2="15152"/>
                        <a14:foregroundMark x1="21233" y1="12121" x2="21233" y2="12121"/>
                        <a14:foregroundMark x1="38356" y1="14394" x2="38356" y2="14394"/>
                        <a14:foregroundMark x1="45890" y1="18182" x2="45890" y2="18182"/>
                        <a14:foregroundMark x1="58219" y1="9848" x2="58219" y2="9848"/>
                        <a14:foregroundMark x1="65753" y1="15909" x2="65753" y2="15909"/>
                        <a14:foregroundMark x1="87671" y1="10606" x2="87671" y2="10606"/>
                        <a14:foregroundMark x1="77397" y1="43182" x2="77397" y2="43182"/>
                        <a14:foregroundMark x1="19863" y1="43939" x2="19863" y2="43939"/>
                        <a14:foregroundMark x1="47260" y1="36364" x2="47260" y2="36364"/>
                        <a14:foregroundMark x1="47945" y1="57576" x2="47945" y2="57576"/>
                        <a14:foregroundMark x1="47945" y1="80303" x2="47945" y2="80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467" y="1410240"/>
            <a:ext cx="869740" cy="777881"/>
          </a:xfrm>
          <a:prstGeom prst="rect">
            <a:avLst/>
          </a:prstGeom>
        </p:spPr>
      </p:pic>
      <p:pic>
        <p:nvPicPr>
          <p:cNvPr id="39" name="รูปภาพ 3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381" b="93651" l="1538" r="100000">
                        <a14:foregroundMark x1="30000" y1="16667" x2="30000" y2="1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465" y="2293767"/>
            <a:ext cx="869742" cy="707646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279" b="100000" l="1389" r="96528">
                        <a14:foregroundMark x1="40972" y1="43443" x2="40972" y2="43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465" y="3065572"/>
            <a:ext cx="869742" cy="913428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0279013" y="1441603"/>
            <a:ext cx="1603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ทางหลวง </a:t>
            </a:r>
          </a:p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43.93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%</a:t>
            </a: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279095" y="2295172"/>
            <a:ext cx="1603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ทางหลวงชนบท 10.82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%</a:t>
            </a: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25883" y="3198641"/>
            <a:ext cx="190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ถนน</a:t>
            </a:r>
            <a:r>
              <a:rPr lang="th-TH" sz="2400" b="1" dirty="0" err="1" smtClean="0">
                <a:latin typeface="TH SarabunPSK" pitchFamily="34" charset="-34"/>
                <a:cs typeface="TH SarabunPSK" pitchFamily="34" charset="-34"/>
              </a:rPr>
              <a:t>อบต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./หมู่บ้าน</a:t>
            </a:r>
          </a:p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10.82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%</a:t>
            </a:r>
            <a:endParaRPr lang="th-TH" sz="44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9" name="แผนผังลำดับงาน: ข้อมูล 58"/>
          <p:cNvSpPr/>
          <p:nvPr/>
        </p:nvSpPr>
        <p:spPr>
          <a:xfrm>
            <a:off x="9722849" y="882333"/>
            <a:ext cx="1785159" cy="491170"/>
          </a:xfrm>
          <a:prstGeom prst="flowChartInputOutpu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ถนน</a:t>
            </a:r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0" name="เครื่องหมายบั้ง 79"/>
          <p:cNvSpPr/>
          <p:nvPr/>
        </p:nvSpPr>
        <p:spPr>
          <a:xfrm>
            <a:off x="3739705" y="4706263"/>
            <a:ext cx="2026982" cy="495882"/>
          </a:xfrm>
          <a:prstGeom prst="chevron">
            <a:avLst/>
          </a:prstGeom>
          <a:solidFill>
            <a:sysClr val="window" lastClr="FFFFFF"/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พฤติกรรมเสี่ยง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897091" y="4154689"/>
            <a:ext cx="1695338" cy="43088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ไม่สวมหมวกนิรภัย</a:t>
            </a:r>
            <a:endParaRPr lang="en-US" sz="2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592430" y="4154689"/>
            <a:ext cx="1025988" cy="430887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88.31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%</a:t>
            </a:r>
            <a:endParaRPr lang="en-US" sz="2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897092" y="4734839"/>
            <a:ext cx="1695338" cy="43088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ไม่คาดเข็มขัดนิรภัย</a:t>
            </a:r>
            <a:endParaRPr lang="en-US" sz="2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4" name="วงรี 83"/>
          <p:cNvSpPr/>
          <p:nvPr/>
        </p:nvSpPr>
        <p:spPr>
          <a:xfrm>
            <a:off x="8447536" y="4168978"/>
            <a:ext cx="590503" cy="400110"/>
          </a:xfrm>
          <a:prstGeom prst="ellipse">
            <a:avLst/>
          </a:prstGeom>
          <a:blipFill rotWithShape="1">
            <a:blip r:embed="rId27"/>
            <a:stretch>
              <a:fillRect/>
            </a:stretch>
          </a:blipFill>
          <a:ln w="25400" cap="flat" cmpd="sng" algn="ctr">
            <a:solidFill>
              <a:srgbClr val="4BACC6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96" name="TextBox 95"/>
          <p:cNvSpPr txBox="1"/>
          <p:nvPr/>
        </p:nvSpPr>
        <p:spPr>
          <a:xfrm>
            <a:off x="7592430" y="4734839"/>
            <a:ext cx="1025988" cy="430887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71.17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%</a:t>
            </a:r>
            <a:endParaRPr lang="en-US" sz="2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897092" y="5311339"/>
            <a:ext cx="1695337" cy="43088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ดื่ม 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Alcohol</a:t>
            </a:r>
            <a:endParaRPr lang="en-US" sz="2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592430" y="5319706"/>
            <a:ext cx="1018184" cy="430887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21.31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%</a:t>
            </a:r>
            <a:endParaRPr lang="en-US" sz="2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9308248" y="4465746"/>
            <a:ext cx="2486575" cy="43088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เด็กอายุ 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&lt; </a:t>
            </a:r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20 ปี ดื่ม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 Alcohol</a:t>
            </a:r>
            <a:endParaRPr lang="en-US" sz="2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1" name="วงรี 90"/>
          <p:cNvSpPr/>
          <p:nvPr/>
        </p:nvSpPr>
        <p:spPr>
          <a:xfrm>
            <a:off x="8447536" y="5335245"/>
            <a:ext cx="590271" cy="399665"/>
          </a:xfrm>
          <a:prstGeom prst="ellipse">
            <a:avLst/>
          </a:prstGeom>
          <a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00" b="-2000"/>
            </a:stretch>
          </a:blipFill>
          <a:ln w="25400" cap="flat" cmpd="sng" algn="ctr">
            <a:solidFill>
              <a:srgbClr val="4BACC6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100" name="TextBox 99"/>
          <p:cNvSpPr txBox="1"/>
          <p:nvPr/>
        </p:nvSpPr>
        <p:spPr>
          <a:xfrm>
            <a:off x="9308249" y="4917961"/>
            <a:ext cx="2486574" cy="430887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16.92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%</a:t>
            </a:r>
            <a:endParaRPr lang="en-US" sz="2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0" name="วงรี 89"/>
          <p:cNvSpPr/>
          <p:nvPr/>
        </p:nvSpPr>
        <p:spPr>
          <a:xfrm>
            <a:off x="8447767" y="4749128"/>
            <a:ext cx="590272" cy="400110"/>
          </a:xfrm>
          <a:prstGeom prst="ellipse">
            <a:avLst/>
          </a:prstGeom>
          <a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4BACC6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92" name="วงรี 91"/>
          <p:cNvSpPr/>
          <p:nvPr/>
        </p:nvSpPr>
        <p:spPr>
          <a:xfrm>
            <a:off x="11391957" y="4895121"/>
            <a:ext cx="590272" cy="452146"/>
          </a:xfrm>
          <a:prstGeom prst="ellipse">
            <a:avLst/>
          </a:prstGeom>
          <a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4BACC6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2" name="ดาว 7 แฉก 1"/>
          <p:cNvSpPr/>
          <p:nvPr/>
        </p:nvSpPr>
        <p:spPr>
          <a:xfrm>
            <a:off x="181396" y="4269017"/>
            <a:ext cx="3309963" cy="1496469"/>
          </a:xfrm>
          <a:prstGeom prst="star7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สี่เหลี่ยมผืนผ้า 100"/>
          <p:cNvSpPr/>
          <p:nvPr/>
        </p:nvSpPr>
        <p:spPr>
          <a:xfrm>
            <a:off x="7459379" y="5821410"/>
            <a:ext cx="47105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ที่มา </a:t>
            </a:r>
            <a:r>
              <a:rPr lang="en-US" sz="20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: </a:t>
            </a:r>
            <a:r>
              <a:rPr lang="th-TH" sz="2000" b="1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กองสาธารณสุข</a:t>
            </a:r>
            <a:r>
              <a:rPr lang="th-TH" sz="20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ฉุกเฉิน </a:t>
            </a:r>
            <a:r>
              <a:rPr lang="en-US" sz="2000" b="1" u="sng" dirty="0">
                <a:solidFill>
                  <a:srgbClr val="0000FF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  <a:hlinkClick r:id="rId31"/>
              </a:rPr>
              <a:t>http://</a:t>
            </a:r>
            <a:r>
              <a:rPr lang="en-US" sz="2000" b="1" u="sng" dirty="0" smtClean="0">
                <a:solidFill>
                  <a:srgbClr val="0000FF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  <a:hlinkClick r:id="rId31"/>
              </a:rPr>
              <a:t>ict-pher.moph.go.th</a:t>
            </a:r>
            <a:endParaRPr lang="th-TH" sz="2000" b="1" u="sng" dirty="0" smtClean="0">
              <a:solidFill>
                <a:srgbClr val="0000FF"/>
              </a:solidFill>
              <a:latin typeface="TH SarabunPSK" pitchFamily="34" charset="-34"/>
              <a:ea typeface="Calibri" panose="020F0502020204030204" pitchFamily="34" charset="0"/>
              <a:cs typeface="TH SarabunPSK" pitchFamily="34" charset="-34"/>
            </a:endParaRPr>
          </a:p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      ข้อมูล ณ วันที่ 26 เมษายน 2564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4" name="ตัวเชื่อมต่อตรง 3"/>
          <p:cNvCxnSpPr/>
          <p:nvPr/>
        </p:nvCxnSpPr>
        <p:spPr>
          <a:xfrm>
            <a:off x="3811145" y="4021240"/>
            <a:ext cx="817108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45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5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43325" r="22016" b="27425"/>
          <a:stretch/>
        </p:blipFill>
        <p:spPr bwMode="auto">
          <a:xfrm>
            <a:off x="0" y="5778546"/>
            <a:ext cx="12192000" cy="105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t="16705" r="4567" b="18563"/>
          <a:stretch/>
        </p:blipFill>
        <p:spPr bwMode="auto">
          <a:xfrm>
            <a:off x="228594" y="1057275"/>
            <a:ext cx="2795594" cy="17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ตัวเชื่อมต่อตรง 7"/>
          <p:cNvCxnSpPr/>
          <p:nvPr/>
        </p:nvCxnSpPr>
        <p:spPr>
          <a:xfrm>
            <a:off x="1554954" y="1371601"/>
            <a:ext cx="0" cy="118585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2370" y="4039261"/>
            <a:ext cx="2486936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เสียชีวิต ณ จุดเกิดเหตุ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49306" y="4047268"/>
            <a:ext cx="865421" cy="40011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77.78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%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7602" y="4560628"/>
            <a:ext cx="2491704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CC99FF"/>
            </a:solidFill>
          </a:ln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เสียชีวิต ณ ห้องฉุกเฉิน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49306" y="4554347"/>
            <a:ext cx="865421" cy="400110"/>
          </a:xfrm>
          <a:prstGeom prst="rect">
            <a:avLst/>
          </a:prstGeom>
          <a:solidFill>
            <a:srgbClr val="CC99FF"/>
          </a:solidFill>
          <a:ln w="28575">
            <a:solidFill>
              <a:srgbClr val="CC99FF"/>
            </a:solidFill>
          </a:ln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22.22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%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สี่เหลี่ยมผืนผ้ามุมมน 13"/>
          <p:cNvSpPr/>
          <p:nvPr/>
        </p:nvSpPr>
        <p:spPr>
          <a:xfrm>
            <a:off x="647703" y="3421902"/>
            <a:ext cx="2300288" cy="46110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สถานที่เสียชีวิต</a:t>
            </a:r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0060" y="551736"/>
            <a:ext cx="257266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อัตราส่วน ช 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ญ 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1.68 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: 1</a:t>
            </a:r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6" name="แผนภูมิ 5"/>
          <p:cNvGraphicFramePr/>
          <p:nvPr>
            <p:extLst>
              <p:ext uri="{D42A27DB-BD31-4B8C-83A1-F6EECF244321}">
                <p14:modId xmlns:p14="http://schemas.microsoft.com/office/powerpoint/2010/main" val="1447108325"/>
              </p:ext>
            </p:extLst>
          </p:nvPr>
        </p:nvGraphicFramePr>
        <p:xfrm>
          <a:off x="3082016" y="250885"/>
          <a:ext cx="4600574" cy="2631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แผนภูมิ 23"/>
          <p:cNvGraphicFramePr/>
          <p:nvPr>
            <p:extLst>
              <p:ext uri="{D42A27DB-BD31-4B8C-83A1-F6EECF244321}">
                <p14:modId xmlns:p14="http://schemas.microsoft.com/office/powerpoint/2010/main" val="666850958"/>
              </p:ext>
            </p:extLst>
          </p:nvPr>
        </p:nvGraphicFramePr>
        <p:xfrm>
          <a:off x="7808123" y="249278"/>
          <a:ext cx="4236241" cy="2633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9" name="สี่เหลี่ยมผืนผ้า 28"/>
          <p:cNvSpPr/>
          <p:nvPr/>
        </p:nvSpPr>
        <p:spPr>
          <a:xfrm>
            <a:off x="4191001" y="431671"/>
            <a:ext cx="571500" cy="2368579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2100">
              <a:solidFill>
                <a:prstClr val="white"/>
              </a:solidFill>
            </a:endParaRPr>
          </a:p>
        </p:txBody>
      </p:sp>
      <p:graphicFrame>
        <p:nvGraphicFramePr>
          <p:cNvPr id="31" name="แผนภูมิ 30"/>
          <p:cNvGraphicFramePr/>
          <p:nvPr>
            <p:extLst>
              <p:ext uri="{D42A27DB-BD31-4B8C-83A1-F6EECF244321}">
                <p14:modId xmlns:p14="http://schemas.microsoft.com/office/powerpoint/2010/main" val="2754116485"/>
              </p:ext>
            </p:extLst>
          </p:nvPr>
        </p:nvGraphicFramePr>
        <p:xfrm>
          <a:off x="3598590" y="3800475"/>
          <a:ext cx="8419065" cy="2828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4" name="เครื่องหมายบั้ง 33"/>
          <p:cNvSpPr/>
          <p:nvPr/>
        </p:nvSpPr>
        <p:spPr>
          <a:xfrm>
            <a:off x="4414842" y="2995856"/>
            <a:ext cx="6786562" cy="680653"/>
          </a:xfrm>
          <a:prstGeom prst="chevron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จำนวนผู้บาดเจ็บและเสียชีวิต แยกรายวัน ในช่วงเทศกาลสงกรานต์ พ.ศ.256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ระหว่างวันที่ 10 – 16 เมษายน 2564</a:t>
            </a:r>
            <a:endParaRPr lang="en-US" sz="20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157602" y="5070660"/>
            <a:ext cx="3357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ที่มา </a:t>
            </a:r>
            <a:r>
              <a:rPr lang="en-US" sz="20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: </a:t>
            </a:r>
            <a:r>
              <a:rPr lang="th-TH" sz="2000" b="1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กองสาธารณสุข</a:t>
            </a:r>
            <a:r>
              <a:rPr lang="th-TH" sz="20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ฉุกเฉิน </a:t>
            </a:r>
            <a:endParaRPr lang="th-TH" sz="2000" b="1" dirty="0" smtClean="0">
              <a:latin typeface="TH SarabunPSK" pitchFamily="34" charset="-34"/>
              <a:ea typeface="Calibri" panose="020F0502020204030204" pitchFamily="34" charset="0"/>
              <a:cs typeface="TH SarabunPSK" pitchFamily="34" charset="-34"/>
            </a:endParaRPr>
          </a:p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       ข้อมูล ณ วันที่ 26 เมษายน 256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4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วงรี 12"/>
          <p:cNvSpPr/>
          <p:nvPr/>
        </p:nvSpPr>
        <p:spPr>
          <a:xfrm rot="19227710">
            <a:off x="8773828" y="2170792"/>
            <a:ext cx="1426641" cy="39677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วงรี 35"/>
          <p:cNvSpPr/>
          <p:nvPr/>
        </p:nvSpPr>
        <p:spPr>
          <a:xfrm>
            <a:off x="9592864" y="596405"/>
            <a:ext cx="584977" cy="78948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วงรี 1"/>
          <p:cNvSpPr/>
          <p:nvPr/>
        </p:nvSpPr>
        <p:spPr>
          <a:xfrm>
            <a:off x="13101145" y="542460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3877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รูปห้าเหลี่ยม 14"/>
          <p:cNvSpPr/>
          <p:nvPr/>
        </p:nvSpPr>
        <p:spPr>
          <a:xfrm rot="10800000">
            <a:off x="610439" y="3036706"/>
            <a:ext cx="11425989" cy="523220"/>
          </a:xfrm>
          <a:prstGeom prst="homePlate">
            <a:avLst/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algn="ctr"/>
            <a:endParaRPr lang="th-TH" dirty="0" err="1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3" name="กลุ่ม 2"/>
          <p:cNvGrpSpPr/>
          <p:nvPr/>
        </p:nvGrpSpPr>
        <p:grpSpPr>
          <a:xfrm>
            <a:off x="107841" y="435280"/>
            <a:ext cx="11928588" cy="1948840"/>
            <a:chOff x="0" y="1050494"/>
            <a:chExt cx="8615008" cy="1632812"/>
          </a:xfrm>
        </p:grpSpPr>
        <p:sp>
          <p:nvSpPr>
            <p:cNvPr id="10" name="ตัดมุมสี่เหลี่ยมผืนผ้าด้านทแยงมุม 9"/>
            <p:cNvSpPr/>
            <p:nvPr/>
          </p:nvSpPr>
          <p:spPr>
            <a:xfrm>
              <a:off x="0" y="1812494"/>
              <a:ext cx="8615008" cy="870812"/>
            </a:xfrm>
            <a:prstGeom prst="snip2DiagRect">
              <a:avLst>
                <a:gd name="adj1" fmla="val 5117"/>
                <a:gd name="adj2" fmla="val 50000"/>
              </a:avLst>
            </a:prstGeom>
            <a:solidFill>
              <a:srgbClr val="FFC000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th-TH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5" name="ตัดมุมสี่เหลี่ยมผืนผ้าด้านทแยงมุม 4"/>
            <p:cNvSpPr/>
            <p:nvPr/>
          </p:nvSpPr>
          <p:spPr>
            <a:xfrm>
              <a:off x="0" y="1050494"/>
              <a:ext cx="8615008" cy="870812"/>
            </a:xfrm>
            <a:prstGeom prst="snip2DiagRect">
              <a:avLst>
                <a:gd name="adj1" fmla="val 5117"/>
                <a:gd name="adj2" fmla="val 50000"/>
              </a:avLst>
            </a:prstGeom>
            <a:solidFill>
              <a:srgbClr val="002060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th-TH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4" name="ตัดมุมสี่เหลี่ยมผืนผ้าด้านทแยงมุม 3"/>
            <p:cNvSpPr/>
            <p:nvPr/>
          </p:nvSpPr>
          <p:spPr>
            <a:xfrm>
              <a:off x="0" y="1202894"/>
              <a:ext cx="8539438" cy="870812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th-TH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9" name="ตัดมุมสี่เหลี่ยมผืนผ้าด้านทแยงมุม 8"/>
            <p:cNvSpPr/>
            <p:nvPr/>
          </p:nvSpPr>
          <p:spPr>
            <a:xfrm>
              <a:off x="1360264" y="1812494"/>
              <a:ext cx="7179174" cy="870812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th-TH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13" name="รูปห้าเหลี่ยม 12"/>
          <p:cNvSpPr/>
          <p:nvPr/>
        </p:nvSpPr>
        <p:spPr>
          <a:xfrm rot="10800000">
            <a:off x="624167" y="3281690"/>
            <a:ext cx="11412261" cy="523220"/>
          </a:xfrm>
          <a:prstGeom prst="homePlate">
            <a:avLst>
              <a:gd name="adj" fmla="val 64743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th-TH" dirty="0" err="1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61953" y="598799"/>
            <a:ext cx="115698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	สำนักงาน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สาธารณสุขจังหวัดเพชรบูรณ์ สำนักงานสาสุขอำเภอทุก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อำเภอ สำนักงาน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ป้องกันควบคุมโรคที่ 2 จังหวัดพิษณุโลก ปกครองจังหวัด ตำรวจภูธรจังหวัดเพชรบูรณ์ </a:t>
            </a:r>
            <a:r>
              <a:rPr lang="th-TH" sz="3200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ม. ออกตรวจเฝ้า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ระวัง สถาน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ประกอบการ 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ร้านค้า ร้านอาหาร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ร้านขายของ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ชำ ตลาด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ช่วงเทศกาลสงกรานต์ 2564 วันที่ 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10 - 16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เมษายน 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2564 ตาม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พระราชบัญญัติควบคุมเครื่องดื่มแอลกอฮอล์ พ.ศ. 2551 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991302" y="3543300"/>
            <a:ext cx="8898938" cy="3046988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thaiDist"/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ร้าน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สะดวกซื้อ      		จำนวน        88   ร้าน</a:t>
            </a:r>
          </a:p>
          <a:p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ร้าน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ขายของชำ 		จำนวน  	1,104   ร้าน</a:t>
            </a:r>
          </a:p>
          <a:p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ร้านอาหาร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		จำนวน      125   ร้าน</a:t>
            </a:r>
          </a:p>
          <a:p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ปั๊มน้ำมัน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		จำนวน          6   ปั้ม</a:t>
            </a:r>
          </a:p>
          <a:p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ตลาด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			จำนวน          2   แห่ง</a:t>
            </a:r>
          </a:p>
          <a:p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งาน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บวช (หล่มสัก) 	จำนวน          1   งาน (มีพบการดื่มแอลกอฮอล์)</a:t>
            </a:r>
          </a:p>
        </p:txBody>
      </p:sp>
    </p:spTree>
    <p:extLst>
      <p:ext uri="{BB962C8B-B14F-4D97-AF65-F5344CB8AC3E}">
        <p14:creationId xmlns:p14="http://schemas.microsoft.com/office/powerpoint/2010/main" val="411635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523791"/>
              </p:ext>
            </p:extLst>
          </p:nvPr>
        </p:nvGraphicFramePr>
        <p:xfrm>
          <a:off x="114301" y="1109427"/>
          <a:ext cx="7200896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0405"/>
                <a:gridCol w="1167713"/>
                <a:gridCol w="973094"/>
                <a:gridCol w="778475"/>
                <a:gridCol w="973094"/>
                <a:gridCol w="778475"/>
                <a:gridCol w="1459640"/>
              </a:tblGrid>
              <a:tr h="329346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หน่วยงาน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ร้านค้า/ร้านอาหาร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ปั้มน้ำมัน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ตลาด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งานบวช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รวม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กระทำความผิด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539">
                <a:tc>
                  <a:txBody>
                    <a:bodyPr/>
                    <a:lstStyle/>
                    <a:p>
                      <a:r>
                        <a:rPr lang="th-TH" sz="1800" b="1" dirty="0" err="1" smtClean="0">
                          <a:latin typeface="TH SarabunPSK" pitchFamily="34" charset="-34"/>
                          <a:cs typeface="TH SarabunPSK" pitchFamily="34" charset="-34"/>
                        </a:rPr>
                        <a:t>สสจ.พช</a:t>
                      </a:r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45</a:t>
                      </a:r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45</a:t>
                      </a:r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ไม่พบ</a:t>
                      </a:r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539"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11 อำเภอ</a:t>
                      </a:r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1,312</a:t>
                      </a:r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1,321</a:t>
                      </a:r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ไม่พบ</a:t>
                      </a:r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สี่เหลี่ยมผืนผ้า 10"/>
          <p:cNvSpPr/>
          <p:nvPr/>
        </p:nvSpPr>
        <p:spPr>
          <a:xfrm>
            <a:off x="304800" y="117363"/>
            <a:ext cx="6604000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latin typeface="TH SarabunPSK" pitchFamily="34" charset="-34"/>
                <a:cs typeface="TH SarabunPSK" pitchFamily="34" charset="-34"/>
              </a:rPr>
              <a:t>ประชาสัมพันธ์ ตรวจเตือน เฝ้าระวัง ตาม </a:t>
            </a:r>
            <a:r>
              <a:rPr lang="th-TH" b="1" spc="50" dirty="0" err="1" smtClean="0">
                <a:ln w="11430"/>
                <a:latin typeface="TH SarabunPSK" pitchFamily="34" charset="-34"/>
                <a:cs typeface="TH SarabunPSK" pitchFamily="34" charset="-34"/>
              </a:rPr>
              <a:t>พรบ</a:t>
            </a:r>
            <a:r>
              <a:rPr lang="th-TH" b="1" spc="50" dirty="0" smtClean="0">
                <a:ln w="11430"/>
                <a:latin typeface="TH SarabunPSK" pitchFamily="34" charset="-34"/>
                <a:cs typeface="TH SarabunPSK" pitchFamily="34" charset="-34"/>
              </a:rPr>
              <a:t>.ควบคุมเครื่องดื่มแอลกอฮอล์ พ.ศ.2551 เทศกาลสงกรานต์ 2564</a:t>
            </a:r>
            <a:endParaRPr lang="th-TH" b="1" spc="50" dirty="0">
              <a:ln w="11430"/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090377"/>
              </p:ext>
            </p:extLst>
          </p:nvPr>
        </p:nvGraphicFramePr>
        <p:xfrm>
          <a:off x="101600" y="2634258"/>
          <a:ext cx="7213600" cy="40777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1200"/>
                <a:gridCol w="1117600"/>
                <a:gridCol w="1625600"/>
                <a:gridCol w="1219200"/>
                <a:gridCol w="812800"/>
                <a:gridCol w="914400"/>
                <a:gridCol w="812800"/>
              </a:tblGrid>
              <a:tr h="38776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ลำดับ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อำเภอ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ร้านค้า/ร้านอาหาร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ปั้มน้ำมัน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ตลาด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งานบวช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หมายเหตุ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69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หล่มเก่า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40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9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วิเชียรบุรี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247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9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หล่มสัก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600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9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เขาค้อ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35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9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ชนแดน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102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9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หนองไผ่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23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9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เมือง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87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9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น้ำหนาว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9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บึงสามพัน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40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9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ศรีเทพ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123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9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วังโป่ง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9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 err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สสจ</a:t>
                      </a:r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.เพชรบูรณ์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45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9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รวม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1,357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1025" name="Picture 1" descr="C:\Users\ADMIN\Documents\alc\รูปสงกรานต์ 64\New130464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582" y="117362"/>
            <a:ext cx="2331801" cy="2473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ocuments\alc\รูปสงกรานต์ 64\New folder\11 เมษายน 2564 ตรวจร้านตาม พรบ.แอลกอฮอล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382" y="117362"/>
            <a:ext cx="2332087" cy="2473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ocuments\alc\รูปสงกรานต์ 64\S__87326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581" y="2590799"/>
            <a:ext cx="2331799" cy="1311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ocuments\alc\รูปสงกรานต์ 64\New folder\7816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9" r="14857" b="10581"/>
          <a:stretch/>
        </p:blipFill>
        <p:spPr bwMode="auto">
          <a:xfrm>
            <a:off x="7412901" y="3901843"/>
            <a:ext cx="4759216" cy="1747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ocuments\alc\รูปสงกรานต์ 64\New folder\S__88639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378" y="2528421"/>
            <a:ext cx="2442740" cy="1373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ocuments\alc\รูปสงกรานต์ 64\New folder\2754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4693" y="5618611"/>
            <a:ext cx="2877425" cy="1214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ocuments\alc\รูปสงกรานต์ 64\New folder\S__886396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271" y="5649216"/>
            <a:ext cx="2131129" cy="1198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43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8922</TotalTime>
  <Words>829</Words>
  <Application>Microsoft Office PowerPoint</Application>
  <PresentationFormat>กำหนดเอง</PresentationFormat>
  <Paragraphs>276</Paragraphs>
  <Slides>15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15</vt:i4>
      </vt:variant>
    </vt:vector>
  </HeadingPairs>
  <TitlesOfParts>
    <vt:vector size="16" baseType="lpstr"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ZODIAC COMPUTER</dc:creator>
  <cp:lastModifiedBy>Windows User</cp:lastModifiedBy>
  <cp:revision>571</cp:revision>
  <cp:lastPrinted>2021-02-11T06:12:56Z</cp:lastPrinted>
  <dcterms:created xsi:type="dcterms:W3CDTF">2017-12-26T02:46:09Z</dcterms:created>
  <dcterms:modified xsi:type="dcterms:W3CDTF">2021-04-28T05:26:31Z</dcterms:modified>
</cp:coreProperties>
</file>