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9" r:id="rId2"/>
    <p:sldId id="266" r:id="rId3"/>
    <p:sldId id="265" r:id="rId4"/>
    <p:sldId id="264" r:id="rId5"/>
    <p:sldId id="270" r:id="rId6"/>
    <p:sldId id="27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สไตล์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-100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Relationship Id="rId4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F:\&#3605;&#3585;1&#3611;&#3637;2564\&#3586;&#3657;&#3629;&#3617;&#3641;&#3621;&#3619;&#3629;&#3610;&#3648;&#3629;&#3623;2564.xls" TargetMode="External"/><Relationship Id="rId4" Type="http://schemas.microsoft.com/office/2011/relationships/chartStyle" Target="style8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Microsoft_Excel2.xlsx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765543489988078E-2"/>
          <c:y val="0.15409618663231575"/>
          <c:w val="0.92182428974663277"/>
          <c:h val="0.52109529068149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htคุมได้!$G$26</c:f>
              <c:strCache>
                <c:ptCount val="1"/>
                <c:pt idx="0">
                  <c:v>ปี62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25400" h="12700"/>
            </a:sp3d>
          </c:spPr>
          <c:invertIfNegative val="0"/>
          <c:dLbls>
            <c:dLbl>
              <c:idx val="11"/>
              <c:layout>
                <c:manualLayout>
                  <c:x val="-1.6973083099853155E-16"/>
                  <c:y val="3.41139503995415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htคุมได้!$F$27:$F$40</c:f>
              <c:strCache>
                <c:ptCount val="14"/>
                <c:pt idx="0">
                  <c:v>วังโป่ง</c:v>
                </c:pt>
                <c:pt idx="1">
                  <c:v>หล่มเก่า</c:v>
                </c:pt>
                <c:pt idx="2">
                  <c:v>น้ำหนาว</c:v>
                </c:pt>
                <c:pt idx="3">
                  <c:v>ศรีเทพ</c:v>
                </c:pt>
                <c:pt idx="4">
                  <c:v>บึงสามพัน</c:v>
                </c:pt>
                <c:pt idx="5">
                  <c:v>หนองไผ่</c:v>
                </c:pt>
                <c:pt idx="6">
                  <c:v>ชนแดน</c:v>
                </c:pt>
                <c:pt idx="7">
                  <c:v>เมืองฯ</c:v>
                </c:pt>
                <c:pt idx="8">
                  <c:v>เขาค้อ</c:v>
                </c:pt>
                <c:pt idx="9">
                  <c:v>วิเชียรบุรี</c:v>
                </c:pt>
                <c:pt idx="10">
                  <c:v>หล่มสัก</c:v>
                </c:pt>
                <c:pt idx="11">
                  <c:v>จังหวัด</c:v>
                </c:pt>
                <c:pt idx="12">
                  <c:v>เขต 2</c:v>
                </c:pt>
                <c:pt idx="13">
                  <c:v>ประเทศ</c:v>
                </c:pt>
              </c:strCache>
            </c:strRef>
          </c:cat>
          <c:val>
            <c:numRef>
              <c:f>htคุมได้!$G$27:$G$40</c:f>
              <c:numCache>
                <c:formatCode>General</c:formatCode>
                <c:ptCount val="14"/>
                <c:pt idx="0">
                  <c:v>76.59</c:v>
                </c:pt>
                <c:pt idx="1">
                  <c:v>71.53</c:v>
                </c:pt>
                <c:pt idx="2">
                  <c:v>66.47</c:v>
                </c:pt>
                <c:pt idx="3">
                  <c:v>63.43</c:v>
                </c:pt>
                <c:pt idx="4">
                  <c:v>66.180000000000007</c:v>
                </c:pt>
                <c:pt idx="5">
                  <c:v>66.819999999999993</c:v>
                </c:pt>
                <c:pt idx="6">
                  <c:v>67.89</c:v>
                </c:pt>
                <c:pt idx="7">
                  <c:v>56.82</c:v>
                </c:pt>
                <c:pt idx="8">
                  <c:v>55.85</c:v>
                </c:pt>
                <c:pt idx="9">
                  <c:v>65.58</c:v>
                </c:pt>
                <c:pt idx="10">
                  <c:v>76.67</c:v>
                </c:pt>
                <c:pt idx="11">
                  <c:v>66.37</c:v>
                </c:pt>
                <c:pt idx="12">
                  <c:v>67.17</c:v>
                </c:pt>
                <c:pt idx="13">
                  <c:v>59.23</c:v>
                </c:pt>
              </c:numCache>
            </c:numRef>
          </c:val>
        </c:ser>
        <c:ser>
          <c:idx val="1"/>
          <c:order val="1"/>
          <c:tx>
            <c:strRef>
              <c:f>htคุมได้!$H$26</c:f>
              <c:strCache>
                <c:ptCount val="1"/>
                <c:pt idx="0">
                  <c:v>ปี63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25400" h="12700"/>
            </a:sp3d>
          </c:spPr>
          <c:invertIfNegative val="0"/>
          <c:dLbls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htคุมได้!$F$27:$F$40</c:f>
              <c:strCache>
                <c:ptCount val="14"/>
                <c:pt idx="0">
                  <c:v>วังโป่ง</c:v>
                </c:pt>
                <c:pt idx="1">
                  <c:v>หล่มเก่า</c:v>
                </c:pt>
                <c:pt idx="2">
                  <c:v>น้ำหนาว</c:v>
                </c:pt>
                <c:pt idx="3">
                  <c:v>ศรีเทพ</c:v>
                </c:pt>
                <c:pt idx="4">
                  <c:v>บึงสามพัน</c:v>
                </c:pt>
                <c:pt idx="5">
                  <c:v>หนองไผ่</c:v>
                </c:pt>
                <c:pt idx="6">
                  <c:v>ชนแดน</c:v>
                </c:pt>
                <c:pt idx="7">
                  <c:v>เมืองฯ</c:v>
                </c:pt>
                <c:pt idx="8">
                  <c:v>เขาค้อ</c:v>
                </c:pt>
                <c:pt idx="9">
                  <c:v>วิเชียรบุรี</c:v>
                </c:pt>
                <c:pt idx="10">
                  <c:v>หล่มสัก</c:v>
                </c:pt>
                <c:pt idx="11">
                  <c:v>จังหวัด</c:v>
                </c:pt>
                <c:pt idx="12">
                  <c:v>เขต 2</c:v>
                </c:pt>
                <c:pt idx="13">
                  <c:v>ประเทศ</c:v>
                </c:pt>
              </c:strCache>
            </c:strRef>
          </c:cat>
          <c:val>
            <c:numRef>
              <c:f>htคุมได้!$H$27:$H$40</c:f>
              <c:numCache>
                <c:formatCode>General</c:formatCode>
                <c:ptCount val="14"/>
                <c:pt idx="0">
                  <c:v>78.55</c:v>
                </c:pt>
                <c:pt idx="1">
                  <c:v>73.34</c:v>
                </c:pt>
                <c:pt idx="2">
                  <c:v>72.150000000000006</c:v>
                </c:pt>
                <c:pt idx="3">
                  <c:v>63.16</c:v>
                </c:pt>
                <c:pt idx="4">
                  <c:v>66.459999999999994</c:v>
                </c:pt>
                <c:pt idx="5">
                  <c:v>64.94</c:v>
                </c:pt>
                <c:pt idx="6">
                  <c:v>66.31</c:v>
                </c:pt>
                <c:pt idx="7">
                  <c:v>57.93</c:v>
                </c:pt>
                <c:pt idx="8">
                  <c:v>64.650000000000006</c:v>
                </c:pt>
                <c:pt idx="9">
                  <c:v>70.27</c:v>
                </c:pt>
                <c:pt idx="10">
                  <c:v>73.31</c:v>
                </c:pt>
                <c:pt idx="11">
                  <c:v>66.98</c:v>
                </c:pt>
                <c:pt idx="12">
                  <c:v>67.540000000000006</c:v>
                </c:pt>
                <c:pt idx="13">
                  <c:v>58.61</c:v>
                </c:pt>
              </c:numCache>
            </c:numRef>
          </c:val>
        </c:ser>
        <c:ser>
          <c:idx val="2"/>
          <c:order val="2"/>
          <c:tx>
            <c:strRef>
              <c:f>htคุมได้!$I$26</c:f>
              <c:strCache>
                <c:ptCount val="1"/>
                <c:pt idx="0">
                  <c:v>ปี64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25400" h="127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htคุมได้!$F$27:$F$40</c:f>
              <c:strCache>
                <c:ptCount val="14"/>
                <c:pt idx="0">
                  <c:v>วังโป่ง</c:v>
                </c:pt>
                <c:pt idx="1">
                  <c:v>หล่มเก่า</c:v>
                </c:pt>
                <c:pt idx="2">
                  <c:v>น้ำหนาว</c:v>
                </c:pt>
                <c:pt idx="3">
                  <c:v>ศรีเทพ</c:v>
                </c:pt>
                <c:pt idx="4">
                  <c:v>บึงสามพัน</c:v>
                </c:pt>
                <c:pt idx="5">
                  <c:v>หนองไผ่</c:v>
                </c:pt>
                <c:pt idx="6">
                  <c:v>ชนแดน</c:v>
                </c:pt>
                <c:pt idx="7">
                  <c:v>เมืองฯ</c:v>
                </c:pt>
                <c:pt idx="8">
                  <c:v>เขาค้อ</c:v>
                </c:pt>
                <c:pt idx="9">
                  <c:v>วิเชียรบุรี</c:v>
                </c:pt>
                <c:pt idx="10">
                  <c:v>หล่มสัก</c:v>
                </c:pt>
                <c:pt idx="11">
                  <c:v>จังหวัด</c:v>
                </c:pt>
                <c:pt idx="12">
                  <c:v>เขต 2</c:v>
                </c:pt>
                <c:pt idx="13">
                  <c:v>ประเทศ</c:v>
                </c:pt>
              </c:strCache>
            </c:strRef>
          </c:cat>
          <c:val>
            <c:numRef>
              <c:f>htคุมได้!$I$27:$I$40</c:f>
              <c:numCache>
                <c:formatCode>General</c:formatCode>
                <c:ptCount val="14"/>
                <c:pt idx="0" formatCode="0.00">
                  <c:v>80.430000000000007</c:v>
                </c:pt>
                <c:pt idx="1">
                  <c:v>68.31</c:v>
                </c:pt>
                <c:pt idx="2">
                  <c:v>66.73</c:v>
                </c:pt>
                <c:pt idx="3">
                  <c:v>59.08</c:v>
                </c:pt>
                <c:pt idx="4">
                  <c:v>55.54</c:v>
                </c:pt>
                <c:pt idx="5">
                  <c:v>52.43</c:v>
                </c:pt>
                <c:pt idx="6" formatCode="0.00">
                  <c:v>49</c:v>
                </c:pt>
                <c:pt idx="7">
                  <c:v>45.45</c:v>
                </c:pt>
                <c:pt idx="8" formatCode="0.00">
                  <c:v>51.4</c:v>
                </c:pt>
                <c:pt idx="9">
                  <c:v>49.37</c:v>
                </c:pt>
                <c:pt idx="10">
                  <c:v>53.86</c:v>
                </c:pt>
                <c:pt idx="11">
                  <c:v>53.74</c:v>
                </c:pt>
                <c:pt idx="12">
                  <c:v>53.65</c:v>
                </c:pt>
                <c:pt idx="13">
                  <c:v>43.87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4936064"/>
        <c:axId val="174941312"/>
      </c:barChart>
      <c:catAx>
        <c:axId val="17493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74941312"/>
        <c:crosses val="autoZero"/>
        <c:auto val="1"/>
        <c:lblAlgn val="ctr"/>
        <c:lblOffset val="100"/>
        <c:noMultiLvlLbl val="0"/>
      </c:catAx>
      <c:valAx>
        <c:axId val="17494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74936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dirty="0" smtClean="0">
                <a:effectLst/>
              </a:rPr>
              <a:t>ร้อยละผู้ป่วย </a:t>
            </a:r>
            <a:r>
              <a:rPr lang="en-US" dirty="0" smtClean="0">
                <a:effectLst/>
              </a:rPr>
              <a:t>HT Loss F/U</a:t>
            </a:r>
            <a:r>
              <a:rPr lang="th-TH" dirty="0" smtClean="0">
                <a:effectLst/>
              </a:rPr>
              <a:t>  จังหวัดเพชรบูรณ์ ปี </a:t>
            </a:r>
            <a:r>
              <a:rPr lang="en-US" dirty="0" smtClean="0">
                <a:effectLst/>
              </a:rPr>
              <a:t>256</a:t>
            </a:r>
            <a:r>
              <a:rPr lang="th-TH" dirty="0" smtClean="0">
                <a:effectLst/>
              </a:rPr>
              <a:t>2</a:t>
            </a:r>
            <a:r>
              <a:rPr lang="en-US" dirty="0" smtClean="0">
                <a:effectLst/>
              </a:rPr>
              <a:t>-256</a:t>
            </a:r>
            <a:r>
              <a:rPr lang="th-TH" dirty="0" smtClean="0">
                <a:effectLst/>
              </a:rPr>
              <a:t>4 ( เป้าหมาย </a:t>
            </a:r>
            <a:r>
              <a:rPr lang="en-US" dirty="0" smtClean="0">
                <a:effectLst/>
              </a:rPr>
              <a:t>≤</a:t>
            </a:r>
            <a:r>
              <a:rPr lang="th-TH" dirty="0" smtClean="0">
                <a:effectLst/>
              </a:rPr>
              <a:t> </a:t>
            </a:r>
            <a:r>
              <a:rPr lang="en-US" dirty="0" smtClean="0">
                <a:effectLst/>
              </a:rPr>
              <a:t>15%</a:t>
            </a:r>
            <a:r>
              <a:rPr lang="th-TH" dirty="0" smtClean="0">
                <a:effectLst/>
              </a:rPr>
              <a:t> )</a:t>
            </a:r>
            <a:endParaRPr lang="th-TH" dirty="0"/>
          </a:p>
        </c:rich>
      </c:tx>
      <c:layout>
        <c:manualLayout>
          <c:xMode val="edge"/>
          <c:yMode val="edge"/>
          <c:x val="0.21701295931758535"/>
          <c:y val="2.40929723139497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8732611548556432E-2"/>
          <c:y val="0.21480908374615998"/>
          <c:w val="0.93980905511811019"/>
          <c:h val="0.5319314090151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htคุมได้!$B$26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htคุมได้!$A$27:$A$40</c:f>
              <c:strCache>
                <c:ptCount val="14"/>
                <c:pt idx="0">
                  <c:v>วังโป่ง</c:v>
                </c:pt>
                <c:pt idx="1">
                  <c:v>หนองไผ่</c:v>
                </c:pt>
                <c:pt idx="2">
                  <c:v>น้ำหนาว</c:v>
                </c:pt>
                <c:pt idx="3">
                  <c:v>หล่มเก่า</c:v>
                </c:pt>
                <c:pt idx="4">
                  <c:v>บึงสามพัน</c:v>
                </c:pt>
                <c:pt idx="5">
                  <c:v>ศรีเทพ</c:v>
                </c:pt>
                <c:pt idx="6">
                  <c:v>เมืองพช.</c:v>
                </c:pt>
                <c:pt idx="7">
                  <c:v>ชนแดน</c:v>
                </c:pt>
                <c:pt idx="8">
                  <c:v>เขาค้อ</c:v>
                </c:pt>
                <c:pt idx="9">
                  <c:v>วิเชียรบุรี</c:v>
                </c:pt>
                <c:pt idx="10">
                  <c:v>หล่มสัก</c:v>
                </c:pt>
                <c:pt idx="11">
                  <c:v>จังหวัด</c:v>
                </c:pt>
                <c:pt idx="12">
                  <c:v>เขต 2</c:v>
                </c:pt>
                <c:pt idx="13">
                  <c:v>ประเทศ</c:v>
                </c:pt>
              </c:strCache>
            </c:strRef>
          </c:cat>
          <c:val>
            <c:numRef>
              <c:f>htคุมได้!$B$27:$B$40</c:f>
              <c:numCache>
                <c:formatCode>0.00</c:formatCode>
                <c:ptCount val="14"/>
                <c:pt idx="0">
                  <c:v>14.74</c:v>
                </c:pt>
                <c:pt idx="1">
                  <c:v>13.54</c:v>
                </c:pt>
                <c:pt idx="2">
                  <c:v>21.7</c:v>
                </c:pt>
                <c:pt idx="3">
                  <c:v>30.4</c:v>
                </c:pt>
                <c:pt idx="4">
                  <c:v>25.84</c:v>
                </c:pt>
                <c:pt idx="5">
                  <c:v>28.07</c:v>
                </c:pt>
                <c:pt idx="6">
                  <c:v>39.76</c:v>
                </c:pt>
                <c:pt idx="7">
                  <c:v>22.22</c:v>
                </c:pt>
                <c:pt idx="8">
                  <c:v>26.7</c:v>
                </c:pt>
                <c:pt idx="9">
                  <c:v>24.95</c:v>
                </c:pt>
                <c:pt idx="10">
                  <c:v>23.52</c:v>
                </c:pt>
                <c:pt idx="11">
                  <c:v>26.76</c:v>
                </c:pt>
                <c:pt idx="12">
                  <c:v>22.55</c:v>
                </c:pt>
                <c:pt idx="13">
                  <c:v>32.229999999999997</c:v>
                </c:pt>
              </c:numCache>
            </c:numRef>
          </c:val>
        </c:ser>
        <c:ser>
          <c:idx val="1"/>
          <c:order val="1"/>
          <c:tx>
            <c:strRef>
              <c:f>htคุมได้!$C$26</c:f>
              <c:strCache>
                <c:ptCount val="1"/>
                <c:pt idx="0">
                  <c:v>ปี 2563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htคุมได้!$A$27:$A$40</c:f>
              <c:strCache>
                <c:ptCount val="14"/>
                <c:pt idx="0">
                  <c:v>วังโป่ง</c:v>
                </c:pt>
                <c:pt idx="1">
                  <c:v>หนองไผ่</c:v>
                </c:pt>
                <c:pt idx="2">
                  <c:v>น้ำหนาว</c:v>
                </c:pt>
                <c:pt idx="3">
                  <c:v>หล่มเก่า</c:v>
                </c:pt>
                <c:pt idx="4">
                  <c:v>บึงสามพัน</c:v>
                </c:pt>
                <c:pt idx="5">
                  <c:v>ศรีเทพ</c:v>
                </c:pt>
                <c:pt idx="6">
                  <c:v>เมืองพช.</c:v>
                </c:pt>
                <c:pt idx="7">
                  <c:v>ชนแดน</c:v>
                </c:pt>
                <c:pt idx="8">
                  <c:v>เขาค้อ</c:v>
                </c:pt>
                <c:pt idx="9">
                  <c:v>วิเชียรบุรี</c:v>
                </c:pt>
                <c:pt idx="10">
                  <c:v>หล่มสัก</c:v>
                </c:pt>
                <c:pt idx="11">
                  <c:v>จังหวัด</c:v>
                </c:pt>
                <c:pt idx="12">
                  <c:v>เขต 2</c:v>
                </c:pt>
                <c:pt idx="13">
                  <c:v>ประเทศ</c:v>
                </c:pt>
              </c:strCache>
            </c:strRef>
          </c:cat>
          <c:val>
            <c:numRef>
              <c:f>htคุมได้!$C$27:$C$40</c:f>
              <c:numCache>
                <c:formatCode>0.00</c:formatCode>
                <c:ptCount val="14"/>
                <c:pt idx="0">
                  <c:v>13</c:v>
                </c:pt>
                <c:pt idx="1">
                  <c:v>17.23</c:v>
                </c:pt>
                <c:pt idx="2">
                  <c:v>12.54</c:v>
                </c:pt>
                <c:pt idx="3">
                  <c:v>20.309999999999999</c:v>
                </c:pt>
                <c:pt idx="4">
                  <c:v>29.07</c:v>
                </c:pt>
                <c:pt idx="5">
                  <c:v>33.950000000000003</c:v>
                </c:pt>
                <c:pt idx="6">
                  <c:v>26.95</c:v>
                </c:pt>
                <c:pt idx="7">
                  <c:v>27.42</c:v>
                </c:pt>
                <c:pt idx="8">
                  <c:v>21.81</c:v>
                </c:pt>
                <c:pt idx="9">
                  <c:v>25.04</c:v>
                </c:pt>
                <c:pt idx="10">
                  <c:v>23.25</c:v>
                </c:pt>
                <c:pt idx="11">
                  <c:v>24.32</c:v>
                </c:pt>
                <c:pt idx="12">
                  <c:v>22.17</c:v>
                </c:pt>
                <c:pt idx="13">
                  <c:v>33.32</c:v>
                </c:pt>
              </c:numCache>
            </c:numRef>
          </c:val>
        </c:ser>
        <c:ser>
          <c:idx val="2"/>
          <c:order val="2"/>
          <c:tx>
            <c:strRef>
              <c:f>htคุมได้!$D$26</c:f>
              <c:strCache>
                <c:ptCount val="1"/>
                <c:pt idx="0">
                  <c:v>ปี 2564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htคุมได้!$A$27:$A$40</c:f>
              <c:strCache>
                <c:ptCount val="14"/>
                <c:pt idx="0">
                  <c:v>วังโป่ง</c:v>
                </c:pt>
                <c:pt idx="1">
                  <c:v>หนองไผ่</c:v>
                </c:pt>
                <c:pt idx="2">
                  <c:v>น้ำหนาว</c:v>
                </c:pt>
                <c:pt idx="3">
                  <c:v>หล่มเก่า</c:v>
                </c:pt>
                <c:pt idx="4">
                  <c:v>บึงสามพัน</c:v>
                </c:pt>
                <c:pt idx="5">
                  <c:v>ศรีเทพ</c:v>
                </c:pt>
                <c:pt idx="6">
                  <c:v>เมืองพช.</c:v>
                </c:pt>
                <c:pt idx="7">
                  <c:v>ชนแดน</c:v>
                </c:pt>
                <c:pt idx="8">
                  <c:v>เขาค้อ</c:v>
                </c:pt>
                <c:pt idx="9">
                  <c:v>วิเชียรบุรี</c:v>
                </c:pt>
                <c:pt idx="10">
                  <c:v>หล่มสัก</c:v>
                </c:pt>
                <c:pt idx="11">
                  <c:v>จังหวัด</c:v>
                </c:pt>
                <c:pt idx="12">
                  <c:v>เขต 2</c:v>
                </c:pt>
                <c:pt idx="13">
                  <c:v>ประเทศ</c:v>
                </c:pt>
              </c:strCache>
            </c:strRef>
          </c:cat>
          <c:val>
            <c:numRef>
              <c:f>htคุมได้!$D$27:$D$40</c:f>
              <c:numCache>
                <c:formatCode>0.00</c:formatCode>
                <c:ptCount val="14"/>
                <c:pt idx="0">
                  <c:v>16.46</c:v>
                </c:pt>
                <c:pt idx="1">
                  <c:v>17.98</c:v>
                </c:pt>
                <c:pt idx="2">
                  <c:v>18.02</c:v>
                </c:pt>
                <c:pt idx="3">
                  <c:v>23.65</c:v>
                </c:pt>
                <c:pt idx="4">
                  <c:v>30.43</c:v>
                </c:pt>
                <c:pt idx="5">
                  <c:v>30.48</c:v>
                </c:pt>
                <c:pt idx="6">
                  <c:v>31.26</c:v>
                </c:pt>
                <c:pt idx="7">
                  <c:v>34.869999999999997</c:v>
                </c:pt>
                <c:pt idx="8">
                  <c:v>36.07</c:v>
                </c:pt>
                <c:pt idx="9">
                  <c:v>46.44</c:v>
                </c:pt>
                <c:pt idx="10">
                  <c:v>47.71</c:v>
                </c:pt>
                <c:pt idx="11">
                  <c:v>33.53</c:v>
                </c:pt>
                <c:pt idx="12">
                  <c:v>28.83</c:v>
                </c:pt>
                <c:pt idx="13">
                  <c:v>38.520000000000003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34225024"/>
        <c:axId val="244712960"/>
      </c:barChart>
      <c:catAx>
        <c:axId val="23422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44712960"/>
        <c:crosses val="autoZero"/>
        <c:auto val="1"/>
        <c:lblAlgn val="ctr"/>
        <c:lblOffset val="100"/>
        <c:noMultiLvlLbl val="0"/>
      </c:catAx>
      <c:valAx>
        <c:axId val="244712960"/>
        <c:scaling>
          <c:orientation val="minMax"/>
          <c:max val="50"/>
          <c:min val="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342250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708850065616796"/>
          <c:y val="0.88987930748829813"/>
          <c:w val="0.19040633202099738"/>
          <c:h val="9.4058710969068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 sz="1600" b="1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/>
              <a:t>ร้อยละผู้ป่วย </a:t>
            </a:r>
            <a:r>
              <a:rPr lang="en-US"/>
              <a:t>HT Loss F/U</a:t>
            </a:r>
            <a:r>
              <a:rPr lang="th-TH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htคุมได้!$B$42</c:f>
              <c:strCache>
                <c:ptCount val="1"/>
                <c:pt idx="0">
                  <c:v>ก.พ.2564(ตก.)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htคุมได้!$A$43:$A$54</c:f>
              <c:strCache>
                <c:ptCount val="12"/>
                <c:pt idx="0">
                  <c:v>วังโป่ง</c:v>
                </c:pt>
                <c:pt idx="1">
                  <c:v>หนองไผ่</c:v>
                </c:pt>
                <c:pt idx="2">
                  <c:v>น้ำหนาว</c:v>
                </c:pt>
                <c:pt idx="3">
                  <c:v>หล่มเก่า</c:v>
                </c:pt>
                <c:pt idx="4">
                  <c:v>บึงสามพัน</c:v>
                </c:pt>
                <c:pt idx="5">
                  <c:v>ศรีเทพ</c:v>
                </c:pt>
                <c:pt idx="6">
                  <c:v>เมืองฯ</c:v>
                </c:pt>
                <c:pt idx="7">
                  <c:v>ชนแดน</c:v>
                </c:pt>
                <c:pt idx="8">
                  <c:v>เขาค้อ</c:v>
                </c:pt>
                <c:pt idx="9">
                  <c:v>วิเชียรบุรี</c:v>
                </c:pt>
                <c:pt idx="10">
                  <c:v>หล่มสัก</c:v>
                </c:pt>
                <c:pt idx="11">
                  <c:v>จังหวัด</c:v>
                </c:pt>
              </c:strCache>
            </c:strRef>
          </c:cat>
          <c:val>
            <c:numRef>
              <c:f>htคุมได้!$B$43:$B$54</c:f>
              <c:numCache>
                <c:formatCode>0.00</c:formatCode>
                <c:ptCount val="12"/>
                <c:pt idx="0">
                  <c:v>16.46</c:v>
                </c:pt>
                <c:pt idx="1">
                  <c:v>17.98</c:v>
                </c:pt>
                <c:pt idx="2">
                  <c:v>18.02</c:v>
                </c:pt>
                <c:pt idx="3">
                  <c:v>23.65</c:v>
                </c:pt>
                <c:pt idx="4">
                  <c:v>30.43</c:v>
                </c:pt>
                <c:pt idx="5">
                  <c:v>30.48</c:v>
                </c:pt>
                <c:pt idx="6">
                  <c:v>31.26</c:v>
                </c:pt>
                <c:pt idx="7">
                  <c:v>34.869999999999997</c:v>
                </c:pt>
                <c:pt idx="8">
                  <c:v>36.07</c:v>
                </c:pt>
                <c:pt idx="9">
                  <c:v>46.44</c:v>
                </c:pt>
                <c:pt idx="10">
                  <c:v>47.71</c:v>
                </c:pt>
                <c:pt idx="11">
                  <c:v>33.53</c:v>
                </c:pt>
              </c:numCache>
            </c:numRef>
          </c:val>
        </c:ser>
        <c:ser>
          <c:idx val="1"/>
          <c:order val="1"/>
          <c:tx>
            <c:strRef>
              <c:f>htคุมได้!$C$42</c:f>
              <c:strCache>
                <c:ptCount val="1"/>
                <c:pt idx="0">
                  <c:v>มี.ค.2564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htคุมได้!$A$43:$A$54</c:f>
              <c:strCache>
                <c:ptCount val="12"/>
                <c:pt idx="0">
                  <c:v>วังโป่ง</c:v>
                </c:pt>
                <c:pt idx="1">
                  <c:v>หนองไผ่</c:v>
                </c:pt>
                <c:pt idx="2">
                  <c:v>น้ำหนาว</c:v>
                </c:pt>
                <c:pt idx="3">
                  <c:v>หล่มเก่า</c:v>
                </c:pt>
                <c:pt idx="4">
                  <c:v>บึงสามพัน</c:v>
                </c:pt>
                <c:pt idx="5">
                  <c:v>ศรีเทพ</c:v>
                </c:pt>
                <c:pt idx="6">
                  <c:v>เมืองฯ</c:v>
                </c:pt>
                <c:pt idx="7">
                  <c:v>ชนแดน</c:v>
                </c:pt>
                <c:pt idx="8">
                  <c:v>เขาค้อ</c:v>
                </c:pt>
                <c:pt idx="9">
                  <c:v>วิเชียรบุรี</c:v>
                </c:pt>
                <c:pt idx="10">
                  <c:v>หล่มสัก</c:v>
                </c:pt>
                <c:pt idx="11">
                  <c:v>จังหวัด</c:v>
                </c:pt>
              </c:strCache>
            </c:strRef>
          </c:cat>
          <c:val>
            <c:numRef>
              <c:f>htคุมได้!$C$43:$C$54</c:f>
              <c:numCache>
                <c:formatCode>0.00</c:formatCode>
                <c:ptCount val="12"/>
                <c:pt idx="0">
                  <c:v>14.3</c:v>
                </c:pt>
                <c:pt idx="1">
                  <c:v>15.3</c:v>
                </c:pt>
                <c:pt idx="2">
                  <c:v>14.11</c:v>
                </c:pt>
                <c:pt idx="3">
                  <c:v>21.06</c:v>
                </c:pt>
                <c:pt idx="4">
                  <c:v>26.99</c:v>
                </c:pt>
                <c:pt idx="5">
                  <c:v>29.26</c:v>
                </c:pt>
                <c:pt idx="6">
                  <c:v>27.98</c:v>
                </c:pt>
                <c:pt idx="7">
                  <c:v>33</c:v>
                </c:pt>
                <c:pt idx="8">
                  <c:v>26.83</c:v>
                </c:pt>
                <c:pt idx="9">
                  <c:v>35.619999999999997</c:v>
                </c:pt>
                <c:pt idx="10">
                  <c:v>33.22</c:v>
                </c:pt>
                <c:pt idx="11">
                  <c:v>27.63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531584"/>
        <c:axId val="273462400"/>
      </c:barChart>
      <c:catAx>
        <c:axId val="27053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3462400"/>
        <c:crosses val="autoZero"/>
        <c:auto val="1"/>
        <c:lblAlgn val="ctr"/>
        <c:lblOffset val="100"/>
        <c:noMultiLvlLbl val="0"/>
      </c:catAx>
      <c:valAx>
        <c:axId val="27346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053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0.14978</cdr:x>
      <cdr:y>0</cdr:y>
    </cdr:from>
    <cdr:to>
      <cdr:x>0.94509</cdr:x>
      <cdr:y>0.12209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43685" y="0"/>
          <a:ext cx="8727857" cy="5976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0.00863</cdr:x>
      <cdr:y>0.02671</cdr:y>
    </cdr:from>
    <cdr:to>
      <cdr:x>0.06964</cdr:x>
      <cdr:y>0.11208</cdr:y>
    </cdr:to>
    <cdr:sp macro="" textlink="">
      <cdr:nvSpPr>
        <cdr:cNvPr id="3" name="กล่องข้อความ 1"/>
        <cdr:cNvSpPr txBox="1"/>
      </cdr:nvSpPr>
      <cdr:spPr>
        <a:xfrm xmlns:a="http://schemas.openxmlformats.org/drawingml/2006/main">
          <a:off x="95506" y="130733"/>
          <a:ext cx="675386" cy="417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ร้อยละ</a:t>
          </a:r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  <cdr:relSizeAnchor xmlns:cdr="http://schemas.openxmlformats.org/drawingml/2006/chartDrawing">
    <cdr:from>
      <cdr:x>0.79512</cdr:x>
      <cdr:y>0.1089</cdr:y>
    </cdr:from>
    <cdr:to>
      <cdr:x>0.86374</cdr:x>
      <cdr:y>0.94176</cdr:y>
    </cdr:to>
    <cdr:sp macro="" textlink="">
      <cdr:nvSpPr>
        <cdr:cNvPr id="4" name="สี่เหลี่ยมผืนผ้ามุมมน 3"/>
        <cdr:cNvSpPr/>
      </cdr:nvSpPr>
      <cdr:spPr>
        <a:xfrm xmlns:a="http://schemas.openxmlformats.org/drawingml/2006/main" flipH="1">
          <a:off x="8725763" y="533120"/>
          <a:ext cx="753036" cy="407714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0.06085</cdr:x>
      <cdr:y>0.09025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0" y="-1"/>
          <a:ext cx="741883" cy="285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ร้อยละ</a:t>
          </a:r>
          <a:endParaRPr lang="en-US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  <cdr:relSizeAnchor xmlns:cdr="http://schemas.openxmlformats.org/drawingml/2006/chartDrawing">
    <cdr:from>
      <cdr:x>0.0406</cdr:x>
      <cdr:y>0.57823</cdr:y>
    </cdr:from>
    <cdr:to>
      <cdr:x>0.99265</cdr:x>
      <cdr:y>0.58448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 flipV="1">
          <a:off x="495045" y="1828799"/>
          <a:ext cx="11607308" cy="1975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0.78882</cdr:x>
      <cdr:y>0.08707</cdr:y>
    </cdr:from>
    <cdr:to>
      <cdr:x>0.85476</cdr:x>
      <cdr:y>0.89286</cdr:y>
    </cdr:to>
    <cdr:sp macro="" textlink="">
      <cdr:nvSpPr>
        <cdr:cNvPr id="4" name="สี่เหลี่ยมผืนผ้ามุมมน 3"/>
        <cdr:cNvSpPr/>
      </cdr:nvSpPr>
      <cdr:spPr>
        <a:xfrm xmlns:a="http://schemas.openxmlformats.org/drawingml/2006/main">
          <a:off x="9617337" y="275391"/>
          <a:ext cx="803875" cy="254850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0.00417</cdr:x>
      <cdr:y>0.01499</cdr:y>
    </cdr:from>
    <cdr:to>
      <cdr:x>0.06502</cdr:x>
      <cdr:y>0.09922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50800" y="50800"/>
          <a:ext cx="741883" cy="285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ร้อยละ</a:t>
          </a:r>
          <a:endParaRPr lang="en-US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  <cdr:relSizeAnchor xmlns:cdr="http://schemas.openxmlformats.org/drawingml/2006/chartDrawing">
    <cdr:from>
      <cdr:x>0.91652</cdr:x>
      <cdr:y>0.21353</cdr:y>
    </cdr:from>
    <cdr:to>
      <cdr:x>0.98824</cdr:x>
      <cdr:y>0.99026</cdr:y>
    </cdr:to>
    <cdr:sp macro="" textlink="">
      <cdr:nvSpPr>
        <cdr:cNvPr id="3" name="สี่เหลี่ยมผืนผ้ามุมมน 2"/>
        <cdr:cNvSpPr/>
      </cdr:nvSpPr>
      <cdr:spPr>
        <a:xfrm xmlns:a="http://schemas.openxmlformats.org/drawingml/2006/main">
          <a:off x="11174208" y="700618"/>
          <a:ext cx="874357" cy="254850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0.105</cdr:x>
      <cdr:y>0.58361</cdr:y>
    </cdr:from>
    <cdr:to>
      <cdr:x>0.99265</cdr:x>
      <cdr:y>0.58689</cdr:y>
    </cdr:to>
    <cdr:cxnSp macro="">
      <cdr:nvCxnSpPr>
        <cdr:cNvPr id="4" name="ตัวเชื่อมต่อตรง 3"/>
        <cdr:cNvCxnSpPr/>
      </cdr:nvCxnSpPr>
      <cdr:spPr>
        <a:xfrm xmlns:a="http://schemas.openxmlformats.org/drawingml/2006/main" flipV="1">
          <a:off x="1280160" y="1914862"/>
          <a:ext cx="10822193" cy="1075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8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2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6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00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3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0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6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9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9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2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5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3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6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7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1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6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30923" y="1735014"/>
            <a:ext cx="9448800" cy="1108039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การติดตาม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HT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Loss F/U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เพชรบูรณ์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597" y="3399691"/>
            <a:ext cx="438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เมษายน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2564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6600" y="4646936"/>
            <a:ext cx="582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สำนักงานสาธารณสุขจังหวัดเพชรบูรณ์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40219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7340301" y="6290453"/>
            <a:ext cx="485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แหล่งที่มา: ฐานข้อมูลจาก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ณ วันที่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 มี.ค. 2564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90595"/>
              </p:ext>
            </p:extLst>
          </p:nvPr>
        </p:nvGraphicFramePr>
        <p:xfrm>
          <a:off x="687177" y="133853"/>
          <a:ext cx="10974112" cy="596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3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122419"/>
              </p:ext>
            </p:extLst>
          </p:nvPr>
        </p:nvGraphicFramePr>
        <p:xfrm>
          <a:off x="0" y="1"/>
          <a:ext cx="12192000" cy="316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7437120" y="2823895"/>
            <a:ext cx="475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แหล่งที่มา: ฐานข้อมูลจาก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ณ วันที่ 2 ก.พ.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506382"/>
              </p:ext>
            </p:extLst>
          </p:nvPr>
        </p:nvGraphicFramePr>
        <p:xfrm>
          <a:off x="0" y="3270325"/>
          <a:ext cx="12192000" cy="328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7437120" y="6519446"/>
            <a:ext cx="475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แหล่งที่มา: ฐานข้อมูลจาก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ณ วันที่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 มี.ค. 2564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05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9903" y="1082937"/>
            <a:ext cx="4698125" cy="1344953"/>
          </a:xfrm>
        </p:spPr>
        <p:txBody>
          <a:bodyPr anchor="ctr">
            <a:norm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การติดตามข้อมูล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Loss FU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ในผู้ป่วย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HT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8783"/>
              </p:ext>
            </p:extLst>
          </p:nvPr>
        </p:nvGraphicFramePr>
        <p:xfrm>
          <a:off x="5231804" y="281366"/>
          <a:ext cx="6734285" cy="58541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03410"/>
                <a:gridCol w="941352"/>
                <a:gridCol w="799650"/>
                <a:gridCol w="871370"/>
                <a:gridCol w="815114"/>
                <a:gridCol w="989625"/>
                <a:gridCol w="1013764"/>
              </a:tblGrid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ก.พ.2564(ตก.)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มี.ค.2564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ผิดนัด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จริง</a:t>
                      </a:r>
                    </a:p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(จากการเข้าถึงบริการ)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16.46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14.3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14.84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17.98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1,786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15.3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15.5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15.66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2,280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21.06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1,237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13.43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2,956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30.43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2,595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26.99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1,868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19.36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2,278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30.48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2,158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1,567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9,242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6,698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27.98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5,531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22.98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3,101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34.87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2,879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1,977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22.51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1,358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36.07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26.83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16.91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7,822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46.44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5,911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35.62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3,109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18.72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8,622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47.71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5,858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41,292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33.53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31,692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27.63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21,715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18.92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B6DF89"/>
                    </a:solidFill>
                  </a:tcPr>
                </a:tc>
              </a:tr>
            </a:tbl>
          </a:graphicData>
        </a:graphic>
      </p:graphicFrame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01214" y="2452291"/>
            <a:ext cx="4679577" cy="3884275"/>
          </a:xfrm>
        </p:spPr>
        <p:txBody>
          <a:bodyPr>
            <a:normAutofit lnSpcReduction="10000"/>
          </a:bodyPr>
          <a:lstStyle/>
          <a:p>
            <a:pPr marL="45720">
              <a:lnSpc>
                <a:spcPct val="100000"/>
              </a:lnSpc>
              <a:spcBef>
                <a:spcPts val="0"/>
              </a:spcBef>
            </a:pPr>
            <a:r>
              <a:rPr lang="en-US" sz="22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2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2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รพ.ที่ใช้ </a:t>
            </a:r>
            <a:r>
              <a:rPr lang="en-US" sz="2200" b="1" i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Hosp.xp</a:t>
            </a:r>
            <a:r>
              <a:rPr lang="en-US" sz="22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V.3</a:t>
            </a:r>
            <a:r>
              <a:rPr lang="th-TH" sz="22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200" b="1" i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>
              <a:lnSpc>
                <a:spcPct val="100000"/>
              </a:lnSpc>
              <a:spcBef>
                <a:spcPts val="0"/>
              </a:spcBef>
            </a:pP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I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data 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ตรวจสอบข้อมูลผู้ป่วยรายใหม่มาลงทะเบียน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/ส่งเข้า 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Chronic FU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 ในรายที่ไม่ได้ส่งหรือมา 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OPD 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ทั่วไป</a:t>
            </a:r>
            <a:endParaRPr lang="en-US" sz="2100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">
              <a:lnSpc>
                <a:spcPct val="100000"/>
              </a:lnSpc>
              <a:spcBef>
                <a:spcPts val="0"/>
              </a:spcBef>
            </a:pP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ตรวจสอบ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ข้อมูลช่วงบ่ายทุก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 แก้ไขข้อมูลการตาย</a:t>
            </a:r>
          </a:p>
          <a:p>
            <a:pPr marL="45720">
              <a:lnSpc>
                <a:spcPct val="100000"/>
              </a:lnSpc>
              <a:spcBef>
                <a:spcPts val="0"/>
              </a:spcBef>
            </a:pP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ติดตาม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ผู้ป่วย 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Loss F/U 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ทุกวันช่วง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บ่าย</a:t>
            </a:r>
          </a:p>
          <a:p>
            <a:pPr marL="45720">
              <a:lnSpc>
                <a:spcPct val="100000"/>
              </a:lnSpc>
              <a:spcBef>
                <a:spcPts val="0"/>
              </a:spcBef>
            </a:pPr>
            <a:r>
              <a:rPr lang="th-TH" sz="22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กลุ่มรพ. เพชรบูรณ์ 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ประมวล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 Chronic FU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ที่มารับบริการแล้วและส่งเข้า 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HDC 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พร้อมแฟ้ม 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person </a:t>
            </a:r>
            <a:r>
              <a:rPr lang="th-TH" sz="2100" b="1" dirty="0" err="1" smtClean="0">
                <a:latin typeface="TH SarabunPSK" pitchFamily="34" charset="-34"/>
                <a:cs typeface="TH SarabunPSK" pitchFamily="34" charset="-34"/>
              </a:rPr>
              <a:t>ของผป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NCDs</a:t>
            </a:r>
          </a:p>
          <a:p>
            <a:pPr marL="45720">
              <a:lnSpc>
                <a:spcPct val="100000"/>
              </a:lnSpc>
              <a:spcBef>
                <a:spcPts val="0"/>
              </a:spcBef>
            </a:pPr>
            <a:r>
              <a:rPr lang="en-US" sz="21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1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รพ.หล่มสัก 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 </a:t>
            </a:r>
            <a:r>
              <a:rPr lang="en-US" sz="21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Hosp.xp</a:t>
            </a:r>
            <a:r>
              <a:rPr lang="en-US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1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V.</a:t>
            </a:r>
            <a:r>
              <a:rPr lang="th-TH" sz="21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ต้องประสาน </a:t>
            </a:r>
            <a:r>
              <a:rPr lang="en-US" sz="21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IT/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บริษัท ทำการแก้ไขเช่นเดียวกับปี 2563 </a:t>
            </a:r>
          </a:p>
          <a:p>
            <a:pPr marL="45720">
              <a:lnSpc>
                <a:spcPct val="100000"/>
              </a:lnSpc>
              <a:spcBef>
                <a:spcPts val="0"/>
              </a:spcBef>
            </a:pPr>
            <a:r>
              <a:rPr lang="th-TH" sz="21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 กลุ่มที่ใช้ </a:t>
            </a:r>
            <a:r>
              <a:rPr lang="en-US" sz="21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JHIS 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100" b="1" i="1" dirty="0" err="1" smtClean="0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th-TH" sz="2100" b="1" i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100" b="1" i="1" dirty="0" smtClean="0">
                <a:latin typeface="TH SarabunPSK" pitchFamily="34" charset="-34"/>
                <a:cs typeface="TH SarabunPSK" pitchFamily="34" charset="-34"/>
              </a:rPr>
              <a:t>หล่มสัก 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ติดตาม</a:t>
            </a:r>
            <a:r>
              <a:rPr lang="th-TH" sz="2100" b="1" dirty="0" err="1" smtClean="0">
                <a:latin typeface="TH SarabunPSK" pitchFamily="34" charset="-34"/>
                <a:cs typeface="TH SarabunPSK" pitchFamily="34" charset="-34"/>
              </a:rPr>
              <a:t>เยี่ยมผป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.ในเขตรับผิดชอบ(ทั้งรับบริการรพ.และรพ.สต.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) และ</a:t>
            </a:r>
            <a:r>
              <a:rPr lang="th-TH" sz="2100" b="1" dirty="0" smtClean="0">
                <a:latin typeface="TH SarabunPSK" pitchFamily="34" charset="-34"/>
                <a:cs typeface="TH SarabunPSK" pitchFamily="34" charset="-34"/>
              </a:rPr>
              <a:t>นำมาลงระบบบริการ</a:t>
            </a:r>
            <a:endParaRPr lang="th-TH" sz="2100" b="1" dirty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211209" y="6336566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แหล่งที่มา: ฐานข้อมูลจาก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ณ วันที่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 มี.ค. 2564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265682" y="5312979"/>
            <a:ext cx="6700407" cy="409904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42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35785" y="1136547"/>
            <a:ext cx="4852068" cy="1260438"/>
          </a:xfrm>
        </p:spPr>
        <p:txBody>
          <a:bodyPr anchor="ctr">
            <a:normAutofit/>
          </a:bodyPr>
          <a:lstStyle/>
          <a:p>
            <a:pPr algn="thaiDist"/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แนวการดำเนินงาน 3 หมอ กับการติดตามผู้ป่วย </a:t>
            </a:r>
            <a:r>
              <a:rPr lang="en-US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DM – HT </a:t>
            </a:r>
            <a:r>
              <a:rPr lang="en-US" sz="3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lOss</a:t>
            </a:r>
            <a:r>
              <a:rPr lang="en-US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FU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93441" y="2879500"/>
            <a:ext cx="4737539" cy="3589454"/>
          </a:xfrm>
        </p:spPr>
        <p:txBody>
          <a:bodyPr>
            <a:noAutofit/>
          </a:bodyPr>
          <a:lstStyle/>
          <a:p>
            <a:pPr lvl="0" algn="thaiDist"/>
            <a:r>
              <a:rPr lang="th-TH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บันทึกรายชื่อกลุ่มโรค </a:t>
            </a:r>
            <a:r>
              <a:rPr lang="en-US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NCDs HCV HBV TB ANC</a:t>
            </a: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เด็ก 0 - 5 ปี </a:t>
            </a:r>
            <a:r>
              <a:rPr lang="en-US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Psycho</a:t>
            </a: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 </a:t>
            </a:r>
            <a:r>
              <a:rPr lang="en-US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Palliative </a:t>
            </a: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ผู้พิการ</a:t>
            </a:r>
            <a:endParaRPr lang="en-US" sz="20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ติดตามเยี่ยมและประเมินอาการผู้ป่วย/ผู้ดูแล</a:t>
            </a:r>
            <a:endParaRPr lang="en-US" sz="20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ส่งกลับข้อมูลการเยี่ยมและการติดตามให้หมอ 2</a:t>
            </a:r>
            <a:endParaRPr lang="en-US" sz="20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</a:t>
            </a: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แผนการดูแลกลุ่มเป้าหมายในชุมชนร่วมกับหมอคนที่ 2 - 3</a:t>
            </a:r>
            <a:endParaRPr lang="en-US" sz="20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r>
              <a:rPr lang="th-TH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</a:t>
            </a: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endParaRPr lang="en-US" sz="20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</a:t>
            </a:r>
            <a:r>
              <a:rPr lang="th-TH" sz="2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ข้อมูลกลุ่ม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 </a:t>
            </a:r>
            <a:r>
              <a:rPr lang="en-US" sz="2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NCDs HCV HBV TB ANC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เด็ก 0 - 5 </a:t>
            </a:r>
            <a:r>
              <a:rPr lang="th-TH" sz="2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Psychosis </a:t>
            </a:r>
            <a:r>
              <a:rPr lang="en-US" sz="2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Palliative 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ผู้พิการจากหมอคนที่ </a:t>
            </a:r>
            <a:r>
              <a:rPr lang="th-TH" sz="2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ร่วมกับ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การสำรวจที่หมอคนที่ 1 รับผิดชอบ</a:t>
            </a:r>
            <a:endParaRPr lang="en-US" sz="2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000" b="1" dirty="0"/>
          </a:p>
        </p:txBody>
      </p:sp>
      <p:pic>
        <p:nvPicPr>
          <p:cNvPr id="5" name="ตัวแทนเนื้อหา 4"/>
          <p:cNvPicPr>
            <a:picLocks noGrp="1"/>
          </p:cNvPicPr>
          <p:nvPr>
            <p:ph idx="1"/>
          </p:nvPr>
        </p:nvPicPr>
        <p:blipFill rotWithShape="1">
          <a:blip r:embed="rId2"/>
          <a:srcRect l="27028" t="10702" r="26822" b="10515"/>
          <a:stretch/>
        </p:blipFill>
        <p:spPr bwMode="auto">
          <a:xfrm>
            <a:off x="5970420" y="761890"/>
            <a:ext cx="5128781" cy="5472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688489" y="2396985"/>
            <a:ext cx="205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หมอคนที่ 1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26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220716"/>
            <a:ext cx="6788350" cy="6637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l="18491" t="23055" r="15539" b="16766"/>
          <a:stretch/>
        </p:blipFill>
        <p:spPr>
          <a:xfrm>
            <a:off x="0" y="2790967"/>
            <a:ext cx="5131558" cy="4067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18914" y="1036535"/>
            <a:ext cx="4114800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แนวการดำเนินงาน 3 หมอ กับการติดตามผู้ป่วย </a:t>
            </a:r>
            <a:r>
              <a:rPr lang="en-US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DM – HT </a:t>
            </a:r>
            <a:r>
              <a:rPr lang="en-US" sz="3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lOss</a:t>
            </a:r>
            <a:r>
              <a:rPr lang="en-US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FU</a:t>
            </a:r>
            <a:endParaRPr lang="th-TH" sz="3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Key success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ติดตามต่อเนื่อง/การคืนข้อมูลของหมอทั้ง 3 คน)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80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1885278" y="2137296"/>
            <a:ext cx="6640158" cy="1600200"/>
          </a:xfrm>
        </p:spPr>
        <p:txBody>
          <a:bodyPr anchor="ctr">
            <a:normAutofit/>
          </a:bodyPr>
          <a:lstStyle/>
          <a:p>
            <a:pPr algn="r"/>
            <a:r>
              <a:rPr lang="th-TH" sz="4400" i="1" dirty="0" smtClean="0"/>
              <a:t>ด้วยความปารถนาดีจาก </a:t>
            </a:r>
            <a:r>
              <a:rPr lang="th-TH" sz="4400" i="1" dirty="0" err="1" smtClean="0"/>
              <a:t>สสจ</a:t>
            </a:r>
            <a:r>
              <a:rPr lang="th-TH" sz="4400" i="1" dirty="0" smtClean="0"/>
              <a:t>.เพชรบูรณ์</a:t>
            </a:r>
            <a:endParaRPr lang="en-US" sz="4400" i="1" dirty="0"/>
          </a:p>
        </p:txBody>
      </p:sp>
      <p:pic>
        <p:nvPicPr>
          <p:cNvPr id="8" name="ตัวแทนรูปภาพ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12822" r="3205" b="24215"/>
          <a:stretch/>
        </p:blipFill>
        <p:spPr>
          <a:xfrm>
            <a:off x="8993394" y="1974685"/>
            <a:ext cx="2015715" cy="2471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30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ไอพ่น">
  <a:themeElements>
    <a:clrScheme name="ไอพ่น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ไอพ่น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ไอพ่น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TM04033937[[fn=ไอพ่น]]</Template>
  <TotalTime>257</TotalTime>
  <Words>495</Words>
  <Application>Microsoft Office PowerPoint</Application>
  <PresentationFormat>กำหนดเอง</PresentationFormat>
  <Paragraphs>129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ไอพ่น</vt:lpstr>
      <vt:lpstr>การติดตาม HT: Loss F/U จังหวัดเพชรบูรณ์</vt:lpstr>
      <vt:lpstr>งานนำเสนอ PowerPoint</vt:lpstr>
      <vt:lpstr>งานนำเสนอ PowerPoint</vt:lpstr>
      <vt:lpstr>การติดตามข้อมูล Loss FU  ในผู้ป่วย HT</vt:lpstr>
      <vt:lpstr>แนวการดำเนินงาน 3 หมอ กับการติดตามผู้ป่วย DM – HT lOss FU</vt:lpstr>
      <vt:lpstr>งานนำเสนอ PowerPoint</vt:lpstr>
      <vt:lpstr>ด้วยความปารถนาดีจาก สสจ.เพชรบูรณ์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ผลงานจังหวัดเพชรบูรณ์ QOF 10 m.</dc:title>
  <dc:creator>ขรรชัย สุวรรณชาติ</dc:creator>
  <cp:lastModifiedBy>Windows User</cp:lastModifiedBy>
  <cp:revision>32</cp:revision>
  <dcterms:created xsi:type="dcterms:W3CDTF">2021-03-17T04:35:45Z</dcterms:created>
  <dcterms:modified xsi:type="dcterms:W3CDTF">2021-03-31T03:03:43Z</dcterms:modified>
</cp:coreProperties>
</file>