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392" r:id="rId2"/>
    <p:sldId id="393" r:id="rId3"/>
    <p:sldId id="394" r:id="rId4"/>
    <p:sldId id="406" r:id="rId5"/>
    <p:sldId id="395" r:id="rId6"/>
    <p:sldId id="369" r:id="rId7"/>
    <p:sldId id="376" r:id="rId8"/>
    <p:sldId id="364" r:id="rId9"/>
    <p:sldId id="366" r:id="rId10"/>
    <p:sldId id="385" r:id="rId11"/>
    <p:sldId id="397" r:id="rId12"/>
    <p:sldId id="396" r:id="rId13"/>
    <p:sldId id="400" r:id="rId14"/>
    <p:sldId id="401" r:id="rId15"/>
    <p:sldId id="402" r:id="rId16"/>
    <p:sldId id="403" r:id="rId17"/>
    <p:sldId id="405" r:id="rId18"/>
    <p:sldId id="384" r:id="rId19"/>
  </p:sldIdLst>
  <p:sldSz cx="12192000" cy="6858000"/>
  <p:notesSz cx="10018713" cy="68881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6797" autoAdjust="0"/>
  </p:normalViewPr>
  <p:slideViewPr>
    <p:cSldViewPr snapToGrid="0">
      <p:cViewPr>
        <p:scale>
          <a:sx n="60" d="100"/>
          <a:sy n="60" d="100"/>
        </p:scale>
        <p:origin x="-1008" y="-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7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36096002894996"/>
          <c:y val="5.9182957167622792E-2"/>
          <c:w val="0.8597543104366755"/>
          <c:h val="0.5392620242987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6699"/>
              </a:solidFill>
              <a:ln w="5715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5159901935359457E-2"/>
                  <c:y val="-4.4782770922710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520328889375016E-2"/>
                  <c:y val="-3.672447689764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222510174882727E-2"/>
                  <c:y val="5.0698378894562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636973827278978E-2"/>
                  <c:y val="-4.4888699692727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8122780107822128E-4"/>
                  <c:y val="-3.1761139360535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856684843555738E-2"/>
                  <c:y val="-5.772722709310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ปี 2558</c:v>
                </c:pt>
                <c:pt idx="1">
                  <c:v>ปี 2559</c:v>
                </c:pt>
                <c:pt idx="2">
                  <c:v>ปี 2560</c:v>
                </c:pt>
                <c:pt idx="3">
                  <c:v>ปี 2561</c:v>
                </c:pt>
                <c:pt idx="4">
                  <c:v>ปี 2562</c:v>
                </c:pt>
                <c:pt idx="5">
                  <c:v>ปี 2563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8</c:v>
                </c:pt>
                <c:pt idx="2">
                  <c:v>10</c:v>
                </c:pt>
                <c:pt idx="3">
                  <c:v>15</c:v>
                </c:pt>
                <c:pt idx="4">
                  <c:v>13</c:v>
                </c:pt>
                <c:pt idx="5">
                  <c:v>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square"/>
            <c:size val="10"/>
            <c:spPr>
              <a:solidFill>
                <a:srgbClr val="5B9BD5">
                  <a:lumMod val="40000"/>
                  <a:lumOff val="60000"/>
                </a:srgbClr>
              </a:solidFill>
              <a:ln w="57150"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3.6407056467144289E-2"/>
                  <c:y val="6.2746788342459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688056270216477E-2"/>
                  <c:y val="-5.01975887766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144324812557028E-2"/>
                  <c:y val="-5.270746821544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282426870511275E-2"/>
                  <c:y val="-5.270746821544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85030911296663E-2"/>
                  <c:y val="4.76875117094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406713558513729E-2"/>
                  <c:y val="5.270727058713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solidFill>
                      <a:schemeClr val="tx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ปี 2558</c:v>
                </c:pt>
                <c:pt idx="1">
                  <c:v>ปี 2559</c:v>
                </c:pt>
                <c:pt idx="2">
                  <c:v>ปี 2560</c:v>
                </c:pt>
                <c:pt idx="3">
                  <c:v>ปี 2561</c:v>
                </c:pt>
                <c:pt idx="4">
                  <c:v>ปี 2562</c:v>
                </c:pt>
                <c:pt idx="5">
                  <c:v>ปี 2563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12</c:v>
                </c:pt>
                <c:pt idx="3">
                  <c:v>10</c:v>
                </c:pt>
                <c:pt idx="4">
                  <c:v>10</c:v>
                </c:pt>
                <c:pt idx="5">
                  <c:v>13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410752"/>
        <c:axId val="130846720"/>
      </c:lineChart>
      <c:catAx>
        <c:axId val="1304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846720"/>
        <c:crosses val="autoZero"/>
        <c:auto val="1"/>
        <c:lblAlgn val="ctr"/>
        <c:lblOffset val="100"/>
        <c:noMultiLvlLbl val="0"/>
      </c:catAx>
      <c:valAx>
        <c:axId val="1308467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th-TH" sz="2400" dirty="0" smtClean="0"/>
                  <a:t>จำนวน</a:t>
                </a:r>
              </a:p>
              <a:p>
                <a:pPr>
                  <a:defRPr sz="2400"/>
                </a:pPr>
                <a:r>
                  <a:rPr lang="th-TH" sz="2400" dirty="0" smtClean="0"/>
                  <a:t>(ราย)</a:t>
                </a:r>
                <a:endParaRPr lang="th-TH" sz="2400" dirty="0"/>
              </a:p>
            </c:rich>
          </c:tx>
          <c:layout>
            <c:manualLayout>
              <c:xMode val="edge"/>
              <c:yMode val="edge"/>
              <c:x val="1.3056265119379311E-2"/>
              <c:y val="2.50312743106396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th-TH"/>
          </a:p>
        </c:txPr>
        <c:crossAx val="130410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800"/>
            </a:pPr>
            <a:endParaRPr lang="th-TH"/>
          </a:p>
        </c:txPr>
      </c:dTable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 sz="36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3896228257342"/>
          <c:y val="0.1054776887374019"/>
          <c:w val="0.86661017505616389"/>
          <c:h val="0.78060110259692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2558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2559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09856"/>
        <c:axId val="131215744"/>
      </c:barChart>
      <c:catAx>
        <c:axId val="13120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1215744"/>
        <c:crosses val="autoZero"/>
        <c:auto val="1"/>
        <c:lblAlgn val="ctr"/>
        <c:lblOffset val="100"/>
        <c:noMultiLvlLbl val="0"/>
      </c:catAx>
      <c:valAx>
        <c:axId val="1312157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จำนวน (ราย)</a:t>
                </a:r>
              </a:p>
            </c:rich>
          </c:tx>
          <c:layout>
            <c:manualLayout>
              <c:xMode val="edge"/>
              <c:yMode val="edge"/>
              <c:x val="0"/>
              <c:y val="6.9966579480840634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2098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 sz="20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4199237742178"/>
          <c:y val="0.1573819319884921"/>
          <c:w val="0.82549030527566647"/>
          <c:h val="0.648905156542873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บาดเจ็บ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circle"/>
            <c:size val="9"/>
            <c:spPr>
              <a:solidFill>
                <a:srgbClr val="FFFF00"/>
              </a:solidFill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4.1622728755275382E-2"/>
                  <c:y val="6.277491054884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295018714319061E-2"/>
                  <c:y val="6.015928927597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00878732885122E-2"/>
                  <c:y val="6.277491054884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09506478735318E-2"/>
                  <c:y val="6.5390325867279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00452215193001E-3"/>
                  <c:y val="-2.3540591455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862516089448592E-2"/>
                  <c:y val="-3.923431909302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ปี 2558</c:v>
                </c:pt>
                <c:pt idx="1">
                  <c:v>ปี 2559</c:v>
                </c:pt>
                <c:pt idx="2">
                  <c:v>ปี 2560</c:v>
                </c:pt>
                <c:pt idx="3">
                  <c:v>ปี 2561</c:v>
                </c:pt>
                <c:pt idx="4">
                  <c:v>ปี 2562</c:v>
                </c:pt>
                <c:pt idx="5">
                  <c:v>ปี 2563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444</c:v>
                </c:pt>
                <c:pt idx="1">
                  <c:v>446</c:v>
                </c:pt>
                <c:pt idx="2">
                  <c:v>381</c:v>
                </c:pt>
                <c:pt idx="3">
                  <c:v>425</c:v>
                </c:pt>
                <c:pt idx="4">
                  <c:v>533</c:v>
                </c:pt>
                <c:pt idx="5">
                  <c:v>139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57150"/>
          </c:spPr>
          <c:marker>
            <c:symbol val="square"/>
            <c:size val="10"/>
            <c:spPr>
              <a:solidFill>
                <a:srgbClr val="FFFF00"/>
              </a:solidFill>
              <a:ln w="57150"/>
            </c:spPr>
          </c:marker>
          <c:dLbls>
            <c:dLbl>
              <c:idx val="0"/>
              <c:layout>
                <c:manualLayout>
                  <c:x val="-4.3450064357794367E-2"/>
                  <c:y val="-4.7081182911631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622279429150592E-2"/>
                  <c:y val="-5.7543668003104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622279429150544E-2"/>
                  <c:y val="-5.231242545736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415333196989593E-2"/>
                  <c:y val="-5.4928046730236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415333196989593E-2"/>
                  <c:y val="7.585301691318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ปี 2558</c:v>
                </c:pt>
                <c:pt idx="1">
                  <c:v>ปี 2559</c:v>
                </c:pt>
                <c:pt idx="2">
                  <c:v>ปี 2560</c:v>
                </c:pt>
                <c:pt idx="3">
                  <c:v>ปี 2561</c:v>
                </c:pt>
                <c:pt idx="4">
                  <c:v>ปี 2562</c:v>
                </c:pt>
                <c:pt idx="5">
                  <c:v>ปี 2563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484</c:v>
                </c:pt>
                <c:pt idx="1">
                  <c:v>476</c:v>
                </c:pt>
                <c:pt idx="2">
                  <c:v>446</c:v>
                </c:pt>
                <c:pt idx="3">
                  <c:v>444</c:v>
                </c:pt>
                <c:pt idx="4">
                  <c:v>425</c:v>
                </c:pt>
                <c:pt idx="5">
                  <c:v>444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255296"/>
        <c:axId val="131265280"/>
      </c:lineChart>
      <c:catAx>
        <c:axId val="1312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265280"/>
        <c:crosses val="autoZero"/>
        <c:auto val="1"/>
        <c:lblAlgn val="ctr"/>
        <c:lblOffset val="100"/>
        <c:noMultiLvlLbl val="0"/>
      </c:catAx>
      <c:valAx>
        <c:axId val="1312652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th-TH" sz="2400" dirty="0" smtClean="0"/>
                  <a:t>จำนวน </a:t>
                </a:r>
              </a:p>
              <a:p>
                <a:pPr>
                  <a:defRPr sz="2400"/>
                </a:pPr>
                <a:r>
                  <a:rPr lang="th-TH" sz="2400" dirty="0" smtClean="0"/>
                  <a:t>(ราย)</a:t>
                </a:r>
                <a:endParaRPr lang="th-TH" sz="2400" dirty="0"/>
              </a:p>
            </c:rich>
          </c:tx>
          <c:layout>
            <c:manualLayout>
              <c:xMode val="edge"/>
              <c:yMode val="edge"/>
              <c:x val="1.0862516089448592E-2"/>
              <c:y val="1.377814547508847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255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 sz="28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81366161490666"/>
          <c:y val="0.1054776887374019"/>
          <c:w val="0.85783552553133713"/>
          <c:h val="0.78060110259692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2558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64</c:v>
                </c:pt>
                <c:pt idx="1">
                  <c:v>61</c:v>
                </c:pt>
                <c:pt idx="2">
                  <c:v>75</c:v>
                </c:pt>
                <c:pt idx="3">
                  <c:v>25</c:v>
                </c:pt>
                <c:pt idx="4">
                  <c:v>75</c:v>
                </c:pt>
                <c:pt idx="5">
                  <c:v>33</c:v>
                </c:pt>
                <c:pt idx="6">
                  <c:v>38</c:v>
                </c:pt>
                <c:pt idx="7">
                  <c:v>32</c:v>
                </c:pt>
                <c:pt idx="8">
                  <c:v>17</c:v>
                </c:pt>
                <c:pt idx="9">
                  <c:v>20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2559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65</c:v>
                </c:pt>
                <c:pt idx="1">
                  <c:v>50</c:v>
                </c:pt>
                <c:pt idx="2">
                  <c:v>92</c:v>
                </c:pt>
                <c:pt idx="3">
                  <c:v>32</c:v>
                </c:pt>
                <c:pt idx="4">
                  <c:v>58</c:v>
                </c:pt>
                <c:pt idx="5">
                  <c:v>46</c:v>
                </c:pt>
                <c:pt idx="6">
                  <c:v>13</c:v>
                </c:pt>
                <c:pt idx="7">
                  <c:v>32</c:v>
                </c:pt>
                <c:pt idx="8">
                  <c:v>22</c:v>
                </c:pt>
                <c:pt idx="9">
                  <c:v>31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63</c:v>
                </c:pt>
                <c:pt idx="1">
                  <c:v>50</c:v>
                </c:pt>
                <c:pt idx="2">
                  <c:v>70</c:v>
                </c:pt>
                <c:pt idx="3">
                  <c:v>33</c:v>
                </c:pt>
                <c:pt idx="4">
                  <c:v>31</c:v>
                </c:pt>
                <c:pt idx="5">
                  <c:v>35</c:v>
                </c:pt>
                <c:pt idx="6">
                  <c:v>12</c:v>
                </c:pt>
                <c:pt idx="7">
                  <c:v>41</c:v>
                </c:pt>
                <c:pt idx="8">
                  <c:v>12</c:v>
                </c:pt>
                <c:pt idx="9">
                  <c:v>19</c:v>
                </c:pt>
                <c:pt idx="10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87</c:v>
                </c:pt>
                <c:pt idx="1">
                  <c:v>47</c:v>
                </c:pt>
                <c:pt idx="2">
                  <c:v>96</c:v>
                </c:pt>
                <c:pt idx="3">
                  <c:v>24</c:v>
                </c:pt>
                <c:pt idx="4">
                  <c:v>59</c:v>
                </c:pt>
                <c:pt idx="5">
                  <c:v>27</c:v>
                </c:pt>
                <c:pt idx="6">
                  <c:v>18</c:v>
                </c:pt>
                <c:pt idx="7">
                  <c:v>13</c:v>
                </c:pt>
                <c:pt idx="8">
                  <c:v>26</c:v>
                </c:pt>
                <c:pt idx="9">
                  <c:v>12</c:v>
                </c:pt>
                <c:pt idx="10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133</c:v>
                </c:pt>
                <c:pt idx="1">
                  <c:v>41</c:v>
                </c:pt>
                <c:pt idx="2">
                  <c:v>91</c:v>
                </c:pt>
                <c:pt idx="3">
                  <c:v>27</c:v>
                </c:pt>
                <c:pt idx="4">
                  <c:v>75</c:v>
                </c:pt>
                <c:pt idx="5">
                  <c:v>25</c:v>
                </c:pt>
                <c:pt idx="6">
                  <c:v>26</c:v>
                </c:pt>
                <c:pt idx="7">
                  <c:v>32</c:v>
                </c:pt>
                <c:pt idx="8">
                  <c:v>39</c:v>
                </c:pt>
                <c:pt idx="9">
                  <c:v>22</c:v>
                </c:pt>
                <c:pt idx="10">
                  <c:v>22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30</c:v>
                </c:pt>
                <c:pt idx="1">
                  <c:v>14</c:v>
                </c:pt>
                <c:pt idx="2">
                  <c:v>29</c:v>
                </c:pt>
                <c:pt idx="3">
                  <c:v>13</c:v>
                </c:pt>
                <c:pt idx="4">
                  <c:v>21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4</c:v>
                </c:pt>
                <c:pt idx="9">
                  <c:v>8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12416"/>
        <c:axId val="154814336"/>
      </c:barChart>
      <c:catAx>
        <c:axId val="15481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54814336"/>
        <c:crosses val="autoZero"/>
        <c:auto val="1"/>
        <c:lblAlgn val="ctr"/>
        <c:lblOffset val="100"/>
        <c:noMultiLvlLbl val="0"/>
      </c:catAx>
      <c:valAx>
        <c:axId val="1548143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จำนวน (ราย)</a:t>
                </a:r>
              </a:p>
            </c:rich>
          </c:tx>
          <c:layout>
            <c:manualLayout>
              <c:xMode val="edge"/>
              <c:yMode val="edge"/>
              <c:x val="2.2420071938943987E-3"/>
              <c:y val="9.328877264112083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48124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 sz="20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2274246832380516"/>
          <c:y val="0.1788778702053187"/>
          <c:w val="0.85113209220815111"/>
          <c:h val="0.629188176361803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ช่วงอายุ</c:v>
                </c:pt>
              </c:strCache>
            </c:strRef>
          </c:tx>
          <c:spPr>
            <a:ln w="38100"/>
          </c:spPr>
          <c:marker>
            <c:spPr>
              <a:solidFill>
                <a:srgbClr val="F567C6"/>
              </a:solidFill>
              <a:ln w="38100"/>
            </c:spPr>
          </c:marker>
          <c:dLbls>
            <c:dLbl>
              <c:idx val="0"/>
              <c:layout>
                <c:manualLayout>
                  <c:x val="-6.2094106184119369E-2"/>
                  <c:y val="-6.5992251900408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911193605863197E-2"/>
                  <c:y val="-6.5445925118644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544720258731744E-2"/>
                  <c:y val="-9.4797774590443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938018081433586E-2"/>
                  <c:y val="-8.000424722289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005277955812187E-2"/>
                  <c:y val="-9.4299249435938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938018081433502E-2"/>
                  <c:y val="-5.6179277829534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972099569275502E-2"/>
                  <c:y val="-7.0757082572634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0-14 ปี</c:v>
                </c:pt>
                <c:pt idx="1">
                  <c:v>15-24 ปี</c:v>
                </c:pt>
                <c:pt idx="2">
                  <c:v>25-34 ปี</c:v>
                </c:pt>
                <c:pt idx="3">
                  <c:v>35-44 ปี</c:v>
                </c:pt>
                <c:pt idx="4">
                  <c:v>45-54 ปี</c:v>
                </c:pt>
                <c:pt idx="5">
                  <c:v>55-64 ปี</c:v>
                </c:pt>
                <c:pt idx="6">
                  <c:v>&gt; 64 ปี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20.567375886524822</c:v>
                </c:pt>
                <c:pt idx="1">
                  <c:v>20.567375886524822</c:v>
                </c:pt>
                <c:pt idx="2">
                  <c:v>9.2198581560283692</c:v>
                </c:pt>
                <c:pt idx="3">
                  <c:v>11.347517730496454</c:v>
                </c:pt>
                <c:pt idx="4">
                  <c:v>20.567375886524822</c:v>
                </c:pt>
                <c:pt idx="5">
                  <c:v>10.638297872340425</c:v>
                </c:pt>
                <c:pt idx="6">
                  <c:v>7.0921985815602833</c:v>
                </c:pt>
              </c:numCache>
            </c:numRef>
          </c: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346240"/>
        <c:axId val="156349184"/>
      </c:lineChart>
      <c:catAx>
        <c:axId val="15634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156349184"/>
        <c:crosses val="autoZero"/>
        <c:auto val="1"/>
        <c:lblAlgn val="ctr"/>
        <c:lblOffset val="100"/>
        <c:noMultiLvlLbl val="0"/>
      </c:catAx>
      <c:valAx>
        <c:axId val="1563491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15634624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 sz="20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62331847683075"/>
          <c:y val="2.6876420314764501E-2"/>
        </c:manualLayout>
      </c:layout>
      <c:overlay val="0"/>
      <c:txPr>
        <a:bodyPr/>
        <a:lstStyle/>
        <a:p>
          <a:pPr>
            <a:defRPr sz="2200"/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3131911757631543"/>
          <c:y val="0.23395923884002498"/>
          <c:w val="0.83403995534618358"/>
          <c:h val="0.366821164934101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ช่วงเวลา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5.2856859400518361E-2"/>
                  <c:y val="-6.4413217409911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313069346073586E-2"/>
                  <c:y val="-6.8768404523496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938018081433586E-2"/>
                  <c:y val="-5.5702843182743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236378081542314E-2"/>
                  <c:y val="-8.6437671570849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856859400518361E-2"/>
                  <c:y val="-6.4413217409911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06.00-09.59 น.</c:v>
                </c:pt>
                <c:pt idx="1">
                  <c:v>10.00-13.59 น.</c:v>
                </c:pt>
                <c:pt idx="2">
                  <c:v>14.00-17.59 น.</c:v>
                </c:pt>
                <c:pt idx="3">
                  <c:v>18.00-21.59 น.</c:v>
                </c:pt>
                <c:pt idx="4">
                  <c:v>22.00-01.59 น.</c:v>
                </c:pt>
                <c:pt idx="5">
                  <c:v>02.00-05.59 น.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14.184397163120567</c:v>
                </c:pt>
                <c:pt idx="1">
                  <c:v>21.98581560283688</c:v>
                </c:pt>
                <c:pt idx="2">
                  <c:v>30.49645390070922</c:v>
                </c:pt>
                <c:pt idx="3">
                  <c:v>25.531914893617021</c:v>
                </c:pt>
                <c:pt idx="4">
                  <c:v>6.3829787234042552</c:v>
                </c:pt>
                <c:pt idx="5">
                  <c:v>1.4184397163120568</c:v>
                </c:pt>
              </c:numCache>
            </c:numRef>
          </c: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3284608"/>
        <c:axId val="133286144"/>
      </c:lineChart>
      <c:catAx>
        <c:axId val="133284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133286144"/>
        <c:crosses val="autoZero"/>
        <c:auto val="1"/>
        <c:lblAlgn val="ctr"/>
        <c:lblOffset val="100"/>
        <c:noMultiLvlLbl val="0"/>
      </c:catAx>
      <c:valAx>
        <c:axId val="1332861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328460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 sz="18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1875305123223"/>
          <c:y val="0.161378929300973"/>
          <c:w val="0.84751724251507787"/>
          <c:h val="0.672076927319896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บาดเจ็บ 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FFFF00"/>
              </a:solidFill>
              <a:ln w="57150"/>
            </c:spPr>
          </c:marker>
          <c:dLbls>
            <c:dLbl>
              <c:idx val="0"/>
              <c:layout>
                <c:manualLayout>
                  <c:x val="-2.3374978482417166E-2"/>
                  <c:y val="-5.590446943283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374986004150441E-2"/>
                  <c:y val="-7.6844824130484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374986004150441E-2"/>
                  <c:y val="-7.6844824130484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322901504496311E-2"/>
                  <c:y val="-6.7239221114174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270817004842181E-2"/>
                  <c:y val="-9.605603016310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28064107034694E-2"/>
                  <c:y val="-6.723922111417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41286687347367E-2"/>
                  <c:y val="-8.777573175706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10 เม.ย. 63</c:v>
                </c:pt>
                <c:pt idx="1">
                  <c:v>11 เม.ย. 63</c:v>
                </c:pt>
                <c:pt idx="2">
                  <c:v>12 เม.ย. 63</c:v>
                </c:pt>
                <c:pt idx="3">
                  <c:v>13 เม.ย. 63</c:v>
                </c:pt>
                <c:pt idx="4">
                  <c:v>14 เม.ย. 63</c:v>
                </c:pt>
                <c:pt idx="5">
                  <c:v>15 เม.ย. 63</c:v>
                </c:pt>
                <c:pt idx="6">
                  <c:v>16 เม.ย. 63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</c:v>
                </c:pt>
                <c:pt idx="1">
                  <c:v>23</c:v>
                </c:pt>
                <c:pt idx="2">
                  <c:v>15</c:v>
                </c:pt>
                <c:pt idx="3">
                  <c:v>23</c:v>
                </c:pt>
                <c:pt idx="4">
                  <c:v>21</c:v>
                </c:pt>
                <c:pt idx="5">
                  <c:v>18</c:v>
                </c:pt>
                <c:pt idx="6">
                  <c:v>17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rgbClr val="FFFF00"/>
              </a:solidFill>
              <a:ln w="57150"/>
            </c:spPr>
          </c:marker>
          <c:dLbls>
            <c:dLbl>
              <c:idx val="0"/>
              <c:layout>
                <c:manualLayout>
                  <c:x val="-1.7423199306729229E-2"/>
                  <c:y val="-5.80754000323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44445563090184E-2"/>
                  <c:y val="-6.595193839617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29731864524147E-3"/>
                  <c:y val="-2.92789554802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6305916026885E-2"/>
                  <c:y val="-5.023710429702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241998369177576E-4"/>
                  <c:y val="-2.9720690513402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136508386234886E-2"/>
                  <c:y val="-4.0189635333687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599753832546861E-2"/>
                  <c:y val="-4.259387001931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10 เม.ย. 63</c:v>
                </c:pt>
                <c:pt idx="1">
                  <c:v>11 เม.ย. 63</c:v>
                </c:pt>
                <c:pt idx="2">
                  <c:v>12 เม.ย. 63</c:v>
                </c:pt>
                <c:pt idx="3">
                  <c:v>13 เม.ย. 63</c:v>
                </c:pt>
                <c:pt idx="4">
                  <c:v>14 เม.ย. 63</c:v>
                </c:pt>
                <c:pt idx="5">
                  <c:v>15 เม.ย. 63</c:v>
                </c:pt>
                <c:pt idx="6">
                  <c:v>16 เม.ย. 63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64448"/>
        <c:axId val="133870336"/>
      </c:lineChart>
      <c:catAx>
        <c:axId val="13386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870336"/>
        <c:crosses val="autoZero"/>
        <c:auto val="1"/>
        <c:lblAlgn val="ctr"/>
        <c:lblOffset val="100"/>
        <c:noMultiLvlLbl val="0"/>
      </c:catAx>
      <c:valAx>
        <c:axId val="1338703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864448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3738099912026232"/>
          <c:y val="3.0764160594193138E-2"/>
          <c:w val="0.33528164935061788"/>
          <c:h val="0.1107275241226413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ED7D31"/>
      </a:solidFill>
      <a:prstDash val="solid"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42308" cy="34468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74044" y="2"/>
            <a:ext cx="4342307" cy="34468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A648261B-B032-405F-BAD3-C5929AEA20B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3" y="6542371"/>
            <a:ext cx="4342308" cy="34468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74044" y="6542371"/>
            <a:ext cx="4342307" cy="34468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63FD8DCA-8CAB-4E5A-B162-8878CD4E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9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42308" cy="34579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74044" y="1"/>
            <a:ext cx="4342307" cy="34579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8DF2DEF3-00EF-4F61-B17F-4D391F093B1E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290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01163" y="3314965"/>
            <a:ext cx="8016388" cy="2712041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3" y="6542371"/>
            <a:ext cx="4342308" cy="34579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674044" y="6542371"/>
            <a:ext cx="4342307" cy="34579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1CFE85C0-8751-42D5-B677-A0625804E9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140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0863A9A-904D-40C9-A0CB-94B5DA2AE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8B7AE890-9722-414E-B880-082F12B3F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B43367D-AF0F-41EF-8B47-A8D66A82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2B96B2F-342A-4F54-8A7D-4E8F0323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2230CB0-BF91-49D5-B359-CB38C60E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152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875656-7473-459D-90CA-03015483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819D2A3B-539A-40C3-A2A4-03ACF9DC6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2C44D76-5D04-4F32-A186-D74AA430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380EF33F-23B4-4774-A8E6-198AF9A1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43AD147-5D74-4442-B4B3-83BB25E0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8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21F5BD76-D7DF-4C37-8045-532A98831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6A5CE22B-13B5-4025-8FEC-E89338E42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195CCFC-66FF-48D1-94BB-CC26E502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BAE524C-AC21-4DAD-B271-5D8DA2AF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F8AA980-E7ED-4958-9C25-4CB02E13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53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FBE25B7-7732-4AA5-86AF-909D519C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7C72B1E-8474-4901-AD2E-1E96DDA1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57DECB8-9AFB-4EFC-BC67-FFD64198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614DE36-6A02-4126-A52E-C3D8AA85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66BA3B1-1DAD-4DDC-846C-47420456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240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333B5CF-B710-4440-8B6F-F194EE27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9866493-A6E8-4EF2-B8A1-756457152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7213C99-D53E-4327-BEB5-CAB0F532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C7E01F5-1111-4002-9C4E-ABC3723C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8578A75-5C3A-4BF3-AB08-CF381D74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2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4767F39-A79C-4790-9B77-77F3463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2052DB2-2B88-42FC-A63F-B1FC7486C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C57AB115-BBA2-4894-8AEA-E05D9379E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75B4FA1-01BC-4D3B-BEE3-1AF63DE5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99556102-9A08-4CA2-8871-3BA2D666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55A3D5B1-C11F-4263-A26C-1351F3D4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52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DD1FACF-E125-4B59-AD41-C0FAEB75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5AE70945-3F7A-47C8-8CB1-FE91EA68E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4244B588-1BCD-4789-9B5F-C0F116D59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6C27C451-8994-4908-A1F6-7DC05845D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ED8803C0-5319-48C7-B4BD-272D6685B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38D599DA-CB7A-42ED-A675-316B954D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B3CB79A5-A904-4B9E-96C7-C2CFBBC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BC1453E3-84FB-41C2-8A85-771C2948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75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899F029-4020-4458-B3D7-7BBF551A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ED0FF2A0-2334-4017-A0BA-0AC38671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AAF96CBF-3C48-4895-8EF9-5406956C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B0F113FD-A2E6-4481-B278-428ED8C1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50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A330CDC8-B406-4DAC-8DF6-812DE023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9224026D-723E-4430-BF0C-03C3FCFA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E92EE6B-2F9D-4A65-A2B9-CB83528C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15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B1A493E-D6C9-4AF4-B601-F1554241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E4014B4-3A5D-40C0-A385-3C0D92B7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B74DFB79-1EA2-4720-89B6-D942CECBE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23CEFB8D-79FC-40EB-9F68-FBDE8CA3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D41AAC9A-CC8E-4417-AF9A-6AA6AEA4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CC0CD3E0-DFFF-47D1-B4F4-26DBC1E8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87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3E9A8D7-8A20-475C-8E2A-96114DFB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585EB2A5-B0A0-4DED-A632-249721C7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317725EA-0CB6-4DE5-AA04-33EAFA8DF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BC125994-E205-4D9E-A461-2D2611C8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E06069A0-01E8-48A5-BD2A-67937EBB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4B85E311-5442-4AF5-821F-A6ED969D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58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816A3728-2219-470F-88A7-E8DC14D0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E197FEF-71CE-47A8-B9D5-0B44A916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9501B7F-4040-45EB-A2D7-AB3B63B88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0034-98ED-492D-9A9D-9090426F1DD7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7F94E2A-4DB7-4EF2-939D-885A4172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26E466EC-319B-424C-A47F-70CD9CAA2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48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18" Type="http://schemas.microsoft.com/office/2007/relationships/hdphoto" Target="../media/hdphoto10.wdp"/><Relationship Id="rId26" Type="http://schemas.microsoft.com/office/2007/relationships/hdphoto" Target="../media/hdphoto14.wdp"/><Relationship Id="rId3" Type="http://schemas.microsoft.com/office/2007/relationships/hdphoto" Target="../media/hdphoto3.wdp"/><Relationship Id="rId21" Type="http://schemas.openxmlformats.org/officeDocument/2006/relationships/image" Target="../media/image17.pn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microsoft.com/office/2007/relationships/hdphoto" Target="../media/hdphoto9.wdp"/><Relationship Id="rId20" Type="http://schemas.microsoft.com/office/2007/relationships/hdphoto" Target="../media/hdphoto11.wdp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5" Type="http://schemas.microsoft.com/office/2007/relationships/hdphoto" Target="../media/hdphoto4.wdp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image" Target="../media/image21.jpe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31" Type="http://schemas.openxmlformats.org/officeDocument/2006/relationships/hyperlink" Target="http://ict-pher.moph.go.th/" TargetMode="External"/><Relationship Id="rId4" Type="http://schemas.openxmlformats.org/officeDocument/2006/relationships/image" Target="../media/image8.png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microsoft.com/office/2007/relationships/hdphoto" Target="../media/hdphoto12.wdp"/><Relationship Id="rId27" Type="http://schemas.openxmlformats.org/officeDocument/2006/relationships/image" Target="../media/image20.png"/><Relationship Id="rId30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chart" Target="../charts/chart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20541" y="416122"/>
            <a:ext cx="8936037" cy="202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การเตรียม</a:t>
            </a:r>
            <a:r>
              <a:rPr lang="th-TH" sz="4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ความ</a:t>
            </a: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พร้อมการดำเนินงานป้องกัน</a:t>
            </a:r>
          </a:p>
          <a:p>
            <a:pPr algn="ctr">
              <a:lnSpc>
                <a:spcPct val="107000"/>
              </a:lnSpc>
            </a:pP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และ</a:t>
            </a:r>
            <a:r>
              <a:rPr lang="th-TH" sz="4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ลดอุบัติเหตุทาง</a:t>
            </a: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ถนนในช่วงเทศกาลสงกรานต์ </a:t>
            </a:r>
            <a:r>
              <a:rPr lang="th-TH" sz="4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พ.ศ.2564 </a:t>
            </a:r>
            <a:endParaRPr lang="en-US" sz="4000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algn="ctr"/>
            <a:r>
              <a:rPr lang="th-TH" sz="4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ระหว่างวันที่ </a:t>
            </a: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10 – 16 เมษายน 2564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9" y="2711658"/>
            <a:ext cx="3527521" cy="15276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3" y="2514159"/>
            <a:ext cx="4670519" cy="182699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EED872B9-32D2-47A4-9788-B77118A7B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4" y="183833"/>
            <a:ext cx="1863332" cy="1863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9334" y="4640631"/>
            <a:ext cx="89335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หัวข้อการรณรงค์</a:t>
            </a: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“สงกรานต์สุขใจ ขับขี่ปลอดภัย ห่างไกลโควิด”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0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43325" r="22016" b="27425"/>
          <a:stretch/>
        </p:blipFill>
        <p:spPr bwMode="auto">
          <a:xfrm>
            <a:off x="0" y="5807122"/>
            <a:ext cx="12192000" cy="10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619101" y="1228"/>
            <a:ext cx="0" cy="5807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1396" y="283198"/>
            <a:ext cx="1871415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สถานการณ์ประเทศ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0971" y="934561"/>
            <a:ext cx="127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9,851 ราย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0985" y="933826"/>
            <a:ext cx="101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154 ราย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638" y="1626270"/>
            <a:ext cx="1598446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เขตสุขภาพที่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0008" y="2338997"/>
            <a:ext cx="113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516 ราย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3972" y="2338997"/>
            <a:ext cx="85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10 ราย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1397" y="3061957"/>
            <a:ext cx="1232069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เพชรบูรณ์</a:t>
            </a:r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38" l="1282" r="99359">
                        <a14:foregroundMark x1="44133" y1="20800" x2="44133" y2="20800"/>
                        <a14:foregroundMark x1="44933" y1="15733" x2="44933" y2="15733"/>
                        <a14:foregroundMark x1="44933" y1="67200" x2="44933" y2="67200"/>
                        <a14:foregroundMark x1="37600" y1="64267" x2="37600" y2="64267"/>
                        <a14:foregroundMark x1="41333" y1="73733" x2="41333" y2="73733"/>
                        <a14:foregroundMark x1="38400" y1="78800" x2="38400" y2="78800"/>
                        <a14:foregroundMark x1="39867" y1="82533" x2="39867" y2="82533"/>
                        <a14:foregroundMark x1="63733" y1="79600" x2="63733" y2="79600"/>
                        <a14:foregroundMark x1="66000" y1="57733" x2="66000" y2="57733"/>
                        <a14:foregroundMark x1="72533" y1="84000" x2="72533" y2="84000"/>
                        <a14:foregroundMark x1="61600" y1="84667" x2="61600" y2="84667"/>
                        <a14:foregroundMark x1="58667" y1="21467" x2="58667" y2="21467"/>
                        <a14:foregroundMark x1="65385" y1="17308" x2="65385" y2="17308"/>
                        <a14:foregroundMark x1="76282" y1="26923" x2="76282" y2="2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/>
          <a:stretch/>
        </p:blipFill>
        <p:spPr>
          <a:xfrm>
            <a:off x="181397" y="770935"/>
            <a:ext cx="894730" cy="788918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" b="97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4570" y="957283"/>
            <a:ext cx="391496" cy="416220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" b="97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8460" y="2293767"/>
            <a:ext cx="391496" cy="416220"/>
          </a:xfrm>
          <a:prstGeom prst="rect">
            <a:avLst/>
          </a:prstGeom>
        </p:spPr>
      </p:pic>
      <p:pic>
        <p:nvPicPr>
          <p:cNvPr id="42" name="รูปภาพ 4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38" l="1282" r="99359">
                        <a14:foregroundMark x1="44133" y1="20800" x2="44133" y2="20800"/>
                        <a14:foregroundMark x1="44933" y1="15733" x2="44933" y2="15733"/>
                        <a14:foregroundMark x1="44933" y1="67200" x2="44933" y2="67200"/>
                        <a14:foregroundMark x1="37600" y1="64267" x2="37600" y2="64267"/>
                        <a14:foregroundMark x1="41333" y1="73733" x2="41333" y2="73733"/>
                        <a14:foregroundMark x1="38400" y1="78800" x2="38400" y2="78800"/>
                        <a14:foregroundMark x1="39867" y1="82533" x2="39867" y2="82533"/>
                        <a14:foregroundMark x1="63733" y1="79600" x2="63733" y2="79600"/>
                        <a14:foregroundMark x1="66000" y1="57733" x2="66000" y2="57733"/>
                        <a14:foregroundMark x1="72533" y1="84000" x2="72533" y2="84000"/>
                        <a14:foregroundMark x1="61600" y1="84667" x2="61600" y2="84667"/>
                        <a14:foregroundMark x1="58667" y1="21467" x2="58667" y2="21467"/>
                        <a14:foregroundMark x1="65385" y1="17308" x2="65385" y2="17308"/>
                        <a14:foregroundMark x1="76282" y1="26923" x2="76282" y2="2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/>
          <a:stretch/>
        </p:blipFill>
        <p:spPr>
          <a:xfrm>
            <a:off x="205638" y="2173662"/>
            <a:ext cx="894730" cy="7889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67821" y="3768420"/>
            <a:ext cx="98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139 ราย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47229" y="3790408"/>
            <a:ext cx="84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2 ราย</a:t>
            </a:r>
          </a:p>
        </p:txBody>
      </p:sp>
      <p:pic>
        <p:nvPicPr>
          <p:cNvPr id="45" name="รูปภาพ 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38" l="1282" r="99359">
                        <a14:foregroundMark x1="44133" y1="20800" x2="44133" y2="20800"/>
                        <a14:foregroundMark x1="44933" y1="15733" x2="44933" y2="15733"/>
                        <a14:foregroundMark x1="44933" y1="67200" x2="44933" y2="67200"/>
                        <a14:foregroundMark x1="37600" y1="64267" x2="37600" y2="64267"/>
                        <a14:foregroundMark x1="41333" y1="73733" x2="41333" y2="73733"/>
                        <a14:foregroundMark x1="38400" y1="78800" x2="38400" y2="78800"/>
                        <a14:foregroundMark x1="39867" y1="82533" x2="39867" y2="82533"/>
                        <a14:foregroundMark x1="63733" y1="79600" x2="63733" y2="79600"/>
                        <a14:foregroundMark x1="66000" y1="57733" x2="66000" y2="57733"/>
                        <a14:foregroundMark x1="72533" y1="84000" x2="72533" y2="84000"/>
                        <a14:foregroundMark x1="61600" y1="84667" x2="61600" y2="84667"/>
                        <a14:foregroundMark x1="58667" y1="21467" x2="58667" y2="21467"/>
                        <a14:foregroundMark x1="65385" y1="17308" x2="65385" y2="17308"/>
                        <a14:foregroundMark x1="76282" y1="26923" x2="76282" y2="2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/>
          <a:stretch/>
        </p:blipFill>
        <p:spPr>
          <a:xfrm>
            <a:off x="181398" y="3552567"/>
            <a:ext cx="894730" cy="788918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" b="97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1731" y="3738915"/>
            <a:ext cx="391496" cy="416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1374" y="4796486"/>
            <a:ext cx="2850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อันดับ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24 ของประเทศ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อันดับ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ของเขตสุขภาพ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9" name="รูปภาพ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8" b="100000" l="0" r="100000">
                        <a14:foregroundMark x1="20463" y1="65979" x2="20463" y2="65979"/>
                        <a14:foregroundMark x1="84942" y1="73711" x2="84942" y2="73711"/>
                        <a14:foregroundMark x1="37452" y1="55155" x2="37452" y2="55155"/>
                        <a14:foregroundMark x1="75676" y1="27320" x2="75676" y2="2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90" y="1376467"/>
            <a:ext cx="1497502" cy="797640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60" y="3126169"/>
            <a:ext cx="1454622" cy="852831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48" y="2338997"/>
            <a:ext cx="812868" cy="7265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887201" y="1705245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68.79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87200" y="3403306"/>
            <a:ext cx="103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5.67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แผนผังลำดับงาน: ข้อมูล 54"/>
          <p:cNvSpPr/>
          <p:nvPr/>
        </p:nvSpPr>
        <p:spPr>
          <a:xfrm>
            <a:off x="6773945" y="882333"/>
            <a:ext cx="1785159" cy="462400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พาหนะ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สี่เหลี่ยมมุมเว้า 55"/>
          <p:cNvSpPr/>
          <p:nvPr/>
        </p:nvSpPr>
        <p:spPr>
          <a:xfrm>
            <a:off x="5702362" y="185990"/>
            <a:ext cx="4527488" cy="528650"/>
          </a:xfrm>
          <a:prstGeom prst="plaqu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ปัจจัยสาเหตุการบาดเจ็บและเสียชีวิต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 descr="ผลการค้นหารูปภาพสำหรับ รถกระบะ การ์ตูน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80" y="2416318"/>
            <a:ext cx="812868" cy="6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887201" y="2539748"/>
            <a:ext cx="104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9.22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2" name="รูปภาพ 6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446" y1="57813" x2="26446" y2="57813"/>
                        <a14:foregroundMark x1="62810" y1="14063" x2="62810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45" y="1376467"/>
            <a:ext cx="944478" cy="765453"/>
          </a:xfrm>
          <a:prstGeom prst="rect">
            <a:avLst/>
          </a:prstGeom>
        </p:spPr>
      </p:pic>
      <p:pic>
        <p:nvPicPr>
          <p:cNvPr id="63" name="รูปภาพ 6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7407" y1="70796" x2="27407" y2="70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45" y="3144231"/>
            <a:ext cx="944478" cy="712725"/>
          </a:xfrm>
          <a:prstGeom prst="rect">
            <a:avLst/>
          </a:prstGeom>
        </p:spPr>
      </p:pic>
      <p:pic>
        <p:nvPicPr>
          <p:cNvPr id="64" name="รูปภาพ 6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5000" y1="50459" x2="25000" y2="50459"/>
                        <a14:foregroundMark x1="50806" y1="49541" x2="50806" y2="49541"/>
                        <a14:foregroundMark x1="61290" y1="49541" x2="61290" y2="49541"/>
                        <a14:foregroundMark x1="81452" y1="69725" x2="81452" y2="69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45" y="2294297"/>
            <a:ext cx="944478" cy="712725"/>
          </a:xfrm>
          <a:prstGeom prst="rect">
            <a:avLst/>
          </a:prstGeom>
        </p:spPr>
      </p:pic>
      <p:sp>
        <p:nvSpPr>
          <p:cNvPr id="68" name="แผนผังลำดับงาน: ข้อมูล 67"/>
          <p:cNvSpPr/>
          <p:nvPr/>
        </p:nvSpPr>
        <p:spPr>
          <a:xfrm>
            <a:off x="3942412" y="882334"/>
            <a:ext cx="1759949" cy="461592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บุคคล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55624" y="1701611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13.48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55623" y="3399672"/>
            <a:ext cx="108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30.77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55624" y="2536114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17.53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42" l="0" r="100000">
                        <a14:foregroundMark x1="13014" y1="15152" x2="13014" y2="15152"/>
                        <a14:foregroundMark x1="21233" y1="12121" x2="21233" y2="12121"/>
                        <a14:foregroundMark x1="38356" y1="14394" x2="38356" y2="14394"/>
                        <a14:foregroundMark x1="45890" y1="18182" x2="45890" y2="18182"/>
                        <a14:foregroundMark x1="58219" y1="9848" x2="58219" y2="9848"/>
                        <a14:foregroundMark x1="65753" y1="15909" x2="65753" y2="15909"/>
                        <a14:foregroundMark x1="87671" y1="10606" x2="87671" y2="10606"/>
                        <a14:foregroundMark x1="77397" y1="43182" x2="77397" y2="43182"/>
                        <a14:foregroundMark x1="19863" y1="43939" x2="19863" y2="43939"/>
                        <a14:foregroundMark x1="47260" y1="36364" x2="47260" y2="36364"/>
                        <a14:foregroundMark x1="47945" y1="57576" x2="47945" y2="57576"/>
                        <a14:foregroundMark x1="47945" y1="80303" x2="47945" y2="8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67" y="1410240"/>
            <a:ext cx="869740" cy="777881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381" b="93651" l="1538" r="100000">
                        <a14:foregroundMark x1="30000" y1="16667" x2="30000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65" y="2293767"/>
            <a:ext cx="869742" cy="707646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279" b="100000" l="1389" r="96528">
                        <a14:foregroundMark x1="40972" y1="43443" x2="40972" y2="43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65" y="3065572"/>
            <a:ext cx="869742" cy="9134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279013" y="1441603"/>
            <a:ext cx="1603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ทางหลวง 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65.25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279095" y="2295172"/>
            <a:ext cx="1603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ทางหลวงชนบท 7.80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25883" y="3198641"/>
            <a:ext cx="190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ถนน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./หมู่บ้าน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13.48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แผนผังลำดับงาน: ข้อมูล 58"/>
          <p:cNvSpPr/>
          <p:nvPr/>
        </p:nvSpPr>
        <p:spPr>
          <a:xfrm>
            <a:off x="9722849" y="882333"/>
            <a:ext cx="1785159" cy="491170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ถนน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เครื่องหมายบั้ง 79"/>
          <p:cNvSpPr/>
          <p:nvPr/>
        </p:nvSpPr>
        <p:spPr>
          <a:xfrm>
            <a:off x="3739705" y="4706263"/>
            <a:ext cx="2026982" cy="495882"/>
          </a:xfrm>
          <a:prstGeom prst="chevron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พฤติกรรมเสี่ยง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97091" y="4154689"/>
            <a:ext cx="1695338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ไม่สวมหมวกนิรภัย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592430" y="4154689"/>
            <a:ext cx="1025988" cy="43088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80.41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97092" y="4734839"/>
            <a:ext cx="169533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ไม่คาดเข็มขัดนิรภัย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วงรี 83"/>
          <p:cNvSpPr/>
          <p:nvPr/>
        </p:nvSpPr>
        <p:spPr>
          <a:xfrm>
            <a:off x="8447536" y="4168978"/>
            <a:ext cx="590503" cy="400110"/>
          </a:xfrm>
          <a:prstGeom prst="ellipse">
            <a:avLst/>
          </a:prstGeom>
          <a:blipFill rotWithShape="1">
            <a:blip r:embed="rId27"/>
            <a:stretch>
              <a:fillRect/>
            </a:stretch>
          </a:blipFill>
          <a:ln w="25400" cap="flat" cmpd="sng" algn="ctr">
            <a:solidFill>
              <a:srgbClr val="4BACC6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96" name="TextBox 95"/>
          <p:cNvSpPr txBox="1"/>
          <p:nvPr/>
        </p:nvSpPr>
        <p:spPr>
          <a:xfrm>
            <a:off x="7592430" y="4734839"/>
            <a:ext cx="1025988" cy="43088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53.85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97092" y="5311339"/>
            <a:ext cx="1695337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ดื่ม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Alcohol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92430" y="5319706"/>
            <a:ext cx="1018184" cy="430887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13.48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308248" y="4465746"/>
            <a:ext cx="2486575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เด็กอายุ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&lt;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20 ปี ดื่ม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 Alcohol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1" name="วงรี 90"/>
          <p:cNvSpPr/>
          <p:nvPr/>
        </p:nvSpPr>
        <p:spPr>
          <a:xfrm>
            <a:off x="8447536" y="5335245"/>
            <a:ext cx="590271" cy="399665"/>
          </a:xfrm>
          <a:prstGeom prst="ellipse">
            <a:avLst/>
          </a:prstGeom>
          <a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  <a:ln w="25400" cap="flat" cmpd="sng" algn="ctr">
            <a:solidFill>
              <a:srgbClr val="4BACC6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00" name="TextBox 99"/>
          <p:cNvSpPr txBox="1"/>
          <p:nvPr/>
        </p:nvSpPr>
        <p:spPr>
          <a:xfrm>
            <a:off x="9308249" y="4917961"/>
            <a:ext cx="2486574" cy="430887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15.79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0" name="วงรี 89"/>
          <p:cNvSpPr/>
          <p:nvPr/>
        </p:nvSpPr>
        <p:spPr>
          <a:xfrm>
            <a:off x="8447767" y="4749128"/>
            <a:ext cx="590272" cy="400110"/>
          </a:xfrm>
          <a:prstGeom prst="ellipse">
            <a:avLst/>
          </a:prstGeom>
          <a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BACC6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92" name="วงรี 91"/>
          <p:cNvSpPr/>
          <p:nvPr/>
        </p:nvSpPr>
        <p:spPr>
          <a:xfrm>
            <a:off x="11391957" y="4895121"/>
            <a:ext cx="590272" cy="452146"/>
          </a:xfrm>
          <a:prstGeom prst="ellipse">
            <a:avLst/>
          </a:prstGeom>
          <a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BACC6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" name="ดาว 7 แฉก 1"/>
          <p:cNvSpPr/>
          <p:nvPr/>
        </p:nvSpPr>
        <p:spPr>
          <a:xfrm>
            <a:off x="181396" y="4269017"/>
            <a:ext cx="3309963" cy="1892048"/>
          </a:xfrm>
          <a:prstGeom prst="star7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สี่เหลี่ยมผืนผ้า 100"/>
          <p:cNvSpPr/>
          <p:nvPr/>
        </p:nvSpPr>
        <p:spPr>
          <a:xfrm>
            <a:off x="6656425" y="5947839"/>
            <a:ext cx="541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: </a:t>
            </a:r>
            <a:r>
              <a:rPr lang="th-TH" sz="2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กองสาธารณสุข</a:t>
            </a:r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ฉุกเฉิน </a:t>
            </a:r>
            <a:r>
              <a:rPr lang="en-US" sz="2000" b="1" u="sng" dirty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  <a:hlinkClick r:id="rId31"/>
              </a:rPr>
              <a:t>http://</a:t>
            </a:r>
            <a:r>
              <a:rPr lang="en-US" sz="2000" b="1" u="sng" dirty="0" smtClean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  <a:hlinkClick r:id="rId31"/>
              </a:rPr>
              <a:t>ict-pher.moph.go.th</a:t>
            </a:r>
            <a:endParaRPr lang="th-TH" sz="2000" b="1" u="sng" dirty="0" smtClean="0">
              <a:solidFill>
                <a:srgbClr val="0000FF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ข้อมูล ณ วันที่ 21 เม.ย. 63 (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2563 ข้อมูลวันที่ 10 –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16 เม.ย. 63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3811145" y="4021240"/>
            <a:ext cx="8171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43325" r="22016" b="27425"/>
          <a:stretch/>
        </p:blipFill>
        <p:spPr bwMode="auto">
          <a:xfrm>
            <a:off x="0" y="5807122"/>
            <a:ext cx="12192000" cy="10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16705" r="4567" b="18563"/>
          <a:stretch/>
        </p:blipFill>
        <p:spPr bwMode="auto">
          <a:xfrm>
            <a:off x="308994" y="1218583"/>
            <a:ext cx="2795594" cy="14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ตัวเชื่อมต่อตรง 7"/>
          <p:cNvCxnSpPr/>
          <p:nvPr/>
        </p:nvCxnSpPr>
        <p:spPr>
          <a:xfrm>
            <a:off x="1635354" y="1347176"/>
            <a:ext cx="0" cy="1185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7602" y="4624708"/>
            <a:ext cx="249170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เสียชีวิตในตึกภายใน 24 ชม.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9306" y="4633175"/>
            <a:ext cx="865421" cy="400110"/>
          </a:xfrm>
          <a:prstGeom prst="rect">
            <a:avLst/>
          </a:prstGeom>
          <a:solidFill>
            <a:srgbClr val="CC99FF"/>
          </a:solidFill>
          <a:ln w="28575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370" y="5195691"/>
            <a:ext cx="248693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เสียชีวิตในตึกหลัง24 ชม.–30วัน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9306" y="5194590"/>
            <a:ext cx="865421" cy="400110"/>
          </a:xfrm>
          <a:prstGeom prst="rect">
            <a:avLst/>
          </a:prstGeom>
          <a:solidFill>
            <a:srgbClr val="99CCFF"/>
          </a:solidFill>
          <a:ln w="28575"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647703" y="3878906"/>
            <a:ext cx="2300288" cy="46110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สถานที่เสียชีวิต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684" y="364499"/>
            <a:ext cx="18948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อัตราส่วนการบาดเจ็บ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ญ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1.84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1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7683" y="2830723"/>
            <a:ext cx="18948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เสียชีวิต</a:t>
            </a:r>
          </a:p>
          <a:p>
            <a:pPr algn="ctr"/>
            <a:r>
              <a:rPr lang="th-TH" sz="20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เพศชาย ร้อยละ 100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470652683"/>
              </p:ext>
            </p:extLst>
          </p:nvPr>
        </p:nvGraphicFramePr>
        <p:xfrm>
          <a:off x="3104588" y="244160"/>
          <a:ext cx="4570933" cy="283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แผนภูมิ 23"/>
          <p:cNvGraphicFramePr/>
          <p:nvPr>
            <p:extLst>
              <p:ext uri="{D42A27DB-BD31-4B8C-83A1-F6EECF244321}">
                <p14:modId xmlns:p14="http://schemas.microsoft.com/office/powerpoint/2010/main" val="555220447"/>
              </p:ext>
            </p:extLst>
          </p:nvPr>
        </p:nvGraphicFramePr>
        <p:xfrm>
          <a:off x="7808123" y="249278"/>
          <a:ext cx="4236241" cy="283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สี่เหลี่ยมผืนผ้า 28"/>
          <p:cNvSpPr/>
          <p:nvPr/>
        </p:nvSpPr>
        <p:spPr>
          <a:xfrm>
            <a:off x="3725839" y="810769"/>
            <a:ext cx="532263" cy="212627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2100">
              <a:solidFill>
                <a:prstClr val="white"/>
              </a:solidFill>
            </a:endParaRPr>
          </a:p>
        </p:txBody>
      </p:sp>
      <p:graphicFrame>
        <p:nvGraphicFramePr>
          <p:cNvPr id="31" name="แผนภูมิ 30"/>
          <p:cNvGraphicFramePr/>
          <p:nvPr>
            <p:extLst>
              <p:ext uri="{D42A27DB-BD31-4B8C-83A1-F6EECF244321}">
                <p14:modId xmlns:p14="http://schemas.microsoft.com/office/powerpoint/2010/main" val="3473324872"/>
              </p:ext>
            </p:extLst>
          </p:nvPr>
        </p:nvGraphicFramePr>
        <p:xfrm>
          <a:off x="3639585" y="3910669"/>
          <a:ext cx="8419065" cy="258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เครื่องหมายบั้ง 33"/>
          <p:cNvSpPr/>
          <p:nvPr/>
        </p:nvSpPr>
        <p:spPr>
          <a:xfrm>
            <a:off x="4414842" y="3181591"/>
            <a:ext cx="6786562" cy="6806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จำนวนผู้บาดเจ็บและเสียชีวิต แยกรายวัน ในช่วงเทศกาลสงกรานต์ พ.ศ.2563 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ระหว่างวันที่ 10 – 16 เมษายน 2563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157602" y="5807122"/>
            <a:ext cx="3357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: </a:t>
            </a:r>
            <a:r>
              <a:rPr lang="th-TH" sz="2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กองสาธารณสุข</a:t>
            </a:r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ฉุกเฉิน </a:t>
            </a:r>
            <a:endParaRPr lang="th-TH" sz="2000" b="1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ข้อมูล ณ วันที่ 21 เมษายน 2563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 rot="19227710">
            <a:off x="8837644" y="2341859"/>
            <a:ext cx="1426641" cy="42682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936776" y="810769"/>
            <a:ext cx="573206" cy="20908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9664887" y="676775"/>
            <a:ext cx="573206" cy="72822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4285398" y="810769"/>
            <a:ext cx="532263" cy="212627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75049"/>
              </p:ext>
            </p:extLst>
          </p:nvPr>
        </p:nvGraphicFramePr>
        <p:xfrm>
          <a:off x="1131679" y="2028822"/>
          <a:ext cx="10122697" cy="257175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57337"/>
                <a:gridCol w="1070670"/>
                <a:gridCol w="1070670"/>
                <a:gridCol w="1070670"/>
                <a:gridCol w="1070670"/>
                <a:gridCol w="1070670"/>
                <a:gridCol w="1070670"/>
                <a:gridCol w="1070670"/>
                <a:gridCol w="1070670"/>
              </a:tblGrid>
              <a:tr h="64293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เทศกาล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บาดเจ็บ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เพิ่ม/ลด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เสียชีวิต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เพิ่ม/ลด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642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29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ปีใหม่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478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-16.74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-10.0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6429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สงกรานต์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533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139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-73.92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-84.62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785937" y="681275"/>
            <a:ext cx="8658225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ผู้บาดเจ็บและเสียชีวิตจาก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อุบัติเหตุ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ทางถนน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เพชรบูรณ์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เปรียบเทียบ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เทศกาลปีใหม่ และเทศกาล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สงกรานต์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5220" r="11426" b="12355"/>
          <a:stretch/>
        </p:blipFill>
        <p:spPr bwMode="auto">
          <a:xfrm>
            <a:off x="10619087" y="512992"/>
            <a:ext cx="1270578" cy="124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46841" y="208446"/>
            <a:ext cx="11524594" cy="652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ทางการรายงาน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  <a:endParaRPr lang="th-TH" b="1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รพ. รวบรวม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และส่งข้อมูลผู้บาดเจ็บ ทั้งผู้ป่วยนอก ผู้ป่วยใน และผู้เสียชีวิต ตามแบบ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รายงานและช่องทาง</a:t>
            </a:r>
            <a:r>
              <a:rPr lang="en-US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/>
            </a:r>
            <a:br>
              <a:rPr lang="en-US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ที่กำหนดให้แล้วเสร็จภายในเวลา 24.00 น. ของทุกวัน</a:t>
            </a:r>
          </a:p>
          <a:p>
            <a:pPr>
              <a:spcAft>
                <a:spcPts val="1200"/>
              </a:spcAft>
            </a:pP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 ปรับปรุงรายงานผลการรักษาเพิ่มเติม 30 วันหลังเกิดเหตุ ให้แล้วเสร็จภายในวันที่ </a:t>
            </a:r>
            <a:r>
              <a:rPr lang="en-US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16 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พฤษภาคม 2564</a:t>
            </a:r>
          </a:p>
          <a:p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การกำหนดค่าตอบแทนเจ้าหน้าที่ที่ปฏิบัติงานให้กับหน่วยบริการในสังกัดกระทรวงสาธารณสุข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>
              <a:spcAft>
                <a:spcPts val="1200"/>
              </a:spcAft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ตามข้อบังคับกระทรวงสาธารณสุขว่าด้วยการจ่ายเงินค่าตอบแทนเจ้าหน้าที่ที่ปฏิบัติงานให้กับหน่วยงาน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ในสังกัดกระทรวงสาธารณสุข พ.ศ.2552 ให้สามารถปรับค่าตอบแทนเพิ่มขึ้นไม่เกิน 2 เท่าของอัตราที่กำหนด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กำหนดให้</a:t>
            </a:r>
            <a:b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การจ่ายค่าตอบแทนในอัตรา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1.5 เท่า ของอัตราดังกล่าว และมีผลเฉพาะเจ้าหน้าที่ๆ ปฏิบัติงานในช่วงเวลา 16.00 น. ของวันที่ 9 เมษายน 2564 ถึงเวลา 08.00 น.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ของวันที่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16 เมษายน 2564</a:t>
            </a:r>
            <a:endParaRPr lang="en-US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ทางการสอบสวนอุบัติเหตุทาง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ถนน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ออก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สอบสวนอุบัติเหตุร่วมกับหน่วยงานที่เกี่ยวข้องตามเกณฑ์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		- ผู้เสียชีวิต 2 รายขึ้นไป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		- ผู้บาดเจ็บ 4 รายขึ้นไป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		- ผู้บาดเจ็บและเสียชีวิตรวมกัน 4 รายขึ้นไป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		- เหตุการณ์ที่ได้รับความ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สนใจ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41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434" y="433663"/>
            <a:ext cx="1125611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ตรวจวัดระดับแอลกอฮอล์ในเลือดของผู้ขับขี่ และเกณฑ์การสนับสนุน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ค่าใช้จ่าย</a:t>
            </a:r>
          </a:p>
          <a:p>
            <a:pPr>
              <a:spcAft>
                <a:spcPts val="600"/>
              </a:spcAf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กรณี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ที่เจ้าพนักงานจราจร พนักงานสอบสวน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ร้อง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ขอหรือส่งตัวมา โดยมีใบนำส่งฯ (ค.8-ต.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65 หรือ ส.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56-17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หรือหนังสืออื่นใดที่ออกจากตำรวจ)</a:t>
            </a:r>
          </a:p>
          <a:p>
            <a:pPr>
              <a:spcAft>
                <a:spcPts val="600"/>
              </a:spcAf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ผู้ขับขี่ที่เกิดอุบัติเหตุ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ในกรณีที่เหตุ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นั้นทำให้มีผู้บาดเจ็บหรือ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เสียชีวิตหรือทรัพย์สินเสียหาย</a:t>
            </a:r>
          </a:p>
          <a:p>
            <a:pPr>
              <a:spcAft>
                <a:spcPts val="600"/>
              </a:spcAft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ผู้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ที่ไม่สามารถตรวจวัดระดับ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Alc.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โดยการเป่าทางลม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หายใจ</a:t>
            </a:r>
          </a:p>
          <a:p>
            <a:pPr>
              <a:spcAft>
                <a:spcPts val="600"/>
              </a:spcAft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บันทึกข้อมูลในระบบ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IS Online/IS Win ver.3/PHER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Accident</a:t>
            </a:r>
          </a:p>
          <a:p>
            <a:pPr>
              <a:spcAft>
                <a:spcPts val="600"/>
              </a:spcAft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เบิกค่าเจาะเลือดและนำส่ง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Specimen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200 บาท/ตัวอย่าง</a:t>
            </a:r>
          </a:p>
          <a:p>
            <a:pPr>
              <a:spcAft>
                <a:spcPts val="600"/>
              </a:spcAft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ให้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เริ่มดำเนินการตั้งแต่วันที่ 1 ธันวาคม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256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– 30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กันยายน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2564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และส่งเบิกภายในวันที่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ตุลาคม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2564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>
              <a:spcAft>
                <a:spcPts val="600"/>
              </a:spcAft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โรงพยาบาล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ส่งตัวอย่างเลือด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Specimen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 ไปยังศูนย์วิทยาศาสตร์การแพทย์หรือหน่วยที่รับบริการตรวจระดับ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แอลกอฮอล์ใน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เลือด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หลังจาก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เจ้าหน้าที่ตำรวจร้องขอ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Aft>
                <a:spcPts val="600"/>
              </a:spcAft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ช่วงเทศกาล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สามารถ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ส่งตัวอย่างเลือด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Specimen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ไปยังศูนย์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วิทยาศาสตร์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การแพทย์ได้ทุกวันในช่วงเทศกาล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สามารถรายงานผลได้ภายใน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48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ชั่วโมง หลัง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ได้รับตัวอย่าง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เลือด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2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46841" y="1113917"/>
            <a:ext cx="11461531" cy="522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6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โรงพยาบาลทั่วไป/โรงพยาบาลชุมชน</a:t>
            </a:r>
            <a:r>
              <a:rPr lang="en-US" sz="26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/</a:t>
            </a:r>
            <a:r>
              <a:rPr lang="th-TH" sz="26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โรงพยาบาล</a:t>
            </a:r>
            <a:r>
              <a:rPr lang="th-TH" sz="26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เอกชน</a:t>
            </a:r>
            <a:endParaRPr lang="en-US" sz="2600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>
              <a:lnSpc>
                <a:spcPct val="107000"/>
              </a:lnSpc>
            </a:pPr>
            <a:r>
              <a:rPr lang="en-US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sz="26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 ฝึกทักษะด้านการช่วยเหลือผู้ป่วยอุบัติเหตุทางถนนและผู้ป่วยฉุกเฉินในห้องอุบัติเหตุและฉุกเฉินให้บุคลากรขององค์กรปกครองส่วนท้องถิ่น</a:t>
            </a:r>
          </a:p>
          <a:p>
            <a:pPr indent="457176">
              <a:lnSpc>
                <a:spcPct val="107000"/>
              </a:lnSpc>
            </a:pPr>
            <a:r>
              <a:rPr lang="th-TH" sz="26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ศูนย์รับแจ้งเหตุและสั่งการ ตรวจเช็คความพร้อมการออกปฏิบัติงานช่วยเหลือผู้ป่วย ณ จุดเกิดเหตุของทุกชุดปฏิบัติการ</a:t>
            </a:r>
          </a:p>
          <a:p>
            <a:pPr>
              <a:lnSpc>
                <a:spcPct val="107000"/>
              </a:lnSpc>
            </a:pPr>
            <a:r>
              <a:rPr lang="th-TH" sz="26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en-US" sz="26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</a:t>
            </a:r>
            <a:r>
              <a:rPr lang="th-TH" sz="26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เตรียมความพร้อมทั้งทีมแพทย์ พยาบาล เจ้าหน้าที่ และอุปกรณ์ต่างๆ โดยเฉพาะใน </a:t>
            </a:r>
            <a:r>
              <a:rPr lang="en-US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ER, OR, ICU </a:t>
            </a:r>
            <a:r>
              <a:rPr lang="th-TH" sz="26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ให้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สามารถพร้อมรับผู้บาดเจ็บ ได้ตลอด 24 ชั่วโมง</a:t>
            </a:r>
          </a:p>
          <a:p>
            <a:pPr>
              <a:lnSpc>
                <a:spcPct val="107000"/>
              </a:lnSpc>
            </a:pPr>
            <a:r>
              <a:rPr lang="th-TH" sz="26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en-US" sz="26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เตรียมความพร้อมของหน่วยบริการการแพทย์ฉุกเฉิน (</a:t>
            </a:r>
            <a:r>
              <a:rPr lang="en-US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EMS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) ทุกระดับ</a:t>
            </a:r>
            <a:endParaRPr lang="en-US" sz="2600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en-US" sz="26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เตรียมความพร้อมศูนย์รับแจ้งเหตุและสั่งการ (1669) ทั้งโทรศัพท์พื้นฐาน โทรศัพท์เคลื่อนที่ โทรสาร วิทยุสื่อสารคมนาคม ระบบ </a:t>
            </a:r>
            <a:r>
              <a:rPr lang="en-US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VHF/FM HF/SSB 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และ </a:t>
            </a:r>
            <a:r>
              <a:rPr lang="en-US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Internet 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ให้สามารถติดต่อสื่อสารได้ตลอด 24 ชั่วโมง</a:t>
            </a:r>
            <a:endParaRPr lang="en-US" sz="2600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indent="457176">
              <a:lnSpc>
                <a:spcPct val="107000"/>
              </a:lnSpc>
            </a:pP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ประสานและเตรียมความพร้อมการรับ – ส่งต่อของสถานพยาบาลในเครือข่าย (</a:t>
            </a:r>
            <a:r>
              <a:rPr lang="en-US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Referral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en-US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System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)</a:t>
            </a:r>
          </a:p>
          <a:p>
            <a:pPr indent="457176">
              <a:lnSpc>
                <a:spcPct val="107000"/>
              </a:lnSpc>
            </a:pP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ถนนสายหลักที่มีจุดตรวจ/จุดบริการอยู่ห่างกันมาก อาจจัดหน่วยบริการ </a:t>
            </a:r>
            <a:r>
              <a:rPr lang="en-US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BLS/ALS </a:t>
            </a:r>
            <a:r>
              <a:rPr lang="th-TH" sz="26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อยู่ประจำบริเวณเส้นทางตามความ</a:t>
            </a:r>
            <a:r>
              <a:rPr lang="th-TH" sz="26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เหมาะสม</a:t>
            </a:r>
            <a:endParaRPr lang="th-TH" sz="2600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6841" y="330050"/>
            <a:ext cx="3502788" cy="619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มาตรการการดำเนินงาน</a:t>
            </a:r>
            <a:endParaRPr lang="en-US" sz="3200" dirty="0">
              <a:solidFill>
                <a:schemeClr val="tx1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8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0501" y="1299955"/>
            <a:ext cx="10931857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สำนักงานสาธารณสุขอำเภอ</a:t>
            </a:r>
            <a:r>
              <a:rPr lang="en-US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/</a:t>
            </a:r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โรงพยาบาลส่งเสริมสุขภาพ</a:t>
            </a:r>
            <a:r>
              <a:rPr lang="th-TH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ตำบล/อาสาสมัครสาธารณสุขประจำหมู่บ้าน</a:t>
            </a:r>
            <a:endParaRPr lang="en-US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24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 วิเคราะห์ข้อมูลการบาดเจ็บและ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เสียชีวิต</a:t>
            </a:r>
            <a:r>
              <a:rPr lang="en-US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เพื่อหาสาเหตุที่เกิดขึ้น และสะท้อนปัญหาให้กับ </a:t>
            </a:r>
            <a:r>
              <a:rPr lang="th-TH" dirty="0" err="1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ศปถ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.อำเภอ/จังหวัด</a:t>
            </a:r>
            <a:r>
              <a:rPr lang="en-US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endParaRPr lang="th-TH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สนับสนุน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/ผลักดันให้พื้นที่ใน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ชุมชนตั้ง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ด่านชุมชน/จุดสกัดกั้นในช่วงเทศกาล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ให้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ม. สำรวจกลุ่มคนที่มีพฤติกรรมเสี่ยงในพื้นที่อย่างใกล้ชิด พร้อมคัดกรองคนเมาสุรา ณ ด่านชุมชน/จุดตรวจ/จุดบริการประชาชนในพื้นที่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จัดทีมออกตรวจเตือน และประชาสัมพันธ์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พรบ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.ควบคุมเครื่องดื่มแอลกอฮอล์ พ.ศ.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2551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ให้กับ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สถานประกอบการ ร้านค้าและประชาชนทั่วไป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00501" y="516911"/>
            <a:ext cx="3502788" cy="619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มาตรการการดำเนินงาน</a:t>
            </a:r>
            <a:endParaRPr lang="en-US" sz="3200" dirty="0">
              <a:solidFill>
                <a:schemeClr val="tx1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64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335" y="2159997"/>
            <a:ext cx="76563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พระราชบัญญัติควบคุมเครื่องดื่มแอลกอฮอล์ พ.ศ.2551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192" y="3678618"/>
            <a:ext cx="456674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กำหนดการขายเครื่องดื่มแอลกอฮอล์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86649" y="2946858"/>
            <a:ext cx="6059606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มาตรา 29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ห้ามมิให้ผู้ใดขายเครื่องดื่ม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แอลกอฮอล์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แก่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บุคคลดังต่อไปนี้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(1)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บุคคลซึ่งมีอายุต่ำกว่ายี่สิบปีบริบูรณ์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(2)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บุคคลที่มีอาการมึนเมาจนครองสติไม่ได้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192" y="5033965"/>
            <a:ext cx="4566745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เวลาการขายเครื่องดื่มแอลกอฮอล์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ตามประกาศคณะปฏิวัติ ฉบับที่ 253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ลงวันที่ 16 พฤศจิกายน พ.ศ.2515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3453" y="5042433"/>
            <a:ext cx="604280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กำหนดเวลาการขายเครื่องดื่มแอลกอฮอล์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- เวลา 11.00 น. ถึง 14.00 น. และ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- เวลา 17.00 น. ถึง 24.00 น.</a:t>
            </a:r>
          </a:p>
        </p:txBody>
      </p:sp>
      <p:cxnSp>
        <p:nvCxnSpPr>
          <p:cNvPr id="9" name="ตัวเชื่อมต่อหักมุม 8"/>
          <p:cNvCxnSpPr/>
          <p:nvPr/>
        </p:nvCxnSpPr>
        <p:spPr>
          <a:xfrm flipV="1">
            <a:off x="5098315" y="3971923"/>
            <a:ext cx="528105" cy="1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ตัวเชื่อมต่อหักมุม 10"/>
          <p:cNvCxnSpPr/>
          <p:nvPr/>
        </p:nvCxnSpPr>
        <p:spPr>
          <a:xfrm flipV="1">
            <a:off x="5098315" y="5841468"/>
            <a:ext cx="528105" cy="1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8292" y="1263742"/>
            <a:ext cx="891482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มาตรการควบคุมเครื่องดื่มแอลกอฮอล์ช่วงเทศกาลสงกรานต์ พ.ศ.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2564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1083" y="371773"/>
            <a:ext cx="11571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ประชาสัมพันธ์ เฝ้าระวัง ตรวจเตือน บังคับใช้กฎหมายตามพระราชบัญญัติควบคุมเครื่องดื่ม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แอลกอฮอล์ พ.ศ.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2551</a:t>
            </a:r>
          </a:p>
        </p:txBody>
      </p:sp>
    </p:spTree>
    <p:extLst>
      <p:ext uri="{BB962C8B-B14F-4D97-AF65-F5344CB8AC3E}">
        <p14:creationId xmlns:p14="http://schemas.microsoft.com/office/powerpoint/2010/main" val="7223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0924" r="6702" b="7204"/>
          <a:stretch/>
        </p:blipFill>
        <p:spPr bwMode="auto">
          <a:xfrm>
            <a:off x="1023582" y="859809"/>
            <a:ext cx="10072048" cy="48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8" y="1622830"/>
            <a:ext cx="110760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หัวข้อการ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รณรงค์ “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สงกรานต์สุขใจ ขับขี่ปลอดภัย ห่างไกลโควิด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- ช่วงควบคุมเข้มข้น ระหว่างวันที่ </a:t>
            </a:r>
            <a:r>
              <a:rPr lang="th-TH" sz="32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10 – 16 เมษายน 2564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- ตัวชี้วัดหลัก สถิติการเกิดอุบัติเหตุ จำนวนผู้เสียชีวิต และจำนวนผู้บาดเจ็บ 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admit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ลดลง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เมื่อเทียบกับสถิติในช่วงเทศกาลปีใหม่เฉลี่ย 3 ปีย้อนหลัง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- ดำเนินการเข้มข้นในอำเภอเสี่ยงจังหวัดเพชรบูรณ์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- อำเภอเสี่ยง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สีแดง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ได้แก่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อำเภอ เมืองเพชรบูรณ์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- อำเภอเสี่ยง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สีส้ม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ได้แก่ อำเภอหนองไผ่, บึงสามพัน และชนแดน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- อำเภอเสี่ยง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สีเหลือง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ได้แก่ อำเภอวิเชียรบุรี, เขาค้อ, ศรีเทพ, วังโป่ง และหล่มสัก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- อำเภอเสี่ยง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สีเขียว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ได้แก่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อำเภอหล่มเก่า และน้ำหนาว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198" y="769147"/>
            <a:ext cx="11076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นโยบาย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การดำเนินงานป้องกันและลดอุบัติเหตุทางถนนในช่วง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เทศกาลสงกรานต์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พ.ศ.2564</a:t>
            </a:r>
          </a:p>
        </p:txBody>
      </p:sp>
    </p:spTree>
    <p:extLst>
      <p:ext uri="{BB962C8B-B14F-4D97-AF65-F5344CB8AC3E}">
        <p14:creationId xmlns:p14="http://schemas.microsoft.com/office/powerpoint/2010/main" val="35673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1" y="838534"/>
            <a:ext cx="7283512" cy="57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9373" y="1623363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น้ำหนาว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741" y="3187675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เมืองเพชรบูรณ์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0018" y="2036561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หล่มสัก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0421" y="2289742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เขาค้อ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349" y="3187674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วังโป่ง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8910" y="3810801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ชนแดน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4457" y="4203338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หนองไผ่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9436" y="5142716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วิเชียรบุรี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2071" y="470581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บึงสามพัน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0394" y="5816573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ศรีเทพ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5134" y="1183771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หล่มเก่า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1010" y="205352"/>
            <a:ext cx="942964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อำเภอเสี่ยงการบาดเจ็บและเสียชีวิตจากการจราจรทาง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ถนนจังหวัดเพชรบูรณ์ ช่วงเทศกาลสงกรานต์ พ.ศ.2564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774546" y="5539573"/>
            <a:ext cx="4292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หมายเหตุ :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หลักเกณฑ์การประเมิน วิเคราะห์จากจำนวนครั้งของการเกิดอุบัติเหตุทางถนนช่วงเทศกาล เฉลี่ย 3 ปีย้อนหลัง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774546" y="838533"/>
            <a:ext cx="4292958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สีแดง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หมายถึง สถานการณ์อยู่ใน</a:t>
            </a: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ภาวะเสี่ยงอันตรายสูงสุด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โดยมีค่าเฉลี่ยจำนวนครั้งอุบัติเหตุในช่วงเทศกาล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มากกว่าหรือเท่ากับ 2 ขึ้นไป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774546" y="2012744"/>
            <a:ext cx="4292958" cy="10156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สีส้ม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หมายถึง สถานการณ์อยู่ใน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ภาวะเสี่ยงอันตราย</a:t>
            </a: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สูง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มีค่าเฉลี่ยจำนวนครั้งอุบัติเหตุในช่วง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เทศกาล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ตั้งแต่ 1.00 – 1.99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774546" y="3187675"/>
            <a:ext cx="4292958" cy="101566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สีเหลือง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หมายถึง สถานการณ์อยู่ใน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ภาวะเสี่ยง</a:t>
            </a: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อันตราย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โดยมีค่าเฉลี่ยจำนวนครั้งอุบัติเหตุในช่วง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เทศกาล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ตั้งแต่ 0.01 – 0.99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774546" y="4357886"/>
            <a:ext cx="4292958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สีเขียว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หมายถึง สถานการณ์อยู่ใน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ภาวะเสี่ยงอันตรายสูงสุด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โดยมีค่าเฉลี่ยจำนวนครั้งอุบัติเหตุในช่วง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เทศกาล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เท่ากับ 0.00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6777" y="4286909"/>
            <a:ext cx="1674252" cy="11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8" y="1622830"/>
            <a:ext cx="110760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พิธีเปิดศูนย์ปฏิบัติการป้องกันและลดอุบัติเหตุทางถนนช่วงเทศกาลสงกรานต์ พ.ศ.2564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วันศุกร์ที่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เมษายน 2564 เวลา 09.00 น. ณ บริเวณพุทธอุทยานเพ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ชบุระ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(พระใหญ่)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- ประชุมติดตามสถานการณ์อุบัติเหตุทางถนนช่วงเทศกาลสงกรานต์ พ.ศ.2564 ระหว่างวันที่ 11 – 17 เมษายน 2564 เวลา 10.00 – 12.00 น. ของทุกวัน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- วันที่ 14 เมษายน 2564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นายแพทย์สาธารณสุขจังหวัดเพชรบูรณ์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เป็นประธาน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การประชุมติดตามสถานการณ์อุบัติเหตุทาง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ถนนฯ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- พื้นที่ตรวจเยี่ยมจุดตรวจหลักและจุดตรวจรอง/จุดบริการประชาชน ชุดที่ 1 รับผิดชอบพื้นที่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อำเภอหล่มเก่า และอำเภอน้ำหนาว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โดยมีนางสาวฐิติลักษณ์ คำพา รองผู้ว่าราชการจังหวัดเพชรบูรณ์ เป็นหัวหน้าชุดฯ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198" y="769147"/>
            <a:ext cx="11076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นโยบาย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การดำเนินงานป้องกันและลดอุบัติเหตุทางถนนในช่วง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เทศกาลสงกรานต์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พ.ศ.2564</a:t>
            </a:r>
          </a:p>
        </p:txBody>
      </p:sp>
    </p:spTree>
    <p:extLst>
      <p:ext uri="{BB962C8B-B14F-4D97-AF65-F5344CB8AC3E}">
        <p14:creationId xmlns:p14="http://schemas.microsoft.com/office/powerpoint/2010/main" val="10990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1182414" y="1497723"/>
            <a:ext cx="9883993" cy="3504314"/>
          </a:xfrm>
          <a:prstGeom prst="horizontalScroll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28916" y="2475308"/>
            <a:ext cx="8390987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สถานการณ์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การบาดเจ็บและ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เสียชีวิต</a:t>
            </a:r>
          </a:p>
          <a:p>
            <a:pPr algn="ctr">
              <a:spcAft>
                <a:spcPts val="800"/>
              </a:spcAft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การจราจรทาง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ถนน ช่วงเทศกาลสงกรานต์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18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91320" y="425557"/>
            <a:ext cx="11204811" cy="58477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ผู้เสียชีวิตจากการจราจรทางถนน ช่วงเทศกาลสงกรานต์ พ.ศ. 2558-2563 จังหวัดเพชรบูรณ์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182926952"/>
              </p:ext>
            </p:extLst>
          </p:nvPr>
        </p:nvGraphicFramePr>
        <p:xfrm>
          <a:off x="743803" y="1163804"/>
          <a:ext cx="10699844" cy="507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70FD5E9B-46EA-4055-B344-7F83BB089465}"/>
              </a:ext>
            </a:extLst>
          </p:cNvPr>
          <p:cNvSpPr txBox="1"/>
          <p:nvPr/>
        </p:nvSpPr>
        <p:spPr>
          <a:xfrm>
            <a:off x="341186" y="6340697"/>
            <a:ext cx="535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กองสาธารณสุข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ฉุกเฉิน ข้อมูล ณ วันที่ 21 เม.ย. 63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5044" y="3098211"/>
            <a:ext cx="3288891" cy="83099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ปี 2563 ผู้เสียชีวิต 2 ราย ได้แก่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วิเชียร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บุรี และอำเภอหนองไผ่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54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3129210115"/>
              </p:ext>
            </p:extLst>
          </p:nvPr>
        </p:nvGraphicFramePr>
        <p:xfrm>
          <a:off x="272955" y="887104"/>
          <a:ext cx="11696132" cy="544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491320" y="176589"/>
            <a:ext cx="1120481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ผู้เสียชีวิตจากการจราจรทางถนน ช่วงเทศกาลสงกรานต์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2558-2563 แยกรายอำเภอ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70FD5E9B-46EA-4055-B344-7F83BB089465}"/>
              </a:ext>
            </a:extLst>
          </p:cNvPr>
          <p:cNvSpPr txBox="1"/>
          <p:nvPr/>
        </p:nvSpPr>
        <p:spPr>
          <a:xfrm>
            <a:off x="341186" y="6370193"/>
            <a:ext cx="426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กองสาธารณสุข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ฉุกเฉิน ข้อมูล ณ วันที่ 21 เม.ย. 63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7084" y="1202518"/>
            <a:ext cx="3319048" cy="83099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ปี 2563 ผู้เสียชีวิต 2 ราย ได้แก่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วิเชียร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บุรี และอำเภอหนองไผ่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78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91320" y="425557"/>
            <a:ext cx="11204811" cy="5847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ผู้บาดเจ็บจากการจราจรทางถนน ช่วงเทศกาลสงกรานต์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2558-2563 จังหวัดเพชรบูรณ์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938064786"/>
              </p:ext>
            </p:extLst>
          </p:nvPr>
        </p:nvGraphicFramePr>
        <p:xfrm>
          <a:off x="832513" y="1228298"/>
          <a:ext cx="10522424" cy="485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70FD5E9B-46EA-4055-B344-7F83BB089465}"/>
              </a:ext>
            </a:extLst>
          </p:cNvPr>
          <p:cNvSpPr txBox="1"/>
          <p:nvPr/>
        </p:nvSpPr>
        <p:spPr>
          <a:xfrm>
            <a:off x="341186" y="6370193"/>
            <a:ext cx="426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กองสาธารณสุข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ฉุกเฉิน ข้อมูล ณ วันที่ 21 เม.ย. 63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98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1479842142"/>
              </p:ext>
            </p:extLst>
          </p:nvPr>
        </p:nvGraphicFramePr>
        <p:xfrm>
          <a:off x="177421" y="887104"/>
          <a:ext cx="11791666" cy="544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214651" y="176589"/>
            <a:ext cx="10112991" cy="52322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ผู้บาดเจ็บจากการจราจรทางถนน ช่วงเทศกาลสงกรานต์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2558-2563 แยกรายอำเภอ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812702" y="1806694"/>
            <a:ext cx="0" cy="15659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70FD5E9B-46EA-4055-B344-7F83BB089465}"/>
              </a:ext>
            </a:extLst>
          </p:cNvPr>
          <p:cNvSpPr txBox="1"/>
          <p:nvPr/>
        </p:nvSpPr>
        <p:spPr>
          <a:xfrm>
            <a:off x="341186" y="6370193"/>
            <a:ext cx="426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กองสาธารณสุข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ฉุกเฉิน ข้อมูล ณ วันที่ 21 เม.ย. 63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60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7314</TotalTime>
  <Words>791</Words>
  <Application>Microsoft Office PowerPoint</Application>
  <PresentationFormat>กำหนดเอง</PresentationFormat>
  <Paragraphs>241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ZODIAC COMPUTER</dc:creator>
  <cp:lastModifiedBy>Windows User</cp:lastModifiedBy>
  <cp:revision>542</cp:revision>
  <cp:lastPrinted>2020-04-14T08:27:25Z</cp:lastPrinted>
  <dcterms:created xsi:type="dcterms:W3CDTF">2017-12-26T02:46:09Z</dcterms:created>
  <dcterms:modified xsi:type="dcterms:W3CDTF">2021-03-30T05:03:45Z</dcterms:modified>
</cp:coreProperties>
</file>