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2" r:id="rId2"/>
    <p:sldId id="283" r:id="rId3"/>
    <p:sldId id="284" r:id="rId4"/>
    <p:sldId id="314" r:id="rId5"/>
    <p:sldId id="285" r:id="rId6"/>
    <p:sldId id="286" r:id="rId7"/>
    <p:sldId id="287" r:id="rId8"/>
    <p:sldId id="367" r:id="rId9"/>
    <p:sldId id="423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69" r:id="rId20"/>
    <p:sldId id="470" r:id="rId21"/>
    <p:sldId id="459" r:id="rId22"/>
    <p:sldId id="460" r:id="rId23"/>
    <p:sldId id="461" r:id="rId24"/>
    <p:sldId id="473" r:id="rId25"/>
    <p:sldId id="474" r:id="rId26"/>
    <p:sldId id="475" r:id="rId27"/>
    <p:sldId id="476" r:id="rId28"/>
    <p:sldId id="463" r:id="rId29"/>
    <p:sldId id="471" r:id="rId30"/>
    <p:sldId id="472" r:id="rId31"/>
    <p:sldId id="468" r:id="rId32"/>
  </p:sldIdLst>
  <p:sldSz cx="12192000" cy="6858000"/>
  <p:notesSz cx="6646863" cy="9947275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7E1"/>
    <a:srgbClr val="F1F8EC"/>
    <a:srgbClr val="FF3B3B"/>
    <a:srgbClr val="FF6969"/>
    <a:srgbClr val="FFD5D5"/>
    <a:srgbClr val="FBE5E7"/>
    <a:srgbClr val="954ECA"/>
    <a:srgbClr val="BA8CDC"/>
    <a:srgbClr val="FFA7A7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173" autoAdjust="0"/>
  </p:normalViewPr>
  <p:slideViewPr>
    <p:cSldViewPr snapToGrid="0">
      <p:cViewPr varScale="1">
        <p:scale>
          <a:sx n="71" d="100"/>
          <a:sy n="71" d="100"/>
        </p:scale>
        <p:origin x="4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5.%20&#3585;&#3640;&#3617;&#3616;&#3634;&#3614;&#3633;&#3609;&#3608;&#3660;%2064\&#3585;&#3619;&#3634;&#3615;&#3619;&#3634;&#3618;&#3650;&#3619;&#3588;%20&#3585;.&#3614;.6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.%20&#3611;&#3637;%202564\COVID-19\1.&#3612;&#3641;&#3657;&#3605;&#3636;&#3604;&#3648;&#3594;&#3639;&#3657;&#3629;%20Cluster%20464\&#3619;&#3634;&#3618;&#3621;&#3632;&#3648;&#3629;&#3637;&#3618;&#3604;&#3612;&#3641;&#3657;&#3611;&#3656;&#3623;&#3618;%2020%20&#3617;&#3636;.&#3618;.6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5.%20&#3585;&#3640;&#3617;&#3616;&#3634;&#3614;&#3633;&#3609;&#3608;&#3660;%2064\&#3585;&#3619;&#3634;&#3615;&#3619;&#3634;&#3618;&#3650;&#3619;&#3588;%20&#3585;.&#3614;.6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1.%20&#3611;&#3637;%202563\SAT%20_%20Month\9.%20&#3617;&#3636;&#3606;&#3640;&#3609;&#3634;&#3618;&#3609;%2063\&#3585;&#3619;&#3634;&#3615;&#3619;&#3634;&#3618;&#3650;&#3619;&#3588;%20&#3617;&#3636;.&#3618;.63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5.%20&#3585;&#3640;&#3617;&#3616;&#3634;&#3614;&#3633;&#3609;&#3608;&#3660;%2064\&#3585;&#3619;&#3634;&#3615;&#3619;&#3634;&#3618;&#3650;&#3619;&#3588;%20&#3585;.&#3614;.6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1.%20&#3611;&#3637;%202563\SAT%20_%20Month\9.%20&#3617;&#3636;&#3606;&#3640;&#3609;&#3634;&#3618;&#3609;%2063\&#3585;&#3619;&#3634;&#3615;&#3619;&#3634;&#3618;&#3650;&#3619;&#3588;%20&#3617;&#3636;.&#3618;.63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5.%20&#3585;&#3640;&#3617;&#3616;&#3634;&#3614;&#3633;&#3609;&#3608;&#3660;%2064\&#3585;&#3619;&#3634;&#3615;&#3619;&#3634;&#3618;&#3650;&#3619;&#3588;%20&#3585;.&#3614;.6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5.%20&#3585;&#3640;&#3617;&#3616;&#3634;&#3614;&#3633;&#3609;&#3608;&#3660;%2064\&#3585;&#3619;&#3634;&#3615;&#3619;&#3634;&#3618;&#3650;&#3619;&#3588;%20&#3585;.&#3614;.6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.%20&#3611;&#3637;%202564\COVID-19\&#3626;&#3606;&#3634;&#3609;&#3585;&#3634;&#3619;&#3603;&#3660;\&#3592;&#3635;&#3609;&#3623;&#3609;%20PUI1-18&#3648;&#3617;.&#3618;.6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.%20&#3611;&#3637;%202564\COVID-19\1.&#3612;&#3641;&#3657;&#3605;&#3636;&#3604;&#3648;&#3594;&#3639;&#3657;&#3629;%20Cluster%20464\&#3619;&#3634;&#3618;&#3621;&#3632;&#3648;&#3629;&#3637;&#3618;&#3604;&#3612;&#3641;&#3657;&#3611;&#3656;&#3623;&#3618;%2020%20&#3617;&#3636;.&#3618;.6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BDEEFF"/>
                </a:gs>
                <a:gs pos="73000">
                  <a:srgbClr val="43CEFF"/>
                </a:gs>
                <a:gs pos="100000">
                  <a:srgbClr val="00B0F0"/>
                </a:gs>
              </a:gsLst>
              <a:lin ang="5400000" scaled="1"/>
              <a:tileRect/>
            </a:gradFill>
            <a:ln w="31750" cap="flat" cmpd="sng" algn="ctr">
              <a:solidFill>
                <a:srgbClr val="0070C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Sheet2!$A$2:$A$6</c:f>
              <c:strCache>
                <c:ptCount val="5"/>
                <c:pt idx="0">
                  <c:v>อุจจาระร่วง</c:v>
                </c:pt>
                <c:pt idx="1">
                  <c:v>ปอดบวม</c:v>
                </c:pt>
                <c:pt idx="2">
                  <c:v>ไข้ไม่ทราบสาเหตุ</c:v>
                </c:pt>
                <c:pt idx="3">
                  <c:v>อาหารเป็นพิษ</c:v>
                </c:pt>
                <c:pt idx="4">
                  <c:v>วัณโรคปอด</c:v>
                </c:pt>
              </c:strCache>
            </c:strRef>
          </c:cat>
          <c:val>
            <c:numRef>
              <c:f>Sheet2!$B$2:$B$6</c:f>
              <c:numCache>
                <c:formatCode>0.0</c:formatCode>
                <c:ptCount val="5"/>
                <c:pt idx="0" formatCode="General">
                  <c:v>441.5</c:v>
                </c:pt>
                <c:pt idx="1">
                  <c:v>124.3</c:v>
                </c:pt>
                <c:pt idx="2" formatCode="General">
                  <c:v>120</c:v>
                </c:pt>
                <c:pt idx="3" formatCode="General">
                  <c:v>50.2</c:v>
                </c:pt>
                <c:pt idx="4">
                  <c:v>35.799999999999997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4"/>
        <c:axId val="-445631088"/>
        <c:axId val="-445626736"/>
      </c:barChart>
      <c:catAx>
        <c:axId val="-44563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445626736"/>
        <c:crosses val="autoZero"/>
        <c:auto val="1"/>
        <c:lblAlgn val="ctr"/>
        <c:lblOffset val="100"/>
        <c:noMultiLvlLbl val="0"/>
      </c:catAx>
      <c:valAx>
        <c:axId val="-44562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44563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4376562014039"/>
          <c:y val="0.19313578971022788"/>
          <c:w val="0.51505958498552573"/>
          <c:h val="0.78082027877558291"/>
        </c:manualLayout>
      </c:layout>
      <c:pieChart>
        <c:varyColors val="1"/>
        <c:ser>
          <c:idx val="0"/>
          <c:order val="0"/>
          <c:tx>
            <c:strRef>
              <c:f>Sheet1!$B$15</c:f>
              <c:strCache>
                <c:ptCount val="1"/>
                <c:pt idx="0">
                  <c:v>คน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Sheet1!$A$16:$A$22</c:f>
              <c:strCache>
                <c:ptCount val="7"/>
                <c:pt idx="0">
                  <c:v>เด็กในปกครอง</c:v>
                </c:pt>
                <c:pt idx="1">
                  <c:v>นักเรียน</c:v>
                </c:pt>
                <c:pt idx="2">
                  <c:v>นักศึกษา</c:v>
                </c:pt>
                <c:pt idx="3">
                  <c:v>รับจ้าง</c:v>
                </c:pt>
                <c:pt idx="4">
                  <c:v>ค้าขาย/เกษตร</c:v>
                </c:pt>
                <c:pt idx="5">
                  <c:v>ราชการ</c:v>
                </c:pt>
                <c:pt idx="6">
                  <c:v>งานบ้าน/ผู้สูงอายุ</c:v>
                </c:pt>
              </c:strCache>
            </c:strRef>
          </c:cat>
          <c:val>
            <c:numRef>
              <c:f>Sheet1!$B$16:$B$22</c:f>
              <c:numCache>
                <c:formatCode>General</c:formatCode>
                <c:ptCount val="7"/>
                <c:pt idx="0">
                  <c:v>17</c:v>
                </c:pt>
                <c:pt idx="1">
                  <c:v>27</c:v>
                </c:pt>
                <c:pt idx="2">
                  <c:v>13</c:v>
                </c:pt>
                <c:pt idx="3">
                  <c:v>154</c:v>
                </c:pt>
                <c:pt idx="4">
                  <c:v>11</c:v>
                </c:pt>
                <c:pt idx="5">
                  <c:v>8</c:v>
                </c:pt>
                <c:pt idx="6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9566790752211"/>
          <c:y val="0.25750520868029153"/>
          <c:w val="0.36733662008340934"/>
          <c:h val="0.72397631534012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Sheet2!$C$14</c:f>
              <c:strCache>
                <c:ptCount val="1"/>
                <c:pt idx="0">
                  <c:v>median</c:v>
                </c:pt>
              </c:strCache>
            </c:strRef>
          </c:tx>
          <c:spPr>
            <a:gradFill flip="none" rotWithShape="1">
              <a:gsLst>
                <a:gs pos="0">
                  <a:srgbClr val="00B0F0"/>
                </a:gs>
                <a:gs pos="67000">
                  <a:schemeClr val="accent5">
                    <a:lumMod val="60000"/>
                    <a:lumOff val="40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solidFill>
                <a:srgbClr val="FF0000"/>
              </a:solidFill>
              <a:prstDash val="sysDash"/>
            </a:ln>
            <a:effectLst/>
          </c:spPr>
          <c:cat>
            <c:strRef>
              <c:f>Sheet2!$A$15:$A$19</c:f>
              <c:strCache>
                <c:ptCount val="5"/>
                <c:pt idx="0">
                  <c:v>อุจจาระร่วง</c:v>
                </c:pt>
                <c:pt idx="1">
                  <c:v>ไข้ไม่ทราบสาเหตุ</c:v>
                </c:pt>
                <c:pt idx="2">
                  <c:v>ปอดบวม</c:v>
                </c:pt>
                <c:pt idx="3">
                  <c:v>อาหารเป็นพิษ</c:v>
                </c:pt>
                <c:pt idx="4">
                  <c:v>ไข้เลือดออก</c:v>
                </c:pt>
              </c:strCache>
            </c:strRef>
          </c:cat>
          <c:val>
            <c:numRef>
              <c:f>Sheet2!$C$15:$C$19</c:f>
              <c:numCache>
                <c:formatCode>General</c:formatCode>
                <c:ptCount val="5"/>
                <c:pt idx="0">
                  <c:v>119</c:v>
                </c:pt>
                <c:pt idx="1">
                  <c:v>48.8</c:v>
                </c:pt>
                <c:pt idx="2">
                  <c:v>25.2</c:v>
                </c:pt>
                <c:pt idx="3">
                  <c:v>18.2</c:v>
                </c:pt>
                <c:pt idx="4">
                  <c:v>24.1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45626192"/>
        <c:axId val="-445624560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Sheet2!$B$14</c:f>
              <c:strCache>
                <c:ptCount val="1"/>
                <c:pt idx="0">
                  <c:v>มิถุนายน 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rgbClr val="FF61FF"/>
                </a:gs>
                <a:gs pos="83000">
                  <a:srgbClr val="FF47FF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25400">
              <a:solidFill>
                <a:srgbClr val="FF00FF"/>
              </a:solidFill>
            </a:ln>
            <a:effectLst/>
          </c:spPr>
          <c:invertIfNegative val="0"/>
          <c:cat>
            <c:strRef>
              <c:f>Sheet2!$A$15:$A$19</c:f>
              <c:strCache>
                <c:ptCount val="5"/>
                <c:pt idx="0">
                  <c:v>อุจจาระร่วง</c:v>
                </c:pt>
                <c:pt idx="1">
                  <c:v>ไข้ไม่ทราบสาเหตุ</c:v>
                </c:pt>
                <c:pt idx="2">
                  <c:v>ปอดบวม</c:v>
                </c:pt>
                <c:pt idx="3">
                  <c:v>อาหารเป็นพิษ</c:v>
                </c:pt>
                <c:pt idx="4">
                  <c:v>ไข้เลือดออก</c:v>
                </c:pt>
              </c:strCache>
            </c:strRef>
          </c:cat>
          <c:val>
            <c:numRef>
              <c:f>Sheet2!$B$15:$B$19</c:f>
              <c:numCache>
                <c:formatCode>General</c:formatCode>
                <c:ptCount val="5"/>
                <c:pt idx="0">
                  <c:v>42.4</c:v>
                </c:pt>
                <c:pt idx="1">
                  <c:v>14.2</c:v>
                </c:pt>
                <c:pt idx="2">
                  <c:v>6.4</c:v>
                </c:pt>
                <c:pt idx="3">
                  <c:v>3.5</c:v>
                </c:pt>
                <c:pt idx="4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445626192"/>
        <c:axId val="-445624560"/>
      </c:barChart>
      <c:catAx>
        <c:axId val="-44562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 b="1"/>
            </a:pPr>
            <a:endParaRPr lang="th-TH"/>
          </a:p>
        </c:txPr>
        <c:crossAx val="-445624560"/>
        <c:crosses val="autoZero"/>
        <c:auto val="1"/>
        <c:lblAlgn val="ctr"/>
        <c:lblOffset val="100"/>
        <c:noMultiLvlLbl val="0"/>
      </c:catAx>
      <c:valAx>
        <c:axId val="-44562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th-TH"/>
          </a:p>
        </c:txPr>
        <c:crossAx val="-44562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ไข้ไม่ทราบ!$A$1:$A$2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ไข้ไม่ทราบ!$B$1:$B$2</c:f>
              <c:numCache>
                <c:formatCode>General</c:formatCode>
                <c:ptCount val="2"/>
                <c:pt idx="0">
                  <c:v>160</c:v>
                </c:pt>
                <c:pt idx="1">
                  <c:v>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ไข้ไม่ทราบ!$A$1:$A$2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ไข้ไม่ทราบ!$B$1:$B$2</c:f>
              <c:numCache>
                <c:formatCode>General</c:formatCode>
                <c:ptCount val="2"/>
                <c:pt idx="0">
                  <c:v>61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DC0FF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ปอด!$A$1:$A$2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ปอด!$B$1:$B$2</c:f>
              <c:numCache>
                <c:formatCode>General</c:formatCode>
                <c:ptCount val="2"/>
                <c:pt idx="0">
                  <c:v>34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อาหาร!$A$1:$A$2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อาหาร!$B$1:$B$2</c:f>
              <c:numCache>
                <c:formatCode>General</c:formatCode>
                <c:ptCount val="2"/>
                <c:pt idx="0">
                  <c:v>10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DHF!$A$1:$A$2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DHF!$B$1:$B$2</c:f>
              <c:numCache>
                <c:formatCode>General</c:formatCode>
                <c:ptCount val="2"/>
                <c:pt idx="0">
                  <c:v>6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Sheet5!$I$80:$I$82</c:f>
              <c:strCache>
                <c:ptCount val="3"/>
                <c:pt idx="0">
                  <c:v>หญิง</c:v>
                </c:pt>
                <c:pt idx="2">
                  <c:v>ชาย</c:v>
                </c:pt>
              </c:strCache>
            </c:strRef>
          </c:cat>
          <c:val>
            <c:numRef>
              <c:f>Sheet5!$J$80:$J$82</c:f>
              <c:numCache>
                <c:formatCode>General</c:formatCode>
                <c:ptCount val="3"/>
                <c:pt idx="0">
                  <c:v>102</c:v>
                </c:pt>
                <c:pt idx="2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22930626899628"/>
          <c:y val="4.7911651028465674E-2"/>
          <c:w val="0.69957543117494059"/>
          <c:h val="0.771884917693197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คน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2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explosion val="8"/>
            <c:spPr>
              <a:solidFill>
                <a:srgbClr val="FFCCCC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 0 - 9</c:v>
                </c:pt>
                <c:pt idx="1">
                  <c:v> 10 - 19</c:v>
                </c:pt>
                <c:pt idx="2">
                  <c:v> 20 - 29</c:v>
                </c:pt>
                <c:pt idx="3">
                  <c:v> 30 - 39</c:v>
                </c:pt>
                <c:pt idx="4">
                  <c:v> 40 - 49</c:v>
                </c:pt>
                <c:pt idx="5">
                  <c:v> 50 - 59</c:v>
                </c:pt>
                <c:pt idx="6">
                  <c:v> 60 ปี +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31</c:v>
                </c:pt>
                <c:pt idx="1">
                  <c:v>46</c:v>
                </c:pt>
                <c:pt idx="2">
                  <c:v>53</c:v>
                </c:pt>
                <c:pt idx="3">
                  <c:v>39</c:v>
                </c:pt>
                <c:pt idx="4">
                  <c:v>53</c:v>
                </c:pt>
                <c:pt idx="5">
                  <c:v>25</c:v>
                </c:pt>
                <c:pt idx="6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07534526581467"/>
          <c:y val="0.8258648862572886"/>
          <c:w val="0.85119828418738841"/>
          <c:h val="0.17082051068839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8475"/>
          </a:xfrm>
          <a:prstGeom prst="rect">
            <a:avLst/>
          </a:prstGeom>
        </p:spPr>
        <p:txBody>
          <a:bodyPr vert="horz" lIns="91446" tIns="45724" rIns="91446" bIns="457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98475"/>
          </a:xfrm>
          <a:prstGeom prst="rect">
            <a:avLst/>
          </a:prstGeom>
        </p:spPr>
        <p:txBody>
          <a:bodyPr vert="horz" lIns="91446" tIns="45724" rIns="91446" bIns="457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C2ED98-4CD5-48C5-9505-74B5872DFB50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879725" cy="498475"/>
          </a:xfrm>
          <a:prstGeom prst="rect">
            <a:avLst/>
          </a:prstGeom>
        </p:spPr>
        <p:txBody>
          <a:bodyPr vert="horz" lIns="91446" tIns="45724" rIns="91446" bIns="457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550" y="9448800"/>
            <a:ext cx="2879725" cy="498475"/>
          </a:xfrm>
          <a:prstGeom prst="rect">
            <a:avLst/>
          </a:prstGeom>
        </p:spPr>
        <p:txBody>
          <a:bodyPr vert="horz" wrap="square" lIns="91446" tIns="45724" rIns="91446" bIns="457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FBEE3118-5FFE-44E1-8DE4-DED43D14C8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486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8475"/>
          </a:xfrm>
          <a:prstGeom prst="rect">
            <a:avLst/>
          </a:prstGeom>
        </p:spPr>
        <p:txBody>
          <a:bodyPr vert="horz" lIns="91877" tIns="45939" rIns="91877" bIns="459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79725" cy="498475"/>
          </a:xfrm>
          <a:prstGeom prst="rect">
            <a:avLst/>
          </a:prstGeom>
        </p:spPr>
        <p:txBody>
          <a:bodyPr vert="horz" lIns="91877" tIns="45939" rIns="91877" bIns="45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037233-AD02-4F59-AF7B-38275CB29810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313" y="1244600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7" tIns="45939" rIns="91877" bIns="45939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786313"/>
            <a:ext cx="5316537" cy="3917950"/>
          </a:xfrm>
          <a:prstGeom prst="rect">
            <a:avLst/>
          </a:prstGeom>
        </p:spPr>
        <p:txBody>
          <a:bodyPr vert="horz" lIns="91877" tIns="45939" rIns="91877" bIns="4593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879725" cy="498475"/>
          </a:xfrm>
          <a:prstGeom prst="rect">
            <a:avLst/>
          </a:prstGeom>
        </p:spPr>
        <p:txBody>
          <a:bodyPr vert="horz" lIns="91877" tIns="45939" rIns="91877" bIns="459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550" y="9448800"/>
            <a:ext cx="2879725" cy="498475"/>
          </a:xfrm>
          <a:prstGeom prst="rect">
            <a:avLst/>
          </a:prstGeom>
        </p:spPr>
        <p:txBody>
          <a:bodyPr vert="horz" wrap="square" lIns="91877" tIns="45939" rIns="91877" bIns="459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D59F2764-2B58-471B-AE6F-D374C3EC4ED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960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4030C89A-C361-4376-A30F-B32478D64F03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2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92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11B96C65-922B-4EDB-9208-B05C570AAA35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3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909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1AF32B46-4F3A-46B6-9D39-40209D02434A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5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468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BBB58C7D-97F2-4107-A0A3-4BF114E8748C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6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068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ED03E7E5-1B5D-481F-A33F-04952994704E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7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273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1EC8984E-2222-4CB0-B869-CE77130D72D1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8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2354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946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06534F4F-5CF1-46EF-8926-1573C7C7CA2E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9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38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7DA5-900A-4D1F-9061-E67A74B048E2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84C6-8114-4129-B8B9-BEC0751AA4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051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FD14-66AF-4483-8455-CF578257BE9A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3646-ACA2-4F56-AD79-ED2D54D7E86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376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AA22-20E4-4883-9F11-BE30EC7F50B5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9760-A438-44AB-BE12-34B690401C4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40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4BAB-A096-4A43-B419-8171DAE7956C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5D3FF-B651-411B-B246-8BF7EBED195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37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511B-5AF2-4C72-9FA1-4139BEE7EC18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52F7-70C9-43C0-946B-35EDDC8103B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187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0326-63B1-45B3-8876-21A87B9B4D75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55B4-4386-42DC-A48E-E5BFB3BAD05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67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57BC-16B2-487E-AEF7-DF33AAFA4250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79F1-52E7-41AC-9804-7E8DC01522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97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41C4-2310-418D-9666-5FE7B5CB8F3D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5ECB-F3D9-429D-9857-298A9CC9646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756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024D-1F01-434E-9145-3B1B6E806AC4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6C87-1C35-4F81-A016-E1D3956FD09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734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ED14-A216-4F4E-B937-6CB86E571935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D9E24-00A7-43F7-81C5-3C80BCB2A0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355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1E9B-EDA1-400E-BB7E-0EF16F0683FF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C0390-8225-4753-AD2A-1EDF90E3945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758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14B8D8-2A6F-4CC8-95F6-892DD7FBB37D}" type="datetimeFigureOut">
              <a:rPr lang="th-TH"/>
              <a:pPr>
                <a:defRPr/>
              </a:pPr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C4F085DC-241A-4925-8EFC-1978F7D3C14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46.png"/><Relationship Id="rId7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5.wdp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microsoft.com/office/2007/relationships/hdphoto" Target="../media/hdphoto3.wdp"/><Relationship Id="rId18" Type="http://schemas.openxmlformats.org/officeDocument/2006/relationships/image" Target="../media/image61.png"/><Relationship Id="rId3" Type="http://schemas.microsoft.com/office/2007/relationships/hdphoto" Target="../media/hdphoto7.wdp"/><Relationship Id="rId21" Type="http://schemas.microsoft.com/office/2007/relationships/hdphoto" Target="../media/hdphoto14.wdp"/><Relationship Id="rId7" Type="http://schemas.microsoft.com/office/2007/relationships/hdphoto" Target="../media/hdphoto9.wdp"/><Relationship Id="rId12" Type="http://schemas.openxmlformats.org/officeDocument/2006/relationships/image" Target="../media/image49.png"/><Relationship Id="rId17" Type="http://schemas.openxmlformats.org/officeDocument/2006/relationships/image" Target="../media/image60.png"/><Relationship Id="rId2" Type="http://schemas.openxmlformats.org/officeDocument/2006/relationships/image" Target="../media/image53.png"/><Relationship Id="rId16" Type="http://schemas.openxmlformats.org/officeDocument/2006/relationships/image" Target="../media/image59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2.wdp"/><Relationship Id="rId10" Type="http://schemas.openxmlformats.org/officeDocument/2006/relationships/image" Target="../media/image57.png"/><Relationship Id="rId19" Type="http://schemas.microsoft.com/office/2007/relationships/hdphoto" Target="../media/hdphoto13.wdp"/><Relationship Id="rId4" Type="http://schemas.openxmlformats.org/officeDocument/2006/relationships/image" Target="../media/image54.png"/><Relationship Id="rId9" Type="http://schemas.microsoft.com/office/2007/relationships/hdphoto" Target="../media/hdphoto10.wdp"/><Relationship Id="rId1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4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4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microsoft.com/office/2007/relationships/hdphoto" Target="../media/hdphoto9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65.png"/><Relationship Id="rId4" Type="http://schemas.microsoft.com/office/2007/relationships/hdphoto" Target="../media/hdphoto12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67.png"/><Relationship Id="rId3" Type="http://schemas.openxmlformats.org/officeDocument/2006/relationships/image" Target="../media/image51.png"/><Relationship Id="rId7" Type="http://schemas.openxmlformats.org/officeDocument/2006/relationships/image" Target="../media/image61.png"/><Relationship Id="rId12" Type="http://schemas.microsoft.com/office/2007/relationships/hdphoto" Target="../media/hdphoto16.wdp"/><Relationship Id="rId2" Type="http://schemas.openxmlformats.org/officeDocument/2006/relationships/image" Target="../media/image65.png"/><Relationship Id="rId16" Type="http://schemas.microsoft.com/office/2007/relationships/hdphoto" Target="../media/hdphoto1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66.png"/><Relationship Id="rId5" Type="http://schemas.openxmlformats.org/officeDocument/2006/relationships/image" Target="../media/image52.png"/><Relationship Id="rId15" Type="http://schemas.openxmlformats.org/officeDocument/2006/relationships/image" Target="../media/image68.png"/><Relationship Id="rId10" Type="http://schemas.microsoft.com/office/2007/relationships/hdphoto" Target="../media/hdphoto15.wdp"/><Relationship Id="rId4" Type="http://schemas.microsoft.com/office/2007/relationships/hdphoto" Target="../media/hdphoto5.wdp"/><Relationship Id="rId9" Type="http://schemas.openxmlformats.org/officeDocument/2006/relationships/image" Target="../media/image63.png"/><Relationship Id="rId14" Type="http://schemas.microsoft.com/office/2007/relationships/hdphoto" Target="../media/hdphoto17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microsoft.com/office/2007/relationships/hdphoto" Target="../media/hdphoto20.wdp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182.53.108.2/book9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chart" Target="../charts/chart4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chart" Target="../charts/chart5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279650" y="404813"/>
            <a:ext cx="8235950" cy="27670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</a:t>
            </a: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การณ์โรคที่</a:t>
            </a: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ต้องเฝ้าระวัง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ประจำเดือน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มิถุนายน 2564</a:t>
            </a:r>
            <a:b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เพชรบูรณ์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777162" cy="30972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งานระบาดวิทยา และ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SRRT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กลุ่มงานควบคุมโรคติดต่อ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สำนักงานสาธารณสุขจังหวัดเพชรบูรณ์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แหล่งข้อมูล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 Program R 506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ณ 25 มิถุนายน 2564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463" y="1584325"/>
            <a:ext cx="5727701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95" y="2563813"/>
            <a:ext cx="28543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675" y="0"/>
            <a:ext cx="9144000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b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โรคไข้เลือดออก ปี 2564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60" y="5466479"/>
            <a:ext cx="11833225" cy="12704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 เดือน มิถุนายน 2564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25 มิถุนายน 2564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0758" y="2232724"/>
            <a:ext cx="7344697" cy="2991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53354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46063" y="930275"/>
            <a:ext cx="5751512" cy="2901950"/>
          </a:xfrm>
          <a:prstGeom prst="round2Diag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ผู้ป่วยสะสม ทั่วประเทศ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4,218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algn="ctr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อัตราป่วยต่อประชากรแสนคน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6.34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pic>
        <p:nvPicPr>
          <p:cNvPr id="21507" name="Picture 4" descr="งวดนี้พี่ขอรวย 10 อันดับวิธีตีเลขเด็ด ตามความเชื่อคนไท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430463"/>
            <a:ext cx="26939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ยุงลาย การ์ตูน ภาพประกอบ - ภาพฟรีบน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838" y="117316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>
          <a:xfrm>
            <a:off x="6184900" y="896938"/>
            <a:ext cx="5795963" cy="2879725"/>
          </a:xfrm>
          <a:prstGeom prst="round2DiagRect">
            <a:avLst>
              <a:gd name="adj1" fmla="val 0"/>
              <a:gd name="adj2" fmla="val 22778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เสียชีวิตสะสม ทั่วประเทศ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ร้อยละป่วยแล้วเสียชีวิต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ร้อยละ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0.07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203200"/>
            <a:ext cx="11652250" cy="801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สถานการณ์ไข้เลือดอออก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 มิ.ย.2564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(สัปดาห์ที่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6234113" y="3851275"/>
            <a:ext cx="5795962" cy="2881313"/>
          </a:xfrm>
          <a:prstGeom prst="round2Diag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สถานการณ์ไข้เลือดออกจังหวัดเพชรบูรณ์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46063" y="3919538"/>
            <a:ext cx="5761037" cy="2881312"/>
          </a:xfrm>
          <a:prstGeom prst="round2DiagRect">
            <a:avLst>
              <a:gd name="adj1" fmla="val 0"/>
              <a:gd name="adj2" fmla="val 22778"/>
            </a:avLst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กลุ่มอายุที่ป่วยมากที่สุด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กลุ่มอายุ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15 – 24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อัตราป่วยต่อประชากรแสนคน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6.28 ต่อแสน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(422 คน)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1513" name="Picture 10" descr="15 รูปภาพที่ยอดเยี่ยมที่สุดในบอร์ด ยุง | สัตว์ การศึกษาศิลปะ และ แมล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083050"/>
            <a:ext cx="12112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2"/>
          <p:cNvSpPr txBox="1">
            <a:spLocks noChangeArrowheads="1"/>
          </p:cNvSpPr>
          <p:nvPr/>
        </p:nvSpPr>
        <p:spPr bwMode="auto">
          <a:xfrm>
            <a:off x="5022850" y="3760322"/>
            <a:ext cx="2486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 มิ.ย.64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กองระบาดวิทยา</a:t>
            </a:r>
          </a:p>
        </p:txBody>
      </p:sp>
      <p:pic>
        <p:nvPicPr>
          <p:cNvPr id="215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460625"/>
            <a:ext cx="13493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" descr="โลกในปัจจุบันการมี &quot;ลูกสาว&quot; พอเข้าช่วงวัยรุ่น &quot;พ่อแม่จะเป็นห่วง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111750"/>
            <a:ext cx="12763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7325" y="1059797"/>
            <a:ext cx="5795963" cy="2700337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217488" y="4037013"/>
            <a:ext cx="5795962" cy="2698750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6249988" y="1072497"/>
            <a:ext cx="5724525" cy="2700337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6234113" y="4038600"/>
            <a:ext cx="5722937" cy="2700338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3" name="TextBox 22"/>
          <p:cNvSpPr txBox="1"/>
          <p:nvPr/>
        </p:nvSpPr>
        <p:spPr>
          <a:xfrm>
            <a:off x="6513513" y="4614863"/>
            <a:ext cx="5138737" cy="95567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สัปดาห์ที่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ระดับประเทศ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จ.เพชรบูรณ์ อยู่ลำดับที่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48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ของประเทศ </a:t>
            </a:r>
          </a:p>
        </p:txBody>
      </p:sp>
      <p:sp>
        <p:nvSpPr>
          <p:cNvPr id="21522" name="TextBox 23"/>
          <p:cNvSpPr txBox="1">
            <a:spLocks noChangeArrowheads="1"/>
          </p:cNvSpPr>
          <p:nvPr/>
        </p:nvSpPr>
        <p:spPr bwMode="auto">
          <a:xfrm>
            <a:off x="6530975" y="5727700"/>
            <a:ext cx="5162550" cy="893763"/>
          </a:xfrm>
          <a:prstGeom prst="rect">
            <a:avLst/>
          </a:prstGeom>
          <a:solidFill>
            <a:srgbClr val="F1F8E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สัปดาห์ที่ </a:t>
            </a:r>
            <a:r>
              <a:rPr lang="th-TH" sz="2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ระดับเขตสุขภาพที่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อยู่ลำดับที่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จากทั้งหมด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35695938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ไฟล์:Map TH provinces by geographic.png - วิกิพีเดีย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8738" y="130175"/>
            <a:ext cx="4391025" cy="65865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92075"/>
            <a:ext cx="2406650" cy="49799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ที่มีอัตราป่วยไข้เลือดออกสะสมต่อประชากร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แสนคน 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 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ลำดับ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 มิ.ย.64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2671763" y="4179888"/>
            <a:ext cx="2584450" cy="1147762"/>
          </a:xfrm>
          <a:prstGeom prst="borderCallout1">
            <a:avLst>
              <a:gd name="adj1" fmla="val 46706"/>
              <a:gd name="adj2" fmla="val 105461"/>
              <a:gd name="adj3" fmla="val -237304"/>
              <a:gd name="adj4" fmla="val 159116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4</a:t>
            </a:r>
          </a:p>
          <a:p>
            <a:pPr algn="ctr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อุตรดิตถ์ 17.6/แสน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2690584" y="2859837"/>
            <a:ext cx="2574925" cy="1104900"/>
          </a:xfrm>
          <a:prstGeom prst="borderCallout1">
            <a:avLst>
              <a:gd name="adj1" fmla="val 46706"/>
              <a:gd name="adj2" fmla="val 105461"/>
              <a:gd name="adj3" fmla="val 161698"/>
              <a:gd name="adj4" fmla="val 127983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ระนอง 25.4/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2690585" y="275772"/>
            <a:ext cx="2574925" cy="1158875"/>
          </a:xfrm>
          <a:prstGeom prst="borderCallout1">
            <a:avLst>
              <a:gd name="adj1" fmla="val 46706"/>
              <a:gd name="adj2" fmla="val 105461"/>
              <a:gd name="adj3" fmla="val 42058"/>
              <a:gd name="adj4" fmla="val 119351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แม่ฮ่องสอน 54.4/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2709863" y="5541963"/>
            <a:ext cx="2543175" cy="1111250"/>
          </a:xfrm>
          <a:prstGeom prst="borderCallout1">
            <a:avLst>
              <a:gd name="adj1" fmla="val 46706"/>
              <a:gd name="adj2" fmla="val 105461"/>
              <a:gd name="adj3" fmla="val -411549"/>
              <a:gd name="adj4" fmla="val 168622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5</a:t>
            </a:r>
          </a:p>
          <a:p>
            <a:pPr algn="ctr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น่าน 16.3/แสน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2709863" y="1557338"/>
            <a:ext cx="2590800" cy="1085850"/>
          </a:xfrm>
          <a:prstGeom prst="borderCallout1">
            <a:avLst>
              <a:gd name="adj1" fmla="val 46706"/>
              <a:gd name="adj2" fmla="val 105461"/>
              <a:gd name="adj3" fmla="val 29631"/>
              <a:gd name="adj4" fmla="val 130870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ตาก 16.5/แสน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9596438" y="4321175"/>
            <a:ext cx="2459037" cy="1079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134"/>
              <a:gd name="adj6" fmla="val -128995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9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ชุมพร 14.1/แสน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9580563" y="1557338"/>
            <a:ext cx="2474912" cy="11509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9860"/>
              <a:gd name="adj6" fmla="val -111824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7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กรุงเทพ 15.3/แสน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9617075" y="290513"/>
            <a:ext cx="2455863" cy="10810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3053"/>
              <a:gd name="adj6" fmla="val -115604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6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นครปฐม 15.6/แสน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9590088" y="5602288"/>
            <a:ext cx="2471737" cy="1079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5841"/>
              <a:gd name="adj6" fmla="val -122286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10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สุโขทัย 12.6/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9590088" y="2947988"/>
            <a:ext cx="2459037" cy="1079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780"/>
              <a:gd name="adj6" fmla="val -89778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8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ระยอง 14.4/แสน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900" y="5268913"/>
            <a:ext cx="2309813" cy="13843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จ.เพชรบูรณ์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อยู่ลำดับที่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3.7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/แสน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(37 คน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6300" y="92075"/>
            <a:ext cx="1922463" cy="460375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สัปดาห์ที่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545" name="TextBox 2"/>
          <p:cNvSpPr txBox="1">
            <a:spLocks noChangeArrowheads="1"/>
          </p:cNvSpPr>
          <p:nvPr/>
        </p:nvSpPr>
        <p:spPr bwMode="auto">
          <a:xfrm>
            <a:off x="7132638" y="5694363"/>
            <a:ext cx="2484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25 มิ.ย.64กองระบาดวิทยา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91812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26050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รคไข้เลือดออก 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25 มิถุนายน 2564 (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สัปดาห์ที่ 24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ท่องทุ่งแสลงหลวง หลงเสน่ห์ผ้าไทหล่ม ชมไร่ออแกนิคที่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548153" y="2592107"/>
            <a:ext cx="7402824" cy="3889375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4352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6170613" y="3919538"/>
            <a:ext cx="5759450" cy="2881312"/>
          </a:xfrm>
          <a:prstGeom prst="round2Diag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ที่พบผู้ป่วยสูงสุด</a:t>
            </a:r>
          </a:p>
          <a:p>
            <a:pPr algn="ctr"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ในช่วง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สัปดาห์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ที่ผ่าน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</a:t>
            </a:r>
          </a:p>
          <a:p>
            <a:pPr algn="ctr" eaLnBrk="1" hangingPunct="1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อำเภอบึงสามพัน พบ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ราย</a:t>
            </a:r>
          </a:p>
          <a:p>
            <a:pPr algn="ctr" eaLnBrk="1" hangingPunct="1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อำเภอเมือง เพชรบูรณ์ พบ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ราย</a:t>
            </a:r>
          </a:p>
          <a:p>
            <a:pPr algn="ctr" eaLnBrk="1" hangingPunct="1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อำเภอหนองไผ่ พบผู้ป่วย 1 ราย</a:t>
            </a:r>
          </a:p>
          <a:p>
            <a:pPr algn="ctr" eaLnBrk="1" hangingPunct="1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อำเภอเขาค้อ พบผู้ป่วย 1 ราย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46063" y="930275"/>
            <a:ext cx="5751512" cy="2901950"/>
          </a:xfrm>
          <a:prstGeom prst="round2Diag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ผู้ป่วยสะสม ทั้งจังหวัด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37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 </a:t>
            </a:r>
          </a:p>
          <a:p>
            <a:pPr algn="ctr"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(เดือนที่ผ่านมา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 เพิ่มขึ้น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ราย)</a:t>
            </a:r>
          </a:p>
          <a:p>
            <a:pPr algn="ctr"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อัตราป่วยต่อประชากรแสนคน</a:t>
            </a:r>
          </a:p>
          <a:p>
            <a:pPr algn="ctr" eaLnBrk="1" hangingPunct="1">
              <a:defRPr/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3.7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pic>
        <p:nvPicPr>
          <p:cNvPr id="24580" name="Picture 4" descr="งวดนี้พี่ขอรวย 10 อันดับวิธีตีเลขเด็ด ตามความเชื่อคนไท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430463"/>
            <a:ext cx="26939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ยุงลาย การ์ตูน ภาพประกอบ - ภาพฟรีบน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888" y="1157288"/>
            <a:ext cx="126841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>
          <a:xfrm>
            <a:off x="6184900" y="896938"/>
            <a:ext cx="5761038" cy="2879725"/>
          </a:xfrm>
          <a:prstGeom prst="round2DiagRect">
            <a:avLst>
              <a:gd name="adj1" fmla="val 0"/>
              <a:gd name="adj2" fmla="val 22778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เสียชีวิตสะสม ทั้งจังหวัด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พบผู้เสียชีวิต 0 ราย </a:t>
            </a:r>
          </a:p>
          <a:p>
            <a:pPr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ร้อยละป่วยแล้วเสียชีวิต</a:t>
            </a:r>
          </a:p>
          <a:p>
            <a:pPr algn="ctr"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ร้อยละ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0.00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966788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สถานการณ์ไข้เลือดอออก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23 มิ.ย.64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46063" y="3919538"/>
            <a:ext cx="5761037" cy="2881312"/>
          </a:xfrm>
          <a:prstGeom prst="round2DiagRect">
            <a:avLst>
              <a:gd name="adj1" fmla="val 0"/>
              <a:gd name="adj2" fmla="val 22778"/>
            </a:avLst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กลุ่มอายุที่ป่วยมากที่สุด</a:t>
            </a:r>
          </a:p>
          <a:p>
            <a:pPr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: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กลุ่มอายุ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 – 4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อัตราป่วยต่อประชากรแสนคน</a:t>
            </a:r>
          </a:p>
          <a:p>
            <a:pPr algn="ctr"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12.6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pic>
        <p:nvPicPr>
          <p:cNvPr id="24585" name="Picture 8" descr="ระดับประถทศึกษา | การศึกษาคือชีวิต สู่สังคมแห่ง การศึกษา 4.0 บันได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741863"/>
            <a:ext cx="142716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460625"/>
            <a:ext cx="13493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87325" y="1100138"/>
            <a:ext cx="5795963" cy="2700337"/>
          </a:xfrm>
          <a:prstGeom prst="rect">
            <a:avLst/>
          </a:prstGeom>
          <a:noFill/>
          <a:ln w="508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217488" y="4037013"/>
            <a:ext cx="5795962" cy="2698750"/>
          </a:xfrm>
          <a:prstGeom prst="rect">
            <a:avLst/>
          </a:prstGeom>
          <a:noFill/>
          <a:ln w="508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6249988" y="1112838"/>
            <a:ext cx="5724525" cy="2700337"/>
          </a:xfrm>
          <a:prstGeom prst="rect">
            <a:avLst/>
          </a:prstGeom>
          <a:noFill/>
          <a:ln w="508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6234113" y="4038600"/>
            <a:ext cx="5722937" cy="2700338"/>
          </a:xfrm>
          <a:prstGeom prst="rect">
            <a:avLst/>
          </a:prstGeom>
          <a:noFill/>
          <a:ln w="508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4592" name="TextBox 2"/>
          <p:cNvSpPr txBox="1">
            <a:spLocks noChangeArrowheads="1"/>
          </p:cNvSpPr>
          <p:nvPr/>
        </p:nvSpPr>
        <p:spPr bwMode="auto">
          <a:xfrm>
            <a:off x="4860099" y="754697"/>
            <a:ext cx="248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23 มิ.ย.64 </a:t>
            </a:r>
            <a:r>
              <a:rPr lang="th-TH" sz="1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90924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03" y="227635"/>
            <a:ext cx="4045144" cy="640602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9836" y="753783"/>
            <a:ext cx="2226973" cy="53537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ที่มีอัตราป่วยไข้เลือดออกสะสมต่อประชากร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แสนคน 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 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 ลำดับ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 มิ.ย.64</a:t>
            </a:r>
            <a:b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(Week 24)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2773443" y="4918702"/>
            <a:ext cx="2260600" cy="1152525"/>
          </a:xfrm>
          <a:prstGeom prst="borderCallout2">
            <a:avLst>
              <a:gd name="adj1" fmla="val 18750"/>
              <a:gd name="adj2" fmla="val 106482"/>
              <a:gd name="adj3" fmla="val 18750"/>
              <a:gd name="adj4" fmla="val 131481"/>
              <a:gd name="adj5" fmla="val -6555"/>
              <a:gd name="adj6" fmla="val 153346"/>
            </a:avLst>
          </a:prstGeom>
          <a:solidFill>
            <a:srgbClr val="FFA7A7"/>
          </a:solidFill>
          <a:ln w="38100">
            <a:solidFill>
              <a:srgbClr val="954ECA"/>
            </a:solidFill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บึงสามพัน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15.3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 แสน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(11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1438" y="1816100"/>
            <a:ext cx="3365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7811" y="4510764"/>
            <a:ext cx="987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 คน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9373" y="1028466"/>
            <a:ext cx="3365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4655" y="2630487"/>
            <a:ext cx="964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คน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822702" y="3787776"/>
            <a:ext cx="916361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คน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02513" y="636588"/>
            <a:ext cx="3365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6425" y="2641600"/>
            <a:ext cx="334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5813" y="5726113"/>
            <a:ext cx="3349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5400" y="1389063"/>
            <a:ext cx="3365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5475" y="3302000"/>
            <a:ext cx="4984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22583" y="5059912"/>
            <a:ext cx="85388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คน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Line Callout 1 28"/>
          <p:cNvSpPr/>
          <p:nvPr/>
        </p:nvSpPr>
        <p:spPr>
          <a:xfrm>
            <a:off x="9702151" y="3344613"/>
            <a:ext cx="2044700" cy="1069975"/>
          </a:xfrm>
          <a:prstGeom prst="borderCallout1">
            <a:avLst>
              <a:gd name="adj1" fmla="val 18750"/>
              <a:gd name="adj2" fmla="val -8333"/>
              <a:gd name="adj3" fmla="val -33295"/>
              <a:gd name="adj4" fmla="val -100884"/>
            </a:avLst>
          </a:prstGeom>
          <a:solidFill>
            <a:srgbClr val="F6CCCF"/>
          </a:solidFill>
          <a:ln w="38100">
            <a:solidFill>
              <a:srgbClr val="954ECA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4.7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แสน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(10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9702151" y="4803151"/>
            <a:ext cx="2044700" cy="1069975"/>
          </a:xfrm>
          <a:prstGeom prst="borderCallout1">
            <a:avLst>
              <a:gd name="adj1" fmla="val 18750"/>
              <a:gd name="adj2" fmla="val -8333"/>
              <a:gd name="adj3" fmla="val 49652"/>
              <a:gd name="adj4" fmla="val -116667"/>
            </a:avLst>
          </a:prstGeom>
          <a:solidFill>
            <a:srgbClr val="FBE5E7"/>
          </a:solidFill>
          <a:ln w="38100">
            <a:solidFill>
              <a:srgbClr val="954ECA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วิเชียรบุรี3.0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/แสน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(4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Line Callout 2 27"/>
          <p:cNvSpPr/>
          <p:nvPr/>
        </p:nvSpPr>
        <p:spPr>
          <a:xfrm>
            <a:off x="2810969" y="2811028"/>
            <a:ext cx="2260600" cy="1152525"/>
          </a:xfrm>
          <a:prstGeom prst="borderCallout2">
            <a:avLst>
              <a:gd name="adj1" fmla="val 18750"/>
              <a:gd name="adj2" fmla="val 106482"/>
              <a:gd name="adj3" fmla="val 18750"/>
              <a:gd name="adj4" fmla="val 131481"/>
              <a:gd name="adj5" fmla="val 95402"/>
              <a:gd name="adj6" fmla="val 177506"/>
            </a:avLst>
          </a:prstGeom>
          <a:solidFill>
            <a:srgbClr val="FFD5D5"/>
          </a:solidFill>
          <a:ln w="38100">
            <a:solidFill>
              <a:srgbClr val="954ECA"/>
            </a:solidFill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หนองไผ่  6.2/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(7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9707562" y="6295526"/>
            <a:ext cx="248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23 มิ.ย.64 </a:t>
            </a:r>
            <a:r>
              <a:rPr lang="th-TH" sz="1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Line Callout 1 29"/>
          <p:cNvSpPr/>
          <p:nvPr/>
        </p:nvSpPr>
        <p:spPr>
          <a:xfrm>
            <a:off x="9756776" y="393700"/>
            <a:ext cx="2044700" cy="1069975"/>
          </a:xfrm>
          <a:prstGeom prst="borderCallout1">
            <a:avLst>
              <a:gd name="adj1" fmla="val 18750"/>
              <a:gd name="adj2" fmla="val -8333"/>
              <a:gd name="adj3" fmla="val 42112"/>
              <a:gd name="adj4" fmla="val -94306"/>
            </a:avLst>
          </a:prstGeom>
          <a:solidFill>
            <a:srgbClr val="FBE5E7"/>
          </a:solidFill>
          <a:ln w="38100">
            <a:solidFill>
              <a:srgbClr val="954ECA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หล่มเก่า4.5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/แสน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Line Callout 1 31"/>
          <p:cNvSpPr/>
          <p:nvPr/>
        </p:nvSpPr>
        <p:spPr>
          <a:xfrm>
            <a:off x="2780883" y="854075"/>
            <a:ext cx="2260600" cy="1069975"/>
          </a:xfrm>
          <a:prstGeom prst="borderCallout1">
            <a:avLst>
              <a:gd name="adj1" fmla="val 26967"/>
              <a:gd name="adj2" fmla="val 105188"/>
              <a:gd name="adj3" fmla="val 123221"/>
              <a:gd name="adj4" fmla="val 163038"/>
            </a:avLst>
          </a:prstGeom>
          <a:solidFill>
            <a:srgbClr val="FBE5E7"/>
          </a:solidFill>
          <a:ln w="38100">
            <a:solidFill>
              <a:srgbClr val="954ECA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เขาค้อ</a:t>
            </a:r>
          </a:p>
          <a:p>
            <a:pPr algn="ctr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2.6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/แสน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Line Callout 1 32"/>
          <p:cNvSpPr/>
          <p:nvPr/>
        </p:nvSpPr>
        <p:spPr>
          <a:xfrm>
            <a:off x="9731569" y="1816100"/>
            <a:ext cx="2044700" cy="1069975"/>
          </a:xfrm>
          <a:prstGeom prst="borderCallout1">
            <a:avLst>
              <a:gd name="adj1" fmla="val 18750"/>
              <a:gd name="adj2" fmla="val -8333"/>
              <a:gd name="adj3" fmla="val -9416"/>
              <a:gd name="adj4" fmla="val -86415"/>
            </a:avLst>
          </a:prstGeom>
          <a:solidFill>
            <a:srgbClr val="F6CCCF"/>
          </a:solidFill>
          <a:ln w="38100">
            <a:solidFill>
              <a:srgbClr val="954ECA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หล่มสัก0.6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แสน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</p:txBody>
      </p:sp>
    </p:spTree>
    <p:extLst>
      <p:ext uri="{BB962C8B-B14F-4D97-AF65-F5344CB8AC3E}">
        <p14:creationId xmlns:p14="http://schemas.microsoft.com/office/powerpoint/2010/main" val="38977032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561" y="0"/>
            <a:ext cx="11560628" cy="2111188"/>
          </a:xfrm>
        </p:spPr>
        <p:txBody>
          <a:bodyPr>
            <a:noAutofit/>
          </a:bodyPr>
          <a:lstStyle/>
          <a:p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สถานการณ์โรค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</a:t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2894" y="5497940"/>
            <a:ext cx="7967700" cy="969469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วันอังคาร ที่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2564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TNSC News – Page 2 – Thai National Shippers' Counc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04" y="2111188"/>
            <a:ext cx="7403728" cy="3059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979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pics.mgronline.com/pics/Images/5640000064192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97" y="1093695"/>
            <a:ext cx="5414383" cy="571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0"/>
            <a:ext cx="6535271" cy="1174377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มิ.ย.64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8411133" y="75079"/>
            <a:ext cx="2568390" cy="970429"/>
          </a:xfrm>
          <a:prstGeom prst="downArrowCallout">
            <a:avLst/>
          </a:prstGeom>
          <a:solidFill>
            <a:srgbClr val="F6CCCF"/>
          </a:solidFill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สถานการณ์ประเทศไทย</a:t>
            </a:r>
            <a:endParaRPr lang="th-TH" dirty="0"/>
          </a:p>
        </p:txBody>
      </p:sp>
      <p:sp>
        <p:nvSpPr>
          <p:cNvPr id="7" name="Down Arrow Callout 6"/>
          <p:cNvSpPr/>
          <p:nvPr/>
        </p:nvSpPr>
        <p:spPr>
          <a:xfrm>
            <a:off x="1297640" y="140354"/>
            <a:ext cx="2568390" cy="970429"/>
          </a:xfrm>
          <a:prstGeom prst="downArrowCallout">
            <a:avLst/>
          </a:prstGeom>
          <a:solidFill>
            <a:srgbClr val="DCC5ED"/>
          </a:solidFill>
          <a:ln w="28575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สถานการณ์ทั่วโลก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9413088" y="6280992"/>
            <a:ext cx="2366536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สะสม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1,970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63" y="1314731"/>
            <a:ext cx="4963366" cy="5270269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1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659" y="132136"/>
            <a:ext cx="5041406" cy="6573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" y="123900"/>
            <a:ext cx="6802911" cy="814906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สถานการณ์โรคติดเชื้อ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COVID-19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 พ.ศ. 2564 จ.เพชรบูรณ์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23" y="816235"/>
            <a:ext cx="6253555" cy="2679999"/>
          </a:xfrm>
          <a:ln w="38100">
            <a:solidFill>
              <a:srgbClr val="FF0000"/>
            </a:solidFill>
          </a:ln>
        </p:spPr>
        <p:txBody>
          <a:bodyPr anchor="ctr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COVID–19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มิ.ย.64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ผู้ป่วยสะสม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: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	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262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ราย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ผู้เสียชีวิตสะสม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: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	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	ราย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241" y="3641783"/>
            <a:ext cx="6271118" cy="273921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เฝ้าระวังผู้ป่วย ผู้สงสัย ติดเชื้อ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ในสถานบริการ</a:t>
            </a:r>
          </a:p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ระหว่าวันที่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เม.ย. –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มิ.ย.64</a:t>
            </a:r>
            <a:endParaRPr lang="th-TH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พบผู้ป่วยเข้าได้นิยาม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PUI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 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6,117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ราย</a:t>
            </a: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ส่งตรวจยืนยันเชื้อ 		  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6,117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ราย</a:t>
            </a: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ไม่พบเชื้อ 		  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5,855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ราย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พบเชื้อ			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262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562" y="3970804"/>
            <a:ext cx="135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หนองไผ่</a:t>
            </a: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 ราย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3833" y="2330671"/>
            <a:ext cx="22279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th-TH" sz="20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endPara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65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 ตาย </a:t>
            </a:r>
          </a:p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63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2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8455" y="4502941"/>
            <a:ext cx="179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บึงสามพัน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1 คน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1987" y="1402596"/>
            <a:ext cx="135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หล่มสัก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32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3835" y="1764250"/>
            <a:ext cx="135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เขาค้อ</a:t>
            </a:r>
          </a:p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3405" y="2711166"/>
            <a:ext cx="135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วังโป่ง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1 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60769" y="347160"/>
            <a:ext cx="135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หล่มเก่า</a:t>
            </a:r>
          </a:p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 ราย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5342" y="5782067"/>
            <a:ext cx="135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ศรีเทพ</a:t>
            </a: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43 ราย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8188" y="6407888"/>
            <a:ext cx="510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SAT </a:t>
            </a:r>
            <a:r>
              <a:rPr lang="th-TH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59904" y="880513"/>
            <a:ext cx="135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น้ำหนาว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ราย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8153" y="3515537"/>
            <a:ext cx="135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ชนแดน</a:t>
            </a:r>
          </a:p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99999" y="5005537"/>
            <a:ext cx="135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วิเชียรฯ</a:t>
            </a: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39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4329" y="4291031"/>
            <a:ext cx="135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ทับคล้อ พิจิตร</a:t>
            </a:r>
            <a:endPara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02977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3518"/>
            <a:ext cx="12192000" cy="439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30" y="0"/>
            <a:ext cx="11049000" cy="1237595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จำนวนผู้ติดเชื้อ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Cluster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464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</a:t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แยกตามวันที่พบผู้ป่วย (1 เม.ย. –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มิ.ย.64)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8903" y="6050026"/>
            <a:ext cx="249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SAT </a:t>
            </a:r>
            <a:r>
              <a:rPr lang="th-TH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 </a:t>
            </a:r>
          </a:p>
          <a:p>
            <a:pPr algn="ctr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4344" y="5516863"/>
            <a:ext cx="11860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Index Case Cluster 464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พบ 6 เม.ย.64 </a:t>
            </a:r>
          </a:p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24 เม.ย.64 และ 26 มิ.ย.64 พบผู้ป่วยสูงสุด จำนวน 11 ราย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765" y="760541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ระลอก 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Cluster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464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249" y="883651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ระลอก 2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Cluster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464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82474" y="750124"/>
            <a:ext cx="2514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ระลอก 3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Cluster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464</a:t>
            </a:r>
          </a:p>
          <a:p>
            <a:pPr algn="ctr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Cluster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กลับบ้าน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12971" y="1272460"/>
            <a:ext cx="2629881" cy="382308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ounded Rectangle 18"/>
          <p:cNvSpPr/>
          <p:nvPr/>
        </p:nvSpPr>
        <p:spPr>
          <a:xfrm>
            <a:off x="4648130" y="1281850"/>
            <a:ext cx="2629881" cy="38230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ounded Rectangle 19"/>
          <p:cNvSpPr/>
          <p:nvPr/>
        </p:nvSpPr>
        <p:spPr>
          <a:xfrm>
            <a:off x="9598903" y="1148955"/>
            <a:ext cx="2304496" cy="39538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653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05486"/>
              </p:ext>
            </p:extLst>
          </p:nvPr>
        </p:nvGraphicFramePr>
        <p:xfrm>
          <a:off x="342900" y="975804"/>
          <a:ext cx="11584641" cy="549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2138" y="-9525"/>
            <a:ext cx="10960100" cy="11953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โรคที่มีอัตราป่วยต่อแสน สูงสุด 5 ลำดับ ปี 2564 (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รวม 6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เดือน 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15875" y="65325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1301443" y="4223658"/>
            <a:ext cx="136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4,401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3434562" y="4858765"/>
            <a:ext cx="140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1,239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5684039" y="5047399"/>
            <a:ext cx="1227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1,195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7795139" y="5355746"/>
            <a:ext cx="13414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500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10041601" y="5420187"/>
            <a:ext cx="1354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357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pic>
        <p:nvPicPr>
          <p:cNvPr id="1028" name="Picture 4" descr="à¸à¸¥à¸à¸²à¸£à¸à¹à¸à¸«à¸²à¸£à¸¹à¸à¸ à¸²à¸à¸ªà¸³à¸«à¸£à¸±à¸ à¸à¸­à¸à¸à¸§à¸¡à¸à¸²à¸£à¹à¸à¸¹à¸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6287" y="3210378"/>
            <a:ext cx="1289050" cy="124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31" name="Picture 10" descr="à¸à¸¥à¸à¸²à¸£à¸à¹à¸à¸«à¸²à¸£à¸¹à¸à¸ à¸²à¸à¸ªà¸³à¸«à¸£à¸±à¸ à¸à¸±à¸§à¸£à¹à¸­à¸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96" y="3028271"/>
            <a:ext cx="1328381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AutoShape 12" descr="à¸à¸¥à¸à¸²à¸£à¸à¹à¸à¸«à¸²à¸£à¸¹à¸à¸ à¸²à¸à¸ªà¸³à¸«à¸£à¸±à¸ à¸­à¸¸à¸à¸à¸²à¸£à¸°à¸£à¹à¸§à¸ à¸à¸²à¸£à¹à¸à¸¹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1443" y="2269445"/>
            <a:ext cx="1289050" cy="136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34" name="TextBox 2"/>
          <p:cNvSpPr txBox="1">
            <a:spLocks noChangeArrowheads="1"/>
          </p:cNvSpPr>
          <p:nvPr/>
        </p:nvSpPr>
        <p:spPr bwMode="auto">
          <a:xfrm>
            <a:off x="9220200" y="6369050"/>
            <a:ext cx="291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R506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มิ.ย.64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3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94" y="3787829"/>
            <a:ext cx="133856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8" descr="วัณโรค&quot; อาการ การป้องกันและการรักษา | FASODSAI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20538" y="3923793"/>
            <a:ext cx="1242266" cy="1123606"/>
          </a:xfrm>
          <a:prstGeom prst="rect">
            <a:avLst/>
          </a:prstGeom>
          <a:ln w="38100" cap="sq">
            <a:solidFill>
              <a:srgbClr val="FF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236" y="1034597"/>
            <a:ext cx="3543488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 จ.เพชรบูรณ์</a:t>
            </a:r>
          </a:p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ณ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มิ.ย.64</a:t>
            </a:r>
          </a:p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ติดเชื้อ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262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 (ตาย 4 ราย)</a:t>
            </a: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509844" y="2301961"/>
          <a:ext cx="3243501" cy="333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882" y="105093"/>
            <a:ext cx="10515600" cy="929504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ข้อมูลทางระบาดวิทยา ของผู้ติดเชื้อโควิด-19 จังวัดเพชรบูรณ์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ราเมนมิโซะเด็ก Supercooling คนอื่น ๆ, เด็กผู้ชาย, การ์ตูน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9" b="90000" l="10000" r="92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34" y="2964772"/>
            <a:ext cx="1089211" cy="10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หญิงสาวน่ารัก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77" b="89971" l="9770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51" y="3123587"/>
            <a:ext cx="1141588" cy="11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3958" y="4331927"/>
            <a:ext cx="119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ญ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148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707" y="5402058"/>
            <a:ext cx="3160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เพศชาย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น้อยกว่า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เพศหญิง</a:t>
            </a: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สัดสวน  </a:t>
            </a: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: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1.29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3330" y="1034597"/>
            <a:ext cx="4084209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ข้อมูลด้านอายุ</a:t>
            </a:r>
          </a:p>
          <a:p>
            <a:pPr marL="363538" indent="-363538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อายุน้อยที่สุด	8     เดือน</a:t>
            </a:r>
          </a:p>
          <a:p>
            <a:pPr marL="363538" indent="-363538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อายุมากที่สุด   86    ปี</a:t>
            </a:r>
          </a:p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อายุเฉลี่ย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Median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34 ปี</a:t>
            </a: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8143" y="1034683"/>
            <a:ext cx="3695119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ข้อมูลด้านอาชีพ</a:t>
            </a:r>
          </a:p>
          <a:p>
            <a:pPr marL="363538" indent="-363538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เด็กในปกครอง	 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คน</a:t>
            </a:r>
          </a:p>
          <a:p>
            <a:pPr marL="363538" indent="-363538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	    27	คน</a:t>
            </a:r>
          </a:p>
          <a:p>
            <a:pPr marL="363538" indent="-363538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	    13	คน</a:t>
            </a:r>
          </a:p>
          <a:p>
            <a:pPr marL="363538" indent="-363538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รับจ้าง/เกษตร	 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155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คน</a:t>
            </a:r>
          </a:p>
          <a:p>
            <a:pPr marL="363538" indent="-363538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ราชการ/ทหาร	      8	คน</a:t>
            </a:r>
          </a:p>
          <a:p>
            <a:pPr marL="363538" indent="-363538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งานบ้าน/สูงอายุ     28    คน</a:t>
            </a:r>
          </a:p>
          <a:p>
            <a:pPr marL="363538" indent="-363538"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ค้าขาย/ธุรกิจ	       6   คน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608" y="4012744"/>
            <a:ext cx="126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114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3842698" y="2804398"/>
          <a:ext cx="4219575" cy="382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8137539" y="4053982"/>
          <a:ext cx="4054461" cy="267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9131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3464" y="776753"/>
            <a:ext cx="3669467" cy="5752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713" y="803647"/>
            <a:ext cx="4047565" cy="18774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อัตราป่วย ต่อ แสนประชากร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ทั่วโลก 		2,295 	ต่อแสน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	326.6	ต่อแสน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	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26.2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ต่อแสน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3282387"/>
            <a:ext cx="4047565" cy="187743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ร้อยละของป่วยตาย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ทั่วโลก 		ร้อยละ 	2.17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	ร้อยละ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0.87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	 ร้อยละ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1.52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2235" y="121023"/>
            <a:ext cx="58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อัตราป่วยโรคติดเชื้อโควิด-19 แยกรายอำเภอ จ.เพชรบูรณ์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23673" y="643457"/>
            <a:ext cx="1815352" cy="732605"/>
          </a:xfrm>
          <a:prstGeom prst="roundRect">
            <a:avLst/>
          </a:prstGeom>
          <a:solidFill>
            <a:srgbClr val="FFF7E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1 ศรีเทพ</a:t>
            </a:r>
          </a:p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43 คน 60.8/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23673" y="1601220"/>
            <a:ext cx="1815352" cy="732605"/>
          </a:xfrm>
          <a:prstGeom prst="roundRect">
            <a:avLst/>
          </a:prstGeom>
          <a:solidFill>
            <a:srgbClr val="FFF7E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วังโป่ง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40.2/แสน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16159" y="2628125"/>
            <a:ext cx="1815352" cy="732605"/>
          </a:xfrm>
          <a:prstGeom prst="roundRect">
            <a:avLst/>
          </a:prstGeom>
          <a:solidFill>
            <a:srgbClr val="FFF7E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เขาค้อ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31.4/แสน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31187" y="3634540"/>
            <a:ext cx="1815352" cy="732605"/>
          </a:xfrm>
          <a:prstGeom prst="roundRect">
            <a:avLst/>
          </a:prstGeom>
          <a:solidFill>
            <a:srgbClr val="FFF7E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เมือง 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65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30.9/แสน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31187" y="4688339"/>
            <a:ext cx="1815352" cy="732605"/>
          </a:xfrm>
          <a:prstGeom prst="roundRect">
            <a:avLst/>
          </a:prstGeom>
          <a:solidFill>
            <a:srgbClr val="FFF7E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วิเชียรฯ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39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29.9/แสน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31187" y="5786986"/>
            <a:ext cx="1815352" cy="732605"/>
          </a:xfrm>
          <a:prstGeom prst="roundRect">
            <a:avLst/>
          </a:prstGeom>
          <a:solidFill>
            <a:srgbClr val="FFF7E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น้ำหนาว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21.9/แสน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254897" y="790200"/>
            <a:ext cx="1815352" cy="732605"/>
          </a:xfrm>
          <a:prstGeom prst="roundRect">
            <a:avLst/>
          </a:prstGeom>
          <a:solidFill>
            <a:srgbClr val="F1F8EC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 หล่มเก่า</a:t>
            </a:r>
          </a:p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 คน 20.9/แสน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254897" y="1929561"/>
            <a:ext cx="1815352" cy="732605"/>
          </a:xfrm>
          <a:prstGeom prst="roundRect">
            <a:avLst/>
          </a:prstGeom>
          <a:solidFill>
            <a:srgbClr val="F1F8EC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 หล่มสัก</a:t>
            </a:r>
          </a:p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32 คน 20.3/แสน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254897" y="3127604"/>
            <a:ext cx="1815352" cy="732605"/>
          </a:xfrm>
          <a:prstGeom prst="roundRect">
            <a:avLst/>
          </a:prstGeom>
          <a:solidFill>
            <a:srgbClr val="F1F8EC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 ชนแดน</a:t>
            </a:r>
          </a:p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 คน 20.0/แสน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292931" y="4331450"/>
            <a:ext cx="1815352" cy="732605"/>
          </a:xfrm>
          <a:prstGeom prst="roundRect">
            <a:avLst/>
          </a:prstGeom>
          <a:solidFill>
            <a:srgbClr val="F1F8EC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 บึงสามพัน</a:t>
            </a:r>
          </a:p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 คน 16.7/แสน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54897" y="5529493"/>
            <a:ext cx="1815352" cy="732605"/>
          </a:xfrm>
          <a:prstGeom prst="roundRect">
            <a:avLst/>
          </a:prstGeom>
          <a:solidFill>
            <a:srgbClr val="F1F8EC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 หนองไผ่</a:t>
            </a:r>
          </a:p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 คน 7.1/แสน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943449" y="5885580"/>
            <a:ext cx="605117" cy="37651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6834069" y="3117388"/>
            <a:ext cx="605117" cy="37651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7439186" y="2356488"/>
            <a:ext cx="605117" cy="37651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8114502" y="3136819"/>
            <a:ext cx="605117" cy="37651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909040" y="5162190"/>
            <a:ext cx="605117" cy="37651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9301238" y="1741302"/>
            <a:ext cx="605117" cy="37651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8287872" y="1156502"/>
            <a:ext cx="605117" cy="37651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8445471" y="2002633"/>
            <a:ext cx="605117" cy="37651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7017916" y="3812583"/>
            <a:ext cx="605117" cy="37651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162862" y="4720299"/>
            <a:ext cx="605117" cy="37651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7906574" y="4157344"/>
            <a:ext cx="605117" cy="37651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3088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323594" y="1102659"/>
            <a:ext cx="5400000" cy="5580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ผู้เสียชีวิต รายที่ 2 ต.ป่าเลา อ.เมือง</a:t>
            </a:r>
          </a:p>
          <a:p>
            <a:pPr marL="0" indent="174625" algn="thaiDist">
              <a:spcBef>
                <a:spcPts val="600"/>
              </a:spcBef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ผู้เสียชีวิต 	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ชายไทย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อายุ      : 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82   ปี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174625" algn="thaiDist">
              <a:spcBef>
                <a:spcPts val="600"/>
              </a:spcBef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 5 ต.ป่าเลา อ.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174625" algn="thaiDist">
              <a:spcBef>
                <a:spcPts val="600"/>
              </a:spcBef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ประวัติการเจ็บป่วย 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 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เก๊าท์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ไตวายเรื้อรัง</a:t>
            </a:r>
          </a:p>
          <a:p>
            <a:pPr marL="0" indent="174625" algn="thaiDist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เสี่ยงการติดเชื้อ 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ติดเชื้อจากภรรยา			   และ บุตรสาว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174625" algn="thaiDi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วันเริ่มป่วย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 29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เม.ย.64</a:t>
            </a:r>
          </a:p>
          <a:p>
            <a:pPr marL="0" indent="174625" algn="thaiDi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วันพบผู้ป่วย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 30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เม.ย.64</a:t>
            </a:r>
          </a:p>
          <a:p>
            <a:pPr marL="0" indent="174625" algn="thaiDi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วันเสียชีวิต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 </a:t>
            </a:r>
            <a:r>
              <a:rPr lang="en-US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 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พ.ค.64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123" y1="89602" x2="73123" y2="89602"/>
                        <a14:foregroundMark x1="35968" y1="92966" x2="35968" y2="92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9110" y="1159623"/>
            <a:ext cx="1047880" cy="1199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06" y="131295"/>
            <a:ext cx="11255188" cy="957917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รายละเอียดผู้เสียชีวิต จากการติดเชื้อ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48" y="1089212"/>
            <a:ext cx="5582770" cy="5580529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spcBef>
                <a:spcPts val="600"/>
              </a:spcBef>
              <a:buNone/>
            </a:pP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600"/>
              </a:spcBef>
              <a:buNone/>
            </a:pP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600"/>
              </a:spcBef>
              <a:buNone/>
            </a:pP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ผู้เสียชีวิต รายที่ 1 ต.ท่าพล อ.เมือง</a:t>
            </a:r>
          </a:p>
          <a:p>
            <a:pPr marL="0" indent="174625" algn="thaiDist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ผู้เสียชีวิต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ชายไทย  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85 ปี</a:t>
            </a:r>
          </a:p>
          <a:p>
            <a:pPr marL="0" indent="174625" algn="thaiDist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  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ต.ท่า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พล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</a:t>
            </a:r>
          </a:p>
          <a:p>
            <a:pPr marL="0" indent="174625" algn="thaiDist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การเจ็บป่วย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DM HT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ไขมันสูง </a:t>
            </a:r>
          </a:p>
          <a:p>
            <a:pPr marL="0" indent="174625" algn="thaiDist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เสี่ยงการติดเชื้อ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ผู้ป่วย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มีประวัติ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การมาจาก		         พื้นที่ระบาด จ.สมุทรปราการ</a:t>
            </a:r>
          </a:p>
          <a:p>
            <a:pPr marL="0" indent="174625" algn="thaiDist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วันเริ่มป่วย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 19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เม.ย.64</a:t>
            </a:r>
          </a:p>
          <a:p>
            <a:pPr marL="0" indent="174625" algn="thaiDist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วันพบผู้ป่วย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 21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เม.ย.64</a:t>
            </a:r>
          </a:p>
          <a:p>
            <a:pPr marL="0" indent="174625" algn="thaiDist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วันเสียชีวิต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 </a:t>
            </a:r>
            <a:r>
              <a:rPr lang="en-US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พ.ค.64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4866" y1="85560" x2="84866" y2="85560"/>
                        <a14:foregroundMark x1="75964" y1="85560" x2="75964" y2="85560"/>
                        <a14:foregroundMark x1="45697" y1="86643" x2="45697" y2="86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3037" y="1159623"/>
            <a:ext cx="1374222" cy="11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06" y="117848"/>
            <a:ext cx="11255188" cy="957917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รายละเอียดผู้เสียชีวิต จากการติดเชื้อ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866" y1="85560" x2="84866" y2="85560"/>
                        <a14:foregroundMark x1="75964" y1="85560" x2="75964" y2="85560"/>
                        <a14:foregroundMark x1="45697" y1="86643" x2="45697" y2="86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2788" y="1159623"/>
            <a:ext cx="1374222" cy="112955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1842" y="981635"/>
            <a:ext cx="5277970" cy="5580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ผู้เสียชีวิต รายที่ 3 ต.ศรีมงคล ต.บึงสามพัน</a:t>
            </a: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ผู้เสียชีวิต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ชายไทย  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86 ปี</a:t>
            </a:r>
          </a:p>
          <a:p>
            <a:pPr marL="0" indent="0" algn="thaiDist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 9 ต.ศรีมงคล อ.บึงสามพัน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ประวัติการเจ็บป่วย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Hypothyroid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ประวัติเสี่ยงการติดเชื้อ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ติดจากบุตรหลานที่			  มาเยี่ยมวันสงกรานต์</a:t>
            </a: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วันเริ่มป่วย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 12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พ.ค.64</a:t>
            </a: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วันพบผู้ป่วย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 พ.ค.64</a:t>
            </a: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วันเสียชีวิต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 </a:t>
            </a:r>
            <a:r>
              <a:rPr lang="en-US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 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พ.ค.64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2" descr="ใบหน้าที่มีความสุข, วัยชรา, การ์ตูน, การวาดภาพ, ปู่ย่าตายาย, ภาพการ์ตูน,  ภาพเงา, บ้านวัยชรา png | Klipart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65" y="1159623"/>
            <a:ext cx="1448160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387350" y="981635"/>
            <a:ext cx="5502090" cy="5580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ผู้เสียชีวิต รายที่ 4 ต.วังหิน อ.วังโป่ง</a:t>
            </a: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ผู้เสียชีวิต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หญิงไทย  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60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pPr marL="0" indent="0" algn="thaiDist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 ต.วังหิน อ.วังโป่ง</a:t>
            </a:r>
          </a:p>
          <a:p>
            <a:pPr marL="0" indent="0" algn="thaiDist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ประวัติการเจ็บป่วย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เบาหวานและความดันโลหิตสูง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ประวัติเสี่ยงการติดเชื้อ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ญาติเดินทางมาจาก 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กทม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วันเริ่มป่วย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 29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เม.ย.64</a:t>
            </a: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วันพบผู้ป่วย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พ.ค.64</a:t>
            </a:r>
          </a:p>
          <a:p>
            <a:pPr marL="0" indent="0" algn="thaiDi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วันเสียชีวิต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 </a:t>
            </a:r>
            <a:r>
              <a:rPr lang="en-US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มิ.ย.64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169" l="9268" r="946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2335" y="1142894"/>
            <a:ext cx="1239019" cy="125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86" y="70231"/>
            <a:ext cx="10780059" cy="1557553"/>
          </a:xfrm>
        </p:spPr>
        <p:txBody>
          <a:bodyPr/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ที่ต้องเฝ้าระวังเป็นพิเศษ </a:t>
            </a:r>
            <a:b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มิถุนายน 2564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67435" y="1559859"/>
            <a:ext cx="9820754" cy="4329953"/>
          </a:xfrm>
          <a:prstGeom prst="roundRect">
            <a:avLst/>
          </a:prstGeom>
          <a:solidFill>
            <a:srgbClr val="FFD5D5"/>
          </a:solidFill>
          <a:ln w="3810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/>
          </a:p>
        </p:txBody>
      </p:sp>
      <p:pic>
        <p:nvPicPr>
          <p:cNvPr id="2050" name="Picture 2" descr="Belly on Twitter: &amp;quot;การ์ตูนผู้ชายตามคำขอ แจกวอลสวยๆ💕 ด้วยความชอบส่วนตัว  ฝากติดตามด้วยนะคะ #แจกรูป #วอลโฟน #วอลเปเปอร์ #วอลเปเปอร์ไอโฟน  #แจกวอลเปเปอร์ #แจกเฮด #แจกวอล #ดิสคู่ #แจกดิส #wallpaper…  https://t.co/nfcgBO9k7u&amp;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3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86" y="1452282"/>
            <a:ext cx="1397466" cy="139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1017" y="3997276"/>
            <a:ext cx="115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43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2" name="Picture 4" descr="นักวาดภาพประกอบ Homo sapiens 管理職, อาจารย์ชาย, เด็กผู้ชาย, การ์ตูน png | 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" b="85199" l="11556" r="90000">
                        <a14:foregroundMark x1="42667" y1="29483" x2="42667" y2="29483"/>
                        <a14:foregroundMark x1="58889" y1="25872" x2="58889" y2="25872"/>
                        <a14:foregroundMark x1="56222" y1="32491" x2="56222" y2="32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28" y="2794943"/>
            <a:ext cx="1898827" cy="14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29575" y="2849748"/>
            <a:ext cx="115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40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8" name="Picture 10" descr="เด็กผู้ชาย, เด็ก, สีเขียว, เสื้อผ้า, สีเหลือง, การ์ตูน, เพศชาย, หมวก,  การ์ตูน, เด็กผู้ชาย png | PNGE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63000" l="17778" r="76333">
                        <a14:foregroundMark x1="50000" y1="36000" x2="50000" y2="36000"/>
                        <a14:foregroundMark x1="53222" y1="35000" x2="53222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60" y="4042615"/>
            <a:ext cx="1992311" cy="19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7" b="100000" l="4217" r="981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3346" y="1781661"/>
            <a:ext cx="963600" cy="1068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1582" y="3987594"/>
            <a:ext cx="1330779" cy="1201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3123" y1="89602" x2="73123" y2="89602"/>
                        <a14:foregroundMark x1="35968" y1="92966" x2="35968" y2="92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360" y="1722338"/>
            <a:ext cx="1047880" cy="1199964"/>
          </a:xfrm>
          <a:prstGeom prst="rect">
            <a:avLst/>
          </a:prstGeom>
        </p:spPr>
      </p:pic>
      <p:pic>
        <p:nvPicPr>
          <p:cNvPr id="2062" name="Picture 14" descr="ปักพินในบอร์ด วันพ่อ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35" b="100000" l="0" r="100000">
                        <a14:foregroundMark x1="86012" y1="91605" x2="86012" y2="91605"/>
                        <a14:foregroundMark x1="60714" y1="95062" x2="60714" y2="95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939" y="1762549"/>
            <a:ext cx="925790" cy="11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คลังทรัพยากรการศึกษาแบบเปิด โครงการระบบสื่อสาระออนไลน์เฉลิมพระเกียรติฯ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16" y="3997276"/>
            <a:ext cx="1367408" cy="139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คลังทรัพยากรการศึกษาแบบเปิด โครงการระบบสื่อสาระออนไลน์เฉลิมพระเกียรติฯ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428" y="1894715"/>
            <a:ext cx="989283" cy="10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4891" l="9091" r="931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0144" y="4091090"/>
            <a:ext cx="1257300" cy="130492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160059" y="3557847"/>
            <a:ext cx="7479954" cy="1023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36414" y="5259962"/>
            <a:ext cx="115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14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767" y="5293454"/>
            <a:ext cx="115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10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6708" y="2856857"/>
            <a:ext cx="115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8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40710" y="5259961"/>
            <a:ext cx="115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14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5695" y="2883945"/>
            <a:ext cx="115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67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33624" y="2901517"/>
            <a:ext cx="115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41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68" name="Picture 20" descr="วัยกลางคน png | PNGEg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9483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228" y="4081420"/>
            <a:ext cx="1107571" cy="110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909733" y="2856716"/>
            <a:ext cx="115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2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71883" y="5396015"/>
            <a:ext cx="115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7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01784" y="5342869"/>
            <a:ext cx="115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40ปี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152543" y="3178718"/>
            <a:ext cx="1" cy="79200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720355" y="3237168"/>
            <a:ext cx="1" cy="79200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307590" y="3237168"/>
            <a:ext cx="1" cy="79200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072679" y="3214383"/>
            <a:ext cx="1" cy="79200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0638905" y="3214383"/>
            <a:ext cx="1" cy="79200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787" y="5952031"/>
            <a:ext cx="11052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Event 1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ม.11 ต.ท่าโรง อ.วิเชียรบุรี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จากมีญาติจาก กทม.กลับมาเยี่ยมบ้าน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1180" y="2293775"/>
            <a:ext cx="1092233" cy="400110"/>
          </a:xfrm>
          <a:prstGeom prst="rect">
            <a:avLst/>
          </a:prstGeom>
          <a:solidFill>
            <a:srgbClr val="F1F8E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Index Case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9947" y="116048"/>
            <a:ext cx="2310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Event</a:t>
            </a:r>
            <a:endParaRPr lang="th-TH" sz="8000" dirty="0"/>
          </a:p>
        </p:txBody>
      </p:sp>
    </p:spTree>
    <p:extLst>
      <p:ext uri="{BB962C8B-B14F-4D97-AF65-F5344CB8AC3E}">
        <p14:creationId xmlns:p14="http://schemas.microsoft.com/office/powerpoint/2010/main" val="2075896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86" y="70231"/>
            <a:ext cx="10780059" cy="1557553"/>
          </a:xfrm>
        </p:spPr>
        <p:txBody>
          <a:bodyPr/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ที่ต้องเฝ้าระวังเป็นพิเศษ </a:t>
            </a:r>
            <a:b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มิถุนายน 2564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67435" y="1559859"/>
            <a:ext cx="7743941" cy="4329953"/>
          </a:xfrm>
          <a:prstGeom prst="roundRect">
            <a:avLst/>
          </a:prstGeom>
          <a:solidFill>
            <a:srgbClr val="FFF7E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/>
          </a:p>
        </p:txBody>
      </p:sp>
      <p:pic>
        <p:nvPicPr>
          <p:cNvPr id="2050" name="Picture 2" descr="Belly on Twitter: &amp;quot;การ์ตูนผู้ชายตามคำขอ แจกวอลสวยๆ💕 ด้วยความชอบส่วนตัว  ฝากติดตามด้วยนะคะ #แจกรูป #วอลโฟน #วอลเปเปอร์ #วอลเปเปอร์ไอโฟน  #แจกวอลเปเปอร์ #แจกเฮด #แจกวอล #ดิสคู่ #แจกดิส #wallpaper…  https://t.co/nfcgBO9k7u&amp;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3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21" y="1347746"/>
            <a:ext cx="1465470" cy="14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4170" y="3963036"/>
            <a:ext cx="159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หญิงชาวลาว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27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6585" y="2781475"/>
            <a:ext cx="167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สามีชาวไทย 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37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64" name="Picture 16" descr="คลังทรัพยากรการศึกษาแบบเปิด โครงการระบบสื่อสาระออนไลน์เฉลิมพระเกียรติ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83" y="3824585"/>
            <a:ext cx="1367408" cy="139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คลังทรัพยากรการศึกษาแบบเปิด โครงการระบบสื่อสาระออนไลน์เฉลิมพระเกียรติฯ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97" y="2901614"/>
            <a:ext cx="1159562" cy="12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วัยกลางคน png | PNGE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83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81" y="2835916"/>
            <a:ext cx="1107571" cy="110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986687" y="517918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เด็กหญิง ชาวลาว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094" y="5952031"/>
            <a:ext cx="1138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Event 2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ม.6 ต.ลาดแค อ.ชนแดน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ติดเชื้อจากไซด์งานก่อสร้างที่ชลบุรี เดินทางกลับบ้าน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1180" y="2293775"/>
            <a:ext cx="1092233" cy="400110"/>
          </a:xfrm>
          <a:prstGeom prst="rect">
            <a:avLst/>
          </a:prstGeom>
          <a:solidFill>
            <a:srgbClr val="F1F8E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Index Case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9947" y="116048"/>
            <a:ext cx="2310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Event</a:t>
            </a:r>
            <a:endParaRPr lang="th-TH" sz="8000" dirty="0"/>
          </a:p>
        </p:txBody>
      </p:sp>
      <p:sp>
        <p:nvSpPr>
          <p:cNvPr id="46" name="TextBox 45"/>
          <p:cNvSpPr txBox="1"/>
          <p:nvPr/>
        </p:nvSpPr>
        <p:spPr>
          <a:xfrm>
            <a:off x="7495046" y="4168606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เด็กหญิง ชาวลาว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160059" y="2835916"/>
            <a:ext cx="1826628" cy="722955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160059" y="3558030"/>
            <a:ext cx="2174205" cy="827991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188003" y="3558030"/>
            <a:ext cx="4605867" cy="0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0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86" y="70231"/>
            <a:ext cx="10780059" cy="1557553"/>
          </a:xfrm>
        </p:spPr>
        <p:txBody>
          <a:bodyPr/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ที่ต้องเฝ้าระวังเป็นพิเศษ </a:t>
            </a:r>
            <a:b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มิถุนายน 2564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67435" y="1559859"/>
            <a:ext cx="7743941" cy="43299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/>
          </a:p>
        </p:txBody>
      </p:sp>
      <p:sp>
        <p:nvSpPr>
          <p:cNvPr id="5" name="TextBox 4"/>
          <p:cNvSpPr txBox="1"/>
          <p:nvPr/>
        </p:nvSpPr>
        <p:spPr>
          <a:xfrm>
            <a:off x="1778712" y="4296282"/>
            <a:ext cx="159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ภรรยา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32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6585" y="2781475"/>
            <a:ext cx="167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สามี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31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64" name="Picture 16" descr="คลังทรัพยากรการศึกษาแบบเปิด โครงการระบบสื่อสาระออนไลน์เฉลิมพระเกียรติ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83" y="3824585"/>
            <a:ext cx="1367408" cy="139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986687" y="517918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ลูกสาว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5495" y="6033384"/>
            <a:ext cx="9493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Event 3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ม.11 ต.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เข็ก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น้อย อ.เขาค้อ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ติดแม่กลับมาจาก สำเพ็ง 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กทม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1180" y="2293775"/>
            <a:ext cx="1092233" cy="400110"/>
          </a:xfrm>
          <a:prstGeom prst="rect">
            <a:avLst/>
          </a:prstGeom>
          <a:solidFill>
            <a:srgbClr val="F1F8E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Index Case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9947" y="116048"/>
            <a:ext cx="2310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Event</a:t>
            </a:r>
            <a:endParaRPr lang="th-TH" sz="8000" dirty="0"/>
          </a:p>
        </p:txBody>
      </p:sp>
      <p:sp>
        <p:nvSpPr>
          <p:cNvPr id="46" name="TextBox 45"/>
          <p:cNvSpPr txBox="1"/>
          <p:nvPr/>
        </p:nvSpPr>
        <p:spPr>
          <a:xfrm>
            <a:off x="7495046" y="4168606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ลูกชาย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160059" y="2835916"/>
            <a:ext cx="1826628" cy="722955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160059" y="3558030"/>
            <a:ext cx="2174205" cy="827991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188003" y="3558030"/>
            <a:ext cx="4605867" cy="0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4" descr="ปักพินในบอร์ด วันพ่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5" b="100000" l="0" r="100000">
                        <a14:foregroundMark x1="86012" y1="91605" x2="86012" y2="91605"/>
                        <a14:foregroundMark x1="60714" y1="95062" x2="60714" y2="95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52" y="1646675"/>
            <a:ext cx="925790" cy="11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zda 2 Sports - Pant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59" y="2662993"/>
            <a:ext cx="1713538" cy="17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เด็กผู้ชาย, เด็ก, สีเขียว, เสื้อผ้า, สีเหลือง, การ์ตูน, เพศชาย, หมวก,  การ์ตูน, เด็กผู้ชาย png | PNGE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63000" l="17778" r="76333">
                        <a14:foregroundMark x1="50000" y1="36000" x2="50000" y2="36000"/>
                        <a14:foregroundMark x1="53222" y1="35000" x2="53222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90" y="2867163"/>
            <a:ext cx="1992311" cy="19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473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0407" y="1559859"/>
            <a:ext cx="10174778" cy="4329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/>
          </a:p>
        </p:txBody>
      </p:sp>
      <p:sp>
        <p:nvSpPr>
          <p:cNvPr id="5" name="TextBox 4"/>
          <p:cNvSpPr txBox="1"/>
          <p:nvPr/>
        </p:nvSpPr>
        <p:spPr>
          <a:xfrm>
            <a:off x="1388662" y="4304467"/>
            <a:ext cx="1598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40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7531" y="2781702"/>
            <a:ext cx="167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72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0699" y="504843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61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1825" y="2279227"/>
            <a:ext cx="1092233" cy="400110"/>
          </a:xfrm>
          <a:prstGeom prst="rect">
            <a:avLst/>
          </a:prstGeom>
          <a:solidFill>
            <a:srgbClr val="F1F8E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Index Case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9947" y="116048"/>
            <a:ext cx="2310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Event</a:t>
            </a:r>
            <a:endParaRPr lang="th-TH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96423" y="285259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เด็กชาย 7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57338" y="2781702"/>
            <a:ext cx="1337364" cy="898329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76742" y="3676655"/>
            <a:ext cx="1495718" cy="839056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43159" y="3592222"/>
            <a:ext cx="6683226" cy="84434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Mazda 2 Sports - Pant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08" y="3675357"/>
            <a:ext cx="1526722" cy="14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12786" y="70231"/>
            <a:ext cx="10780059" cy="1557553"/>
          </a:xfrm>
        </p:spPr>
        <p:txBody>
          <a:bodyPr/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ที่ต้องเฝ้าระวังเป็นพิเศษ </a:t>
            </a:r>
            <a:b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มิถุนายน 2564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Picture 2" descr="ใบหน้าที่มีความสุข, วัยชรา, การ์ตูน, การวาดภาพ, ปู่ย่าตายาย, ภาพการ์ตูน,  ภาพเงา, บ้านวัยชรา png | Klipar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23" y="1652033"/>
            <a:ext cx="1448160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169" l="9268" r="946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1220" y="1686946"/>
            <a:ext cx="1160179" cy="11714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891" l="9091" r="931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8957" y="1623606"/>
            <a:ext cx="1257300" cy="1304925"/>
          </a:xfrm>
          <a:prstGeom prst="rect">
            <a:avLst/>
          </a:prstGeom>
        </p:spPr>
      </p:pic>
      <p:pic>
        <p:nvPicPr>
          <p:cNvPr id="23" name="Picture 2" descr="Belly on Twitter: &amp;quot;การ์ตูนผู้ชายตามคำขอ แจกวอลสวยๆ💕 ด้วยความชอบส่วนตัว  ฝากติดตามด้วยนะคะ #แจกรูป #วอลโฟน #วอลเปเปอร์ #วอลเปเปอร์ไอโฟน  #แจกวอลเปเปอร์ #แจกเฮด #แจกวอล #ดิสคู่ #แจกดิส #wallpaper…  https://t.co/nfcgBO9k7u&amp;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3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67" y="3469279"/>
            <a:ext cx="1465470" cy="14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725509" y="506575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37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5223" y="508307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19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วัยกลางคนภาพ PNG เวกเตอร์และไฟล์ PSD | ดาวน์โหลดฟรีบน Pngtre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7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52" y="2753167"/>
            <a:ext cx="1534710" cy="153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ผู้สูงวัย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21" b="96040" l="9615" r="89560">
                        <a14:foregroundMark x1="36264" y1="48267" x2="36264" y2="48267"/>
                        <a14:foregroundMark x1="63187" y1="49010" x2="63187" y2="49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83" y="3703551"/>
            <a:ext cx="1206398" cy="133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384859" y="285675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74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6" name="Picture 6" descr="ผู้หญิงวัยกลางคน, การ์ตูน, แก้ม png | PNGEg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929" y="3045675"/>
            <a:ext cx="1970111" cy="104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321461" y="416599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40 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804315" y="2781702"/>
            <a:ext cx="1222065" cy="894176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23719" y="3672502"/>
            <a:ext cx="1312475" cy="631965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769296" y="2719360"/>
            <a:ext cx="1164709" cy="906364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35993" y="3597599"/>
            <a:ext cx="1217495" cy="725834"/>
          </a:xfrm>
          <a:prstGeom prst="straightConnector1">
            <a:avLst/>
          </a:prstGeom>
          <a:ln w="38100">
            <a:solidFill>
              <a:srgbClr val="FF3B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2015" y="6033384"/>
            <a:ext cx="11371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Event 3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ม.6 ต.ตาดกลอย อ.หล่มเก่า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แม่ค้าขายของ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Online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แต่ไปรับของ จาก กทม.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4939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591907"/>
              </p:ext>
            </p:extLst>
          </p:nvPr>
        </p:nvGraphicFramePr>
        <p:xfrm>
          <a:off x="524436" y="890195"/>
          <a:ext cx="11268634" cy="590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187"/>
                <a:gridCol w="9336447"/>
              </a:tblGrid>
              <a:tr h="536660">
                <a:tc>
                  <a:txBody>
                    <a:bodyPr/>
                    <a:lstStyle/>
                    <a:p>
                      <a:pPr algn="ctr"/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สาเหตุการติดเชื้อ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536660"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เป็นผู้ป่วยครอบครัวเดียวกัน พ่อ ติดเชื้อมาจาก กทม.แพร่เชื้อให้ลูก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536660"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เป็นครอบครัว อาชีพขายผลไม่</a:t>
                      </a:r>
                      <a:r>
                        <a:rPr lang="th-TH" sz="2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ที่ กทม. ติดเชื้อแล้ว เดินทางกลับ เพชรบูรณ์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536660"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เป็นแม่ค้าขายอาหาร</a:t>
                      </a:r>
                      <a:r>
                        <a:rPr lang="th-TH" sz="2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ที่ กทม. เดินทางมารักษาด้วยโรคประจำตัวคลินิกเอกชน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536660"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 </a:t>
                      </a:r>
                      <a:r>
                        <a:rPr lang="th-TH" sz="29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พช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เป็นผู้ติดเชื้อจาก กทม. เมื่อติดเชื้อแล้วเดินทางกลับบ้านที่</a:t>
                      </a:r>
                      <a:r>
                        <a:rPr lang="th-TH" sz="2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เพชรบูรณ์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536660"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ติดเชื้อ จาก กทม.แล้วเดินทางกลับบ้าน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536660"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สามีกลับมาเยี่ยมภรรยาที่</a:t>
                      </a:r>
                      <a:r>
                        <a:rPr lang="th-TH" sz="2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วิเชียรบุรี สามีเป็นผู้ติดเชื้อที่ สมุทรปราการ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536660"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เป็นผู้ติดเชื้อจากโรงงานชำแหละไก่ สระบุรี และนำเชื้อมาแพร่ให้คนในชุมชน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536660"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เป็นผู้ติดเชื้อจาก </a:t>
                      </a:r>
                      <a:r>
                        <a:rPr lang="th-TH" sz="29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กทม</a:t>
                      </a:r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,สมุทรปกราการ</a:t>
                      </a:r>
                      <a:r>
                        <a:rPr lang="th-TH" sz="2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และกลับเข้ามาใน เพชรบูรณ์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536660"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ติดเชื้อมาจาก กทม. แล้วนำเชื้อมาแพร่ให้กับคนในครอบครัว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536660"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ติดเชื้อมาจากต่างจังหวัด</a:t>
                      </a:r>
                      <a:r>
                        <a:rPr lang="th-TH" sz="2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แล้วแพร่เชื้อให้กับคนในที่ทำงานเดียวกัน</a:t>
                      </a:r>
                      <a:endParaRPr lang="th-TH" sz="2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5" y="1"/>
            <a:ext cx="11335871" cy="1062318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สาเหตุการแพร่ ระบาดของผู้ติดเชื้อ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COVID-19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</a:t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 1 -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2564 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05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023" y="123543"/>
            <a:ext cx="10515600" cy="696727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ปัญหาที่พบจากการสอบสวนโรค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87" y="820270"/>
            <a:ext cx="11412072" cy="5957048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endParaRPr lang="th-TH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38163" indent="-363538" algn="thaiDist">
              <a:lnSpc>
                <a:spcPct val="110000"/>
              </a:lnSpc>
              <a:buAutoNum type="arabicPeriod"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ผู้ติดเชื้อส่วนใหญ่ติดเชื้อแล้วกลับเข้ามา ในจังหวัดเพชรบูรณ์ เมื่อกลับเข้ามาในจังหวัดเพชรบูรณ์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ไม่แจ้ง/ปกปิดข้อมูล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ต่อเจ้าหน้าที่ หรือ </a:t>
            </a:r>
            <a:r>
              <a:rPr lang="th-TH" sz="3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อส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ม.ที่ดูแล</a:t>
            </a:r>
          </a:p>
          <a:p>
            <a:pPr marL="538163" indent="-363538" algn="thaiDist">
              <a:lnSpc>
                <a:spcPct val="110000"/>
              </a:lnSpc>
              <a:buAutoNum type="arabicPeriod"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ผู้ติดเชื้อบางรายทราบว่าตนติดเชื้อ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แต่ปกปิด ว่าตนติดเชื้อ เมื่อไปรับบริการรักษาอาการป่วย แล้ว “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ไม่บอกประวัติว่าตนมีความเสี่ยงแพร่กระจายเชื้อ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pPr marL="538163" indent="-363538" algn="thaiDist">
              <a:lnSpc>
                <a:spcPct val="110000"/>
              </a:lnSpc>
              <a:buAutoNum type="arabicPeriod"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ไม่มีการกักตัวครบ 14 วัน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กรณีเข้ามาในพื้นที่เพชรบูรณ์ มีการเดินทางออกไปที่ต่างๆ ได้</a:t>
            </a:r>
          </a:p>
          <a:p>
            <a:pPr marL="538163" indent="-363538" algn="thaiDist">
              <a:lnSpc>
                <a:spcPct val="110000"/>
              </a:lnSpc>
              <a:buAutoNum type="arabicPeriod"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ระบบเฝ้าระวัง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ผู้เข้ามาในพื้นที่ จังหวัดเพชรบูรณ์ ปัจจุบัน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หละหลวม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บางพื้นที่ไม่มีระบบตรวจสอบคนเข้าออกพื้นที่</a:t>
            </a:r>
          </a:p>
          <a:p>
            <a:pPr marL="538163" indent="-363538" algn="thaiDist">
              <a:lnSpc>
                <a:spcPct val="110000"/>
              </a:lnSpc>
              <a:buAutoNum type="arabicPeriod"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ละเลย ไม่ตระหนัก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ต่อมาตรการป้องกันโรค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ไม่สวมหน้ากาก ไม่เว้นระยะห่าง ไม่ลงทะเบียนเข้าออก </a:t>
            </a:r>
          </a:p>
        </p:txBody>
      </p:sp>
    </p:spTree>
    <p:extLst>
      <p:ext uri="{BB962C8B-B14F-4D97-AF65-F5344CB8AC3E}">
        <p14:creationId xmlns:p14="http://schemas.microsoft.com/office/powerpoint/2010/main" val="9624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29334"/>
              </p:ext>
            </p:extLst>
          </p:nvPr>
        </p:nvGraphicFramePr>
        <p:xfrm>
          <a:off x="430306" y="1116106"/>
          <a:ext cx="11604812" cy="490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55856"/>
            <a:ext cx="1051560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โรคที่มีอัตราป่วยต่อแสน สูงสุด 5 ลำดับ 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เดือน เมษายน 2564”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 – 25 มิ.ย.64)</a:t>
            </a:r>
            <a:endParaRPr lang="th-TH" sz="3600" dirty="0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61938" y="804863"/>
            <a:ext cx="115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sp>
        <p:nvSpPr>
          <p:cNvPr id="7173" name="TextBox 22"/>
          <p:cNvSpPr txBox="1">
            <a:spLocks noChangeArrowheads="1"/>
          </p:cNvSpPr>
          <p:nvPr/>
        </p:nvSpPr>
        <p:spPr bwMode="auto">
          <a:xfrm>
            <a:off x="8131262" y="3587991"/>
            <a:ext cx="291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R506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มิ.ย.64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4" name="Picture 4" descr="à¸à¸¥à¸à¸²à¸£à¸à¹à¸à¸«à¸²à¸£à¸¹à¸à¸ à¸²à¸à¸ªà¸³à¸«à¸£à¸±à¸ à¸à¸­à¸à¸à¸§à¸¡à¸à¸²à¸£à¹à¸à¸¹à¸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5665296"/>
            <a:ext cx="1173669" cy="89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à¸à¸¥à¸à¸²à¸£à¸à¹à¸à¸«à¸²à¸£à¸¹à¸à¸ à¸²à¸à¸ªà¸³à¸«à¸£à¸±à¸ à¸à¸±à¸§à¸£à¹à¸­à¸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80" y="5561013"/>
            <a:ext cx="1090834" cy="90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19" y="5713044"/>
            <a:ext cx="1110412" cy="8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/>
          </p:cNvSpPr>
          <p:nvPr/>
        </p:nvSpPr>
        <p:spPr>
          <a:xfrm>
            <a:off x="6877704" y="1573082"/>
            <a:ext cx="4928814" cy="1338828"/>
          </a:xfrm>
          <a:prstGeom prst="rect">
            <a:avLst/>
          </a:prstGeom>
          <a:gradFill>
            <a:gsLst>
              <a:gs pos="36000">
                <a:schemeClr val="bg1"/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381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900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โรคที่มีผู้ป่วยมากการ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ค่ามัธย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 เดือน มิถุนายน 2564</a:t>
            </a: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“พบโรคที่มีอัตราป่วยเกิน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ค่ามัธย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 1 โรค”</a:t>
            </a: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โรคชิกุน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คุน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 พบ 6 ราย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มัธย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 = 0</a:t>
            </a:r>
          </a:p>
        </p:txBody>
      </p:sp>
      <p:pic>
        <p:nvPicPr>
          <p:cNvPr id="7178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57" y="5636655"/>
            <a:ext cx="937746" cy="8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Box 3"/>
          <p:cNvSpPr txBox="1">
            <a:spLocks noChangeArrowheads="1"/>
          </p:cNvSpPr>
          <p:nvPr/>
        </p:nvSpPr>
        <p:spPr bwMode="auto">
          <a:xfrm>
            <a:off x="1344686" y="3557035"/>
            <a:ext cx="136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423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3530260" y="4342402"/>
            <a:ext cx="140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142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7182" name="TextBox 13"/>
          <p:cNvSpPr txBox="1">
            <a:spLocks noChangeArrowheads="1"/>
          </p:cNvSpPr>
          <p:nvPr/>
        </p:nvSpPr>
        <p:spPr bwMode="auto">
          <a:xfrm>
            <a:off x="5802428" y="4581699"/>
            <a:ext cx="1227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7183" name="TextBox 14"/>
          <p:cNvSpPr txBox="1">
            <a:spLocks noChangeArrowheads="1"/>
          </p:cNvSpPr>
          <p:nvPr/>
        </p:nvSpPr>
        <p:spPr bwMode="auto">
          <a:xfrm>
            <a:off x="7961966" y="4658620"/>
            <a:ext cx="1341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35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7184" name="TextBox 15"/>
          <p:cNvSpPr txBox="1">
            <a:spLocks noChangeArrowheads="1"/>
          </p:cNvSpPr>
          <p:nvPr/>
        </p:nvSpPr>
        <p:spPr bwMode="auto">
          <a:xfrm>
            <a:off x="9926563" y="4618279"/>
            <a:ext cx="1354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pic>
        <p:nvPicPr>
          <p:cNvPr id="4098" name="Picture 2" descr="คุณรู้จักไวรัสตับอักเสบบี...ดีหรือยัง? - Panti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969" y="5567464"/>
            <a:ext cx="992379" cy="8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สถานการณ์การระบาดของโรค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COVD-19 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 ณ 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มิ.ย.64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305" y="1935863"/>
            <a:ext cx="9377081" cy="443804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พบผู้ติดเชื้อใน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Cluster 464 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	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262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ราย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เสียชีวิต			4		ราย</a:t>
            </a:r>
            <a:endPara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รักษาหาย			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178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ราย</a:t>
            </a:r>
            <a:endParaRPr lang="th-TH" sz="4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กำลังรักษาอยู่		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80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ราย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1800+ หลุมฝังศพการ์ตูน รูปภาพ_ภาพพื้นหลัง_th.lovepik.com รูปดาวน์โหลด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667" l="6667" r="97000">
                        <a14:foregroundMark x1="46667" y1="52000" x2="46667" y2="52000"/>
                        <a14:foregroundMark x1="36667" y1="53667" x2="36667" y2="53667"/>
                        <a14:foregroundMark x1="71000" y1="58333" x2="71000" y2="58333"/>
                        <a14:foregroundMark x1="66333" y1="57333" x2="66333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52" y="2528045"/>
            <a:ext cx="1290124" cy="12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หมอเส็งบำรุงร่างกาย - หมอเส็งส่งฟรีเก็บปลายทาง : Inspired by LnwShop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895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52" y="3871675"/>
            <a:ext cx="1411148" cy="141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ตารางการเทียบการประเมิน ADL และ T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62" y="5148353"/>
            <a:ext cx="1363813" cy="9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3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59385A34-A944-4357-A6BF-BEA01E0F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701"/>
            <a:ext cx="12201525" cy="1143265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การจัดการระบบการนัด/จองวัคซีน</a:t>
            </a:r>
            <a:br>
              <a:rPr lang="th-TH" sz="40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จังหวัดเพชรบูรณ์</a:t>
            </a:r>
            <a:endParaRPr lang="en-US" sz="4000" b="1" dirty="0"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xmlns="" id="{0125F4E8-17A7-447C-8576-7963976FB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8" y="1600571"/>
            <a:ext cx="4501690" cy="49975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h-TH" sz="32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การนัด/การจองการเข้ารับวัคซีน </a:t>
            </a:r>
            <a:r>
              <a:rPr lang="th-TH" sz="3200" b="1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    ของ</a:t>
            </a:r>
            <a:r>
              <a:rPr lang="th-TH" sz="32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จังหวัดเพชรบูรณ์ </a:t>
            </a:r>
            <a:r>
              <a:rPr lang="th-TH" sz="3200" b="1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สามารถ</a:t>
            </a:r>
            <a:r>
              <a:rPr lang="th-TH" sz="32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ใช้ได้ </a:t>
            </a:r>
            <a:r>
              <a:rPr lang="th-TH" sz="3200" b="1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    2 ช่องทาง คือ</a:t>
            </a:r>
          </a:p>
          <a:p>
            <a:pPr lvl="1" algn="thaiDist">
              <a:buFont typeface="Arial" pitchFamily="34" charset="0"/>
              <a:buChar char="•"/>
            </a:pPr>
            <a:r>
              <a:rPr lang="th-TH" sz="29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</a:t>
            </a:r>
            <a:r>
              <a:rPr lang="th-TH" sz="29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จองจากระบบหมอพร้อม (กระทรวงสาธารณสุขแจ้งว่าจะเริ่มเปิดกลับมาจองได้</a:t>
            </a:r>
            <a:r>
              <a:rPr lang="th-TH" sz="29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ประมาณ วันที่ </a:t>
            </a:r>
            <a:r>
              <a:rPr lang="th-TH" sz="29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24 มิถุนายน 2564</a:t>
            </a:r>
            <a:r>
              <a:rPr lang="th-TH" sz="29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)</a:t>
            </a:r>
            <a:endParaRPr lang="th-TH" sz="2900" dirty="0"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  <a:p>
            <a:pPr lvl="1" algn="thaiDist">
              <a:buFont typeface="Arial" pitchFamily="34" charset="0"/>
              <a:buChar char="•"/>
            </a:pPr>
            <a:r>
              <a:rPr lang="th-TH" sz="29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การจองผ่านช่องทางเพชรบูรณ์ยิ้ม (ระบบการจองที่พัฒนาโดยทีมงานมหาวิทยาลัยราชภัฏเพชรบูรณ์</a:t>
            </a:r>
            <a:r>
              <a:rPr lang="th-TH" sz="29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) เมื่อ</a:t>
            </a:r>
            <a:r>
              <a:rPr lang="th-TH" sz="29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บันทึกการจอง</a:t>
            </a:r>
            <a:r>
              <a:rPr lang="en-US" sz="29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th-TH" sz="29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จะมีการแจ้งลำดับการการจัดคิววัคซีน เมื่อระบบถึงคิวรับวัคซีน จะแจ้งให้ทราบภายหลังทางช่องทาง </a:t>
            </a:r>
            <a:r>
              <a:rPr lang="en-US" sz="29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SMS </a:t>
            </a:r>
            <a:r>
              <a:rPr lang="th-TH" sz="29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และผ่านทางระบบเพชรบูรณ์ยิ้ม (ทั้งนี้สามารถตรวจสอบจากทางระบบหมอพร้อมได้ด้วย)</a:t>
            </a:r>
          </a:p>
        </p:txBody>
      </p:sp>
      <p:pic>
        <p:nvPicPr>
          <p:cNvPr id="6" name="รูปภาพ 3">
            <a:hlinkClick r:id="rId2"/>
            <a:extLst>
              <a:ext uri="{FF2B5EF4-FFF2-40B4-BE49-F238E27FC236}">
                <a16:creationId xmlns:a16="http://schemas.microsoft.com/office/drawing/2014/main" xmlns="" id="{619AE4AA-816E-457A-8F25-128F10E82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68" y="1728816"/>
            <a:ext cx="3608318" cy="474108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รูปภาพ 4">
            <a:extLst>
              <a:ext uri="{FF2B5EF4-FFF2-40B4-BE49-F238E27FC236}">
                <a16:creationId xmlns:a16="http://schemas.microsoft.com/office/drawing/2014/main" xmlns="" id="{EFCE75E8-0ECB-4B72-B19F-C4B4ABD71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66" y="1537980"/>
            <a:ext cx="3168352" cy="47410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723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2800" y="147638"/>
            <a:ext cx="10515600" cy="2984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แยกรายโรคที่มีอัตราป่วยต่อแสนมากที่สุด 5 ลำดับ</a:t>
            </a:r>
            <a:b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ประจำเดือน มิถุนายน 2564</a:t>
            </a:r>
            <a:b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แหล่งข้อมูล รง.506 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.เพชรบูรณ์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19" name="Picture 2" descr="à¸à¸¥à¸à¸²à¸£à¸à¹à¸à¸«à¸²à¸£à¸¹à¸à¸ à¸²à¸à¸ªà¸³à¸«à¸£à¸±à¸ à¸à¸²à¸¢ à¸«à¸à¸´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287713"/>
            <a:ext cx="28479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3302000"/>
            <a:ext cx="46831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à¸à¸¥à¸à¸²à¸£à¸à¹à¸à¸«à¸²à¸£à¸¹à¸à¸ à¸²à¸à¸ªà¸³à¸«à¸£à¸±à¸ à¹à¸à¸à¸à¸µà¹à¹à¸à¸à¸£à¸à¸¹à¸£à¸à¹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927350"/>
            <a:ext cx="27686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7825" y="3284538"/>
            <a:ext cx="1219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เพศ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1513" y="3359150"/>
            <a:ext cx="12192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อายุ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8800" y="3132138"/>
            <a:ext cx="1219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สถานที่</a:t>
            </a:r>
          </a:p>
        </p:txBody>
      </p:sp>
      <p:sp>
        <p:nvSpPr>
          <p:cNvPr id="9225" name="TextBox 2"/>
          <p:cNvSpPr txBox="1">
            <a:spLocks noChangeArrowheads="1"/>
          </p:cNvSpPr>
          <p:nvPr/>
        </p:nvSpPr>
        <p:spPr bwMode="auto">
          <a:xfrm>
            <a:off x="4483100" y="6140450"/>
            <a:ext cx="391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 มิถุนายน 2564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5953" y="837392"/>
            <a:ext cx="4193577" cy="5714221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graphicFrame>
        <p:nvGraphicFramePr>
          <p:cNvPr id="30" name="แผนภูมิ 1"/>
          <p:cNvGraphicFramePr>
            <a:graphicFrameLocks/>
          </p:cNvGraphicFramePr>
          <p:nvPr/>
        </p:nvGraphicFramePr>
        <p:xfrm>
          <a:off x="1468438" y="1130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tangle 28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4763"/>
            <a:ext cx="8229600" cy="873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อุจจาระร่วง (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Diarrhea) 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8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355725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7"/>
          <p:cNvSpPr txBox="1">
            <a:spLocks noChangeArrowheads="1"/>
          </p:cNvSpPr>
          <p:nvPr/>
        </p:nvSpPr>
        <p:spPr bwMode="auto">
          <a:xfrm>
            <a:off x="2641600" y="2593975"/>
            <a:ext cx="103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248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0250" name="TextBox 25"/>
          <p:cNvSpPr txBox="1">
            <a:spLocks noChangeArrowheads="1"/>
          </p:cNvSpPr>
          <p:nvPr/>
        </p:nvSpPr>
        <p:spPr bwMode="auto">
          <a:xfrm>
            <a:off x="3992563" y="2605088"/>
            <a:ext cx="92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175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pic>
        <p:nvPicPr>
          <p:cNvPr id="10251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514475"/>
            <a:ext cx="110648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8"/>
          <p:cNvSpPr txBox="1">
            <a:spLocks noChangeArrowheads="1"/>
          </p:cNvSpPr>
          <p:nvPr/>
        </p:nvSpPr>
        <p:spPr bwMode="auto">
          <a:xfrm>
            <a:off x="554038" y="1628775"/>
            <a:ext cx="1987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ชาย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1.42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0460" y="1547783"/>
            <a:ext cx="141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3750" y="1196945"/>
            <a:ext cx="11779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อ.หล่มเก่า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86813" y="21336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5725" y="2565400"/>
            <a:ext cx="8651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26413" y="3067050"/>
            <a:ext cx="1398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6588" y="32845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86588" y="3933825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9113" y="4292600"/>
            <a:ext cx="86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89825" y="4868863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1625" y="5373688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อ.วิเชียรบุรี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1625" y="5935663"/>
            <a:ext cx="11953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68563" y="4152900"/>
            <a:ext cx="2857500" cy="9540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0 - 4 ปี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68563" y="5597525"/>
            <a:ext cx="2857500" cy="9540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เด็กในปกครอง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140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  <p:sp>
        <p:nvSpPr>
          <p:cNvPr id="37" name="คำบรรยายภาพแบบเส้น 2 22"/>
          <p:cNvSpPr/>
          <p:nvPr/>
        </p:nvSpPr>
        <p:spPr>
          <a:xfrm>
            <a:off x="9918700" y="3792538"/>
            <a:ext cx="1716088" cy="15589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4939"/>
              <a:gd name="adj6" fmla="val -754"/>
            </a:avLst>
          </a:prstGeom>
          <a:ln w="50800">
            <a:solidFill>
              <a:schemeClr val="accent4"/>
            </a:solidFill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อ.น้ำหนาว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93.0/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(17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คน)</a:t>
            </a:r>
          </a:p>
        </p:txBody>
      </p:sp>
      <p:pic>
        <p:nvPicPr>
          <p:cNvPr id="10267" name="Picture 31" descr="30 รูปภาพที่ดีที่สุดในบอร์ด การ์ตูนเด็กเล็ก | ภาพประกอบ, เด็ก, ตัว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426075"/>
            <a:ext cx="1379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31" descr="30 รูปภาพที่ดีที่สุดในบอร์ด การ์ตูนเด็กเล็ก | ภาพประกอบ, เด็ก, ตัว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962400"/>
            <a:ext cx="13795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graphicFrame>
        <p:nvGraphicFramePr>
          <p:cNvPr id="31" name="แผนภูมิ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842570"/>
              </p:ext>
            </p:extLst>
          </p:nvPr>
        </p:nvGraphicFramePr>
        <p:xfrm>
          <a:off x="1468438" y="11334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2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4" y="869950"/>
            <a:ext cx="4132716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-61913"/>
            <a:ext cx="8229600" cy="87312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2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ไข้ไม่ทราบสาเหตุ 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Pyrexia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40438" y="776288"/>
            <a:ext cx="5962650" cy="592931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6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2135188"/>
            <a:ext cx="1098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98" y="1420438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7"/>
          <p:cNvSpPr txBox="1">
            <a:spLocks noChangeArrowheads="1"/>
          </p:cNvSpPr>
          <p:nvPr/>
        </p:nvSpPr>
        <p:spPr bwMode="auto">
          <a:xfrm>
            <a:off x="2858633" y="2782887"/>
            <a:ext cx="103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81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2299" name="TextBox 25"/>
          <p:cNvSpPr txBox="1">
            <a:spLocks noChangeArrowheads="1"/>
          </p:cNvSpPr>
          <p:nvPr/>
        </p:nvSpPr>
        <p:spPr bwMode="auto">
          <a:xfrm>
            <a:off x="3960813" y="1817688"/>
            <a:ext cx="92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61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2300" name="TextBox 8"/>
          <p:cNvSpPr txBox="1">
            <a:spLocks noChangeArrowheads="1"/>
          </p:cNvSpPr>
          <p:nvPr/>
        </p:nvSpPr>
        <p:spPr bwMode="auto">
          <a:xfrm>
            <a:off x="406400" y="1628775"/>
            <a:ext cx="19859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หญิง1.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29788" y="1628775"/>
            <a:ext cx="11811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302" name="TextBox 11"/>
          <p:cNvSpPr txBox="1">
            <a:spLocks noChangeArrowheads="1"/>
          </p:cNvSpPr>
          <p:nvPr/>
        </p:nvSpPr>
        <p:spPr bwMode="auto">
          <a:xfrm>
            <a:off x="8604250" y="1250950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อ.หล่มเก่า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6188" y="21336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5100" y="25654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0" y="3221038"/>
            <a:ext cx="12080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963" y="32845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5963" y="3933825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6900" y="4292600"/>
            <a:ext cx="865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9200" y="4868863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5373688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อ.วิเชียรบุรี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1000" y="5959475"/>
            <a:ext cx="1008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23" name="คำบรรยายภาพแบบเส้น 2 22"/>
          <p:cNvSpPr/>
          <p:nvPr/>
        </p:nvSpPr>
        <p:spPr>
          <a:xfrm>
            <a:off x="9975850" y="3665538"/>
            <a:ext cx="1717675" cy="15732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4085"/>
              <a:gd name="adj6" fmla="val 7375"/>
            </a:avLst>
          </a:prstGeom>
          <a:ln w="50800"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อ.น้ำหนาว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147.7/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(27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ราย)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00338" y="4170363"/>
            <a:ext cx="2879725" cy="95408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0 - 4 ปี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00338" y="5457825"/>
            <a:ext cx="2879725" cy="9540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เด็กในปกครอง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41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  <p:pic>
        <p:nvPicPr>
          <p:cNvPr id="12315" name="Picture 2" descr="à¸à¸¥à¸à¸²à¸£à¸à¹à¸à¸«à¸²à¸£à¸¹à¸à¸ à¸²à¸à¸ªà¸³à¸«à¸£à¸±à¸ à¹à¸à¹à¸à¸à¸²à¸£à¸ à¸à¸²à¸£à¹à¸à¸¹à¸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076700"/>
            <a:ext cx="13636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31" descr="30 รูปภาพที่ดีที่สุดในบอร์ด การ์ตูนเด็กเล็ก | ภาพประกอบ, เด็ก, ตัว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5297488"/>
            <a:ext cx="13795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922" y="811213"/>
            <a:ext cx="3951300" cy="5836174"/>
          </a:xfrm>
          <a:prstGeom prst="rect">
            <a:avLst/>
          </a:prstGeom>
        </p:spPr>
      </p:pic>
      <p:sp>
        <p:nvSpPr>
          <p:cNvPr id="36" name="คำบรรยายภาพแบบเส้น 2 22"/>
          <p:cNvSpPr/>
          <p:nvPr/>
        </p:nvSpPr>
        <p:spPr>
          <a:xfrm>
            <a:off x="9975850" y="3665538"/>
            <a:ext cx="1717675" cy="15732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155"/>
              <a:gd name="adj6" fmla="val -130562"/>
            </a:avLst>
          </a:prstGeom>
          <a:ln w="50800"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อ.วังโป่ง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13.4/แสน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ราย)</a:t>
            </a:r>
          </a:p>
        </p:txBody>
      </p:sp>
      <p:graphicFrame>
        <p:nvGraphicFramePr>
          <p:cNvPr id="33" name="แผนภูมิ 1"/>
          <p:cNvGraphicFramePr>
            <a:graphicFrameLocks/>
          </p:cNvGraphicFramePr>
          <p:nvPr/>
        </p:nvGraphicFramePr>
        <p:xfrm>
          <a:off x="1468438" y="11445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-61913"/>
            <a:ext cx="8229600" cy="87312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3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ปอดบวม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Pneumonia)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45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1697038"/>
            <a:ext cx="1098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449388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7"/>
          <p:cNvSpPr txBox="1">
            <a:spLocks noChangeArrowheads="1"/>
          </p:cNvSpPr>
          <p:nvPr/>
        </p:nvSpPr>
        <p:spPr bwMode="auto">
          <a:xfrm>
            <a:off x="2906713" y="2128092"/>
            <a:ext cx="103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4348" name="TextBox 25"/>
          <p:cNvSpPr txBox="1">
            <a:spLocks noChangeArrowheads="1"/>
          </p:cNvSpPr>
          <p:nvPr/>
        </p:nvSpPr>
        <p:spPr bwMode="auto">
          <a:xfrm>
            <a:off x="3849688" y="2805113"/>
            <a:ext cx="92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39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4349" name="TextBox 8"/>
          <p:cNvSpPr txBox="1">
            <a:spLocks noChangeArrowheads="1"/>
          </p:cNvSpPr>
          <p:nvPr/>
        </p:nvSpPr>
        <p:spPr bwMode="auto">
          <a:xfrm>
            <a:off x="460375" y="1628775"/>
            <a:ext cx="1987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หญิง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1.56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6122" y="1599499"/>
            <a:ext cx="11811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7875" y="1273402"/>
            <a:ext cx="10810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อ.หล่มเก่า</a:t>
            </a:r>
          </a:p>
        </p:txBody>
      </p:sp>
      <p:sp>
        <p:nvSpPr>
          <p:cNvPr id="16399" name="TextBox 12"/>
          <p:cNvSpPr txBox="1">
            <a:spLocks noChangeArrowheads="1"/>
          </p:cNvSpPr>
          <p:nvPr/>
        </p:nvSpPr>
        <p:spPr bwMode="auto">
          <a:xfrm>
            <a:off x="8507413" y="2014538"/>
            <a:ext cx="102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5100" y="25654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61363" y="3284538"/>
            <a:ext cx="1008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4837" y="3140075"/>
            <a:ext cx="1046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7200" y="3736975"/>
            <a:ext cx="1028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6900" y="4292600"/>
            <a:ext cx="865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9200" y="4868863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5373688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อ.วิเชียรบุรี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8313" y="5955622"/>
            <a:ext cx="9937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90813" y="4124325"/>
            <a:ext cx="2687637" cy="9540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65 ปีขึ้นไป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90813" y="5557838"/>
            <a:ext cx="2687637" cy="9540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รับจ้าง 23 ราย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2" name="Picture 31" descr="ผลการค้นหารูปภาพสำหรับ ผู้สูงอายุ การ์ตู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4" y="3843447"/>
            <a:ext cx="1942515" cy="158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5" y="5421837"/>
            <a:ext cx="9255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90" y="5432949"/>
            <a:ext cx="82073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2755" y="879647"/>
            <a:ext cx="4322468" cy="577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1" name="แผนภูมิ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785026"/>
              </p:ext>
            </p:extLst>
          </p:nvPr>
        </p:nvGraphicFramePr>
        <p:xfrm>
          <a:off x="1638781" y="11359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คำบรรยายภาพแบบเส้น 2 22"/>
          <p:cNvSpPr/>
          <p:nvPr/>
        </p:nvSpPr>
        <p:spPr>
          <a:xfrm>
            <a:off x="9975850" y="3665538"/>
            <a:ext cx="1717675" cy="15732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51"/>
              <a:gd name="adj6" fmla="val -60734"/>
            </a:avLst>
          </a:prstGeom>
          <a:ln w="50800"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อ.เมือง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10.45/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(22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ราย)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-61913"/>
            <a:ext cx="8229600" cy="87312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อาหารเป็นพิษ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(Food Poisoning)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393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18" y="1232912"/>
            <a:ext cx="1098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2" y="1744664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7"/>
          <p:cNvSpPr txBox="1">
            <a:spLocks noChangeArrowheads="1"/>
          </p:cNvSpPr>
          <p:nvPr/>
        </p:nvSpPr>
        <p:spPr bwMode="auto">
          <a:xfrm>
            <a:off x="3322264" y="3007519"/>
            <a:ext cx="103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 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396" name="TextBox 25"/>
          <p:cNvSpPr txBox="1">
            <a:spLocks noChangeArrowheads="1"/>
          </p:cNvSpPr>
          <p:nvPr/>
        </p:nvSpPr>
        <p:spPr bwMode="auto">
          <a:xfrm>
            <a:off x="4230689" y="2244942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6397" name="TextBox 8"/>
          <p:cNvSpPr txBox="1">
            <a:spLocks noChangeArrowheads="1"/>
          </p:cNvSpPr>
          <p:nvPr/>
        </p:nvSpPr>
        <p:spPr bwMode="auto">
          <a:xfrm>
            <a:off x="273050" y="1652076"/>
            <a:ext cx="2341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9300" y="1524000"/>
            <a:ext cx="11223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5825" y="1179513"/>
            <a:ext cx="10795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อ.หล่มเก่า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6188" y="21336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6499" y="2506850"/>
            <a:ext cx="863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4813" y="3175000"/>
            <a:ext cx="1479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963" y="32845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5963" y="3933825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9888" y="4281488"/>
            <a:ext cx="1057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9200" y="4868863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9114" y="5373688"/>
            <a:ext cx="13999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อ.วิเชียรบุรี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9925" y="6021388"/>
            <a:ext cx="11262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90813" y="4124325"/>
            <a:ext cx="2687637" cy="9540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 – 4 ปี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90813" y="5557838"/>
            <a:ext cx="2687637" cy="9540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ในปกครอง 15 ราย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6" name="Picture 35" descr="เรื่องน่ารู้..วัยสูงอายุ หรือ วัยชรา หรือ วัยผู้ใหญ่ตอนปลาย (ตอน1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" y="3978276"/>
            <a:ext cx="18161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30 รูปภาพที่ดีที่สุดในบอร์ด การ์ตูนเด็กเล็ก | ภาพประกอบ, เด็ก, ตัว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" y="5373688"/>
            <a:ext cx="13795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296" y="812261"/>
            <a:ext cx="4249054" cy="578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4" name="แผนภูมิ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281188"/>
              </p:ext>
            </p:extLst>
          </p:nvPr>
        </p:nvGraphicFramePr>
        <p:xfrm>
          <a:off x="1252538" y="1193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sp>
        <p:nvSpPr>
          <p:cNvPr id="38" name="คำบรรยายภาพแบบเส้น 2 22"/>
          <p:cNvSpPr/>
          <p:nvPr/>
        </p:nvSpPr>
        <p:spPr>
          <a:xfrm>
            <a:off x="9975850" y="3665538"/>
            <a:ext cx="1717675" cy="15732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3106"/>
              <a:gd name="adj6" fmla="val -112404"/>
            </a:avLst>
          </a:prstGeom>
          <a:ln w="50800"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อ.บึงสามพัน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8.4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/ แสน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ราย)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-6350"/>
            <a:ext cx="8229600" cy="873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5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ไข้เลือดออก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441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37" y="1458119"/>
            <a:ext cx="1096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00" y="160178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7"/>
          <p:cNvSpPr txBox="1">
            <a:spLocks noChangeArrowheads="1"/>
          </p:cNvSpPr>
          <p:nvPr/>
        </p:nvSpPr>
        <p:spPr bwMode="auto">
          <a:xfrm>
            <a:off x="2637617" y="2843213"/>
            <a:ext cx="103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3998104" y="2532857"/>
            <a:ext cx="92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8445" name="TextBox 8"/>
          <p:cNvSpPr txBox="1">
            <a:spLocks noChangeArrowheads="1"/>
          </p:cNvSpPr>
          <p:nvPr/>
        </p:nvSpPr>
        <p:spPr bwMode="auto">
          <a:xfrm>
            <a:off x="392113" y="1616075"/>
            <a:ext cx="1987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1.67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6913" y="1601788"/>
            <a:ext cx="1223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1850" y="1131888"/>
            <a:ext cx="10810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อ.หล่มเก่า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6188" y="21336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6000" y="2565400"/>
            <a:ext cx="128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6400" y="3200400"/>
            <a:ext cx="1368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963" y="32845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8950" y="3719396"/>
            <a:ext cx="1023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6900" y="4292600"/>
            <a:ext cx="865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1700" y="4830706"/>
            <a:ext cx="1311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5373688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26400" y="5946775"/>
            <a:ext cx="10731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9538" y="5557838"/>
            <a:ext cx="2590800" cy="9540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ในนักเรียน 24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49538" y="4152900"/>
            <a:ext cx="2590800" cy="9540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0-4 ปี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" name="Picture 29" descr="เรื่องน่ารู้..วัยสูงอายุ หรือ วัยชรา หรือ วัยผู้ใหญ่ตอนปลาย (ตอน1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" y="3978276"/>
            <a:ext cx="18161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ผลการค้นหารูปภาพสำหรับ เด็ก การ์ตูน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0" y="5400582"/>
            <a:ext cx="1714440" cy="12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10649</TotalTime>
  <Words>2215</Words>
  <Application>Microsoft Office PowerPoint</Application>
  <PresentationFormat>Widescreen</PresentationFormat>
  <Paragraphs>527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Angsana New</vt:lpstr>
      <vt:lpstr>Arial</vt:lpstr>
      <vt:lpstr>Calibri</vt:lpstr>
      <vt:lpstr>Calibri Light</vt:lpstr>
      <vt:lpstr>Cordia New</vt:lpstr>
      <vt:lpstr>Tahoma</vt:lpstr>
      <vt:lpstr>TH SarabunPSK</vt:lpstr>
      <vt:lpstr>Office Theme</vt:lpstr>
      <vt:lpstr>สถานการณ์โรคที่ต้องเฝ้าระวัง ประจำเดือน มิถุนายน 2564 จังหวัดเพชรบูรณ์</vt:lpstr>
      <vt:lpstr>โรคที่มีอัตราป่วยต่อแสน สูงสุด 5 ลำดับ ปี 2564 (รวม 6 เดือน )</vt:lpstr>
      <vt:lpstr>โรคที่มีอัตราป่วยต่อแสน สูงสุด 5 ลำดับ  “เดือน เมษายน 2564” (1 – 25 มิ.ย.64)</vt:lpstr>
      <vt:lpstr>รายละเอียด  แยกรายโรคที่มีอัตราป่วยต่อแสนมากที่สุด 5 ลำดับ ประจำเดือน มิถุนายน 2564 แหล่งข้อมูล รง.506 สสจ.เพชรบูรณ์</vt:lpstr>
      <vt:lpstr>ลำดับ 1 อุจจาระร่วง (Diarrhea) </vt:lpstr>
      <vt:lpstr>ลำดับ 2 ไข้ไม่ทราบสาเหตุ (Pyrexia)</vt:lpstr>
      <vt:lpstr>ลำดับ 3 ปอดบวม (Pneumonia)</vt:lpstr>
      <vt:lpstr>ลำดับ 4 อาหารเป็นพิษ (Food Poisoning) </vt:lpstr>
      <vt:lpstr>ลำดับ 5 ไข้เลือดออก</vt:lpstr>
      <vt:lpstr>สถานการณ์ โรคไข้เลือดออก ปี 2564</vt:lpstr>
      <vt:lpstr>สถานการณ์ไข้เลือดอออก ประเทศไทย ณ 25 มิ.ย.2564 (สัปดาห์ที่ 23)</vt:lpstr>
      <vt:lpstr>จังหวัด ที่มีอัตราป่วยไข้เลือดออกสะสมต่อประชากร แสนคน  สูงสุด  10 ลำดับ ณ 25 มิ.ย.64</vt:lpstr>
      <vt:lpstr>สถานการณ์โรคไข้เลือดออก  จังหวัดเพชรบูรณ์ ณ 25 มิถุนายน 2564 (สัปดาห์ที่ 24)</vt:lpstr>
      <vt:lpstr>สถานการณ์ไข้เลือดอออก จังหวัดเพชรบูรณ์ ณ 23 มิ.ย.64</vt:lpstr>
      <vt:lpstr>อำเภอ ที่มีอัตราป่วยไข้เลือดออกสะสมต่อประชากร แสนคน  สูงสุด  11 ลำดับ ณ 25 มิ.ย.64 (Week 24)</vt:lpstr>
      <vt:lpstr>สถานการณ์โรค COVID-19 จังหวัดเพชรบูรณ์ </vt:lpstr>
      <vt:lpstr>สถานการณ์ COVID-19  ณ 29 มิ.ย.64</vt:lpstr>
      <vt:lpstr>สถานการณ์โรคติดเชื้อ COVID-19 ปี พ.ศ. 2564 จ.เพชรบูรณ์</vt:lpstr>
      <vt:lpstr>จำนวนผู้ติดเชื้อ COVID-19 Cluster 464 จังหวัดเพชรบูรณ์  แยกตามวันที่พบผู้ป่วย (1 เม.ย. – 29 มิ.ย.64)</vt:lpstr>
      <vt:lpstr>ข้อมูลทางระบาดวิทยา ของผู้ติดเชื้อโควิด-19 จังวัดเพชรบูรณ์</vt:lpstr>
      <vt:lpstr>PowerPoint Presentation</vt:lpstr>
      <vt:lpstr>รายละเอียดผู้เสียชีวิต จากการติดเชื้อCOVID-19 เพชรบูรณ์</vt:lpstr>
      <vt:lpstr>รายละเอียดผู้เสียชีวิต จากการติดเชื้อCOVID-19 เพชรบูรณ์</vt:lpstr>
      <vt:lpstr>ที่ต้องเฝ้าระวังเป็นพิเศษ  เดือน มิถุนายน 2564</vt:lpstr>
      <vt:lpstr>ที่ต้องเฝ้าระวังเป็นพิเศษ  เดือน มิถุนายน 2564</vt:lpstr>
      <vt:lpstr>ที่ต้องเฝ้าระวังเป็นพิเศษ  เดือน มิถุนายน 2564</vt:lpstr>
      <vt:lpstr>ที่ต้องเฝ้าระวังเป็นพิเศษ  เดือน มิถุนายน 2564</vt:lpstr>
      <vt:lpstr>สาเหตุการแพร่ ระบาดของผู้ติดเชื้อ COVID-19 จังหวัดเพชรบูรณ์ ระหว่าง 1 - 29 มิถุนายน 2564 </vt:lpstr>
      <vt:lpstr>ปัญหาที่พบจากการสอบสวนโรค</vt:lpstr>
      <vt:lpstr>สรุป สถานการณ์การระบาดของโรค COVD-19  จังหวัดเพชรบูรณ์  ณ 29 มิ.ย.64</vt:lpstr>
      <vt:lpstr>การจัดการระบบการนัด/จองวัคซีน จังหวัดเพชรบูรณ์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651</cp:revision>
  <cp:lastPrinted>2021-05-31T06:27:05Z</cp:lastPrinted>
  <dcterms:created xsi:type="dcterms:W3CDTF">2018-08-07T02:28:55Z</dcterms:created>
  <dcterms:modified xsi:type="dcterms:W3CDTF">2021-06-29T05:30:19Z</dcterms:modified>
</cp:coreProperties>
</file>