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3" r:id="rId3"/>
    <p:sldId id="266" r:id="rId4"/>
    <p:sldId id="264" r:id="rId5"/>
    <p:sldId id="265" r:id="rId6"/>
  </p:sldIdLst>
  <p:sldSz cx="9144000" cy="5143500" type="screen16x9"/>
  <p:notesSz cx="6858000" cy="9144000"/>
  <p:embeddedFontLst>
    <p:embeddedFont>
      <p:font typeface="Angsana New" panose="02020603050405020304" pitchFamily="18" charset="-34"/>
      <p:regular r:id="rId7"/>
      <p:bold r:id="rId8"/>
      <p:italic r:id="rId9"/>
      <p:boldItalic r:id="rId10"/>
    </p:embeddedFont>
    <p:embeddedFont>
      <p:font typeface="Cordia New" panose="020B0304020202020204" pitchFamily="34" charset="-34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H SarabunPSK" panose="020B0500040200020003" pitchFamily="34" charset="-34"/>
      <p:regular r:id="rId19"/>
      <p:bold r:id="rId20"/>
      <p:italic r:id="rId21"/>
      <p:boldItalic r:id="rId2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FBF-4D02-4C7B-9204-CE7BF2D4C6D6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45F-CB0A-4E67-B50E-1909B0DDB0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682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FBF-4D02-4C7B-9204-CE7BF2D4C6D6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45F-CB0A-4E67-B50E-1909B0DDB0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628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FBF-4D02-4C7B-9204-CE7BF2D4C6D6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45F-CB0A-4E67-B50E-1909B0DDB0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842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FBF-4D02-4C7B-9204-CE7BF2D4C6D6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45F-CB0A-4E67-B50E-1909B0DDB0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423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FBF-4D02-4C7B-9204-CE7BF2D4C6D6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45F-CB0A-4E67-B50E-1909B0DDB0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236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FBF-4D02-4C7B-9204-CE7BF2D4C6D6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45F-CB0A-4E67-B50E-1909B0DDB0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655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FBF-4D02-4C7B-9204-CE7BF2D4C6D6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45F-CB0A-4E67-B50E-1909B0DDB0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015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FBF-4D02-4C7B-9204-CE7BF2D4C6D6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45F-CB0A-4E67-B50E-1909B0DDB0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948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FBF-4D02-4C7B-9204-CE7BF2D4C6D6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45F-CB0A-4E67-B50E-1909B0DDB0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26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FBF-4D02-4C7B-9204-CE7BF2D4C6D6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45F-CB0A-4E67-B50E-1909B0DDB0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322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FBF-4D02-4C7B-9204-CE7BF2D4C6D6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45F-CB0A-4E67-B50E-1909B0DDB0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916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E1FBF-4D02-4C7B-9204-CE7BF2D4C6D6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8E45F-CB0A-4E67-B50E-1909B0DDB0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925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5807" r="6222" b="7384"/>
          <a:stretch/>
        </p:blipFill>
        <p:spPr bwMode="auto">
          <a:xfrm>
            <a:off x="93519" y="1"/>
            <a:ext cx="1423555" cy="142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38350"/>
            <a:ext cx="1563931" cy="156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5296" y="4374615"/>
            <a:ext cx="4977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สำนักงานสาธารณสุขจังหวัดเพชรบูรณ์</a:t>
            </a:r>
            <a:endParaRPr lang="th-TH" b="1" dirty="0">
              <a:cs typeface="+mj-c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371600" y="361950"/>
            <a:ext cx="7315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+mj-cs"/>
              </a:rPr>
              <a:t>ความก้าวหน้าโครงการการขจัด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+mj-cs"/>
              </a:rPr>
              <a:t>ไวรัส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+mj-cs"/>
              </a:rPr>
              <a:t>ตับอักเสบในประเทศไทย </a:t>
            </a:r>
          </a:p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+mj-cs"/>
              </a:rPr>
              <a:t>(แบบจุลภาค)รูปแบบจังหวัดเพชรบูรณ์ มุ่งสู่การกวาด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+mj-cs"/>
              </a:rPr>
              <a:t>ล้าง</a:t>
            </a:r>
          </a:p>
          <a:p>
            <a:pPr algn="ctr"/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+mj-cs"/>
              </a:rPr>
              <a:t>ไวรัส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+mj-cs"/>
              </a:rPr>
              <a:t>ตับอักเสบภายในปี 2573 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371475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วันที่ 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30 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มิถุนายน 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2564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96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38200" cy="813858"/>
          </a:xfrm>
          <a:prstGeom prst="rect">
            <a:avLst/>
          </a:prstGeom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57150"/>
            <a:ext cx="8001000" cy="45633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600" b="1" dirty="0" smtClean="0"/>
              <a:t>แนวทางการดำเนินงานจัดการปัญหา</a:t>
            </a:r>
            <a:r>
              <a:rPr lang="th-TH" sz="3600" b="1" dirty="0" err="1" smtClean="0"/>
              <a:t>ไวรัส</a:t>
            </a:r>
            <a:r>
              <a:rPr lang="th-TH" sz="3600" b="1" dirty="0" smtClean="0"/>
              <a:t>ตับอักเสบ ซี จังหวัดเพชรบูรณ์</a:t>
            </a:r>
            <a:endParaRPr lang="th-TH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91" y="750315"/>
            <a:ext cx="202687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1905000" y="588521"/>
            <a:ext cx="2085109" cy="9958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คัดกรอง </a:t>
            </a:r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HCV 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ด้วย </a:t>
            </a:r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Strip test 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ดำเนินการได้ในระดับ รพ.สต.</a:t>
            </a:r>
            <a:endParaRPr lang="th-TH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499754" y="1771340"/>
            <a:ext cx="2996046" cy="11436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รพช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ติดตามส่งตรวจ </a:t>
            </a:r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lab confirm 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ด้วย </a:t>
            </a:r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HCV RNA 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Node: 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รพ.เพชรบูรณ์, รพ.วิเชียรบุรี และ รพ.หล่มสัก)</a:t>
            </a:r>
            <a:endParaRPr lang="th-TH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551525" y="3112374"/>
            <a:ext cx="3364057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1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การรักษา (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First </a:t>
            </a:r>
            <a:r>
              <a:rPr lang="en-US" sz="18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Dx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และอนุมัติการใช้ยา </a:t>
            </a:r>
            <a:r>
              <a:rPr lang="en-US" sz="18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Sof-Vel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รพ.ที่เข้าเงื่อนไข มี</a:t>
            </a:r>
            <a:r>
              <a:rPr lang="th-TH" sz="18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อายุร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แพทย์ หรือ 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GI Med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ประสบการณ์ 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&gt;5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</a:t>
            </a:r>
          </a:p>
          <a:p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รพ.ที่มีอายุแพทย์ผ่านการอบรมโดย 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GI Med 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1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1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7249390" y="2938078"/>
            <a:ext cx="1859973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รพช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</a:t>
            </a:r>
            <a:endParaRPr lang="en-US" sz="1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F/U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เดือนที่ 2-3 หลังรับยาครั้งแรกจาก</a:t>
            </a:r>
            <a:r>
              <a:rPr lang="th-TH" sz="18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อายุร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แพทย์ </a:t>
            </a:r>
            <a:endParaRPr lang="th-TH" sz="1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7264977" y="4175710"/>
            <a:ext cx="1828800" cy="933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spc="-3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พบอายุแพทย์หลังได้ยารัก</a:t>
            </a:r>
            <a:r>
              <a:rPr lang="th-TH" sz="2000" b="1" spc="-6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ษาครบ 12 </a:t>
            </a:r>
            <a:r>
              <a:rPr lang="en-US" sz="2000" b="1" spc="-6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wks</a:t>
            </a:r>
            <a:r>
              <a:rPr lang="th-TH" sz="2000" b="1" spc="-6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2000" b="1" spc="-6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96982" y="3100251"/>
            <a:ext cx="32004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18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รพช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.เตรียมผู้ป่วยก่อนเข้าสู่ระบบการรักษา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1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1. HCV Viral load ≥5000 IU/ml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APRI Score &gt;0.5/FIB-4 &gt;1.45</a:t>
            </a:r>
            <a:b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Counselling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ปรับเปลี่ยนพฤติกรรมสุขภาพและควบคุมโรคร่วม ตามแนวทางประกาศคณะกรรมการฯ เรื่องบัญชียาหลักแห่งชาติ (ฉ.2)</a:t>
            </a:r>
            <a:b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2564 </a:t>
            </a:r>
          </a:p>
          <a:p>
            <a:pPr algn="ctr"/>
            <a:endParaRPr lang="th-TH" sz="1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>
            <a:off x="3297382" y="3867150"/>
            <a:ext cx="2541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/>
          <p:nvPr/>
        </p:nvCxnSpPr>
        <p:spPr>
          <a:xfrm>
            <a:off x="6915582" y="3562350"/>
            <a:ext cx="33380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>
            <a:stCxn id="9" idx="2"/>
            <a:endCxn id="10" idx="0"/>
          </p:cNvCxnSpPr>
          <p:nvPr/>
        </p:nvCxnSpPr>
        <p:spPr>
          <a:xfrm>
            <a:off x="8179377" y="3928678"/>
            <a:ext cx="0" cy="247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>
            <a:stCxn id="7" idx="1"/>
          </p:cNvCxnSpPr>
          <p:nvPr/>
        </p:nvCxnSpPr>
        <p:spPr>
          <a:xfrm flipH="1">
            <a:off x="1295400" y="2343150"/>
            <a:ext cx="2043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>
            <a:off x="1295400" y="2343150"/>
            <a:ext cx="0" cy="7571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28758"/>
            <a:ext cx="2068733" cy="157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4724400" y="2400240"/>
            <a:ext cx="413746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รณรงค์ส่งเสริมให้ความรู้และตรวจคัดกรองเชิงรุกในชุมชน</a:t>
            </a:r>
            <a:endParaRPr lang="th-TH" sz="2000" b="1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057" name="ลูกศรเชื่อมต่อแบบตรง 2056"/>
          <p:cNvCxnSpPr>
            <a:stCxn id="6" idx="2"/>
          </p:cNvCxnSpPr>
          <p:nvPr/>
        </p:nvCxnSpPr>
        <p:spPr>
          <a:xfrm flipH="1">
            <a:off x="2947554" y="1584413"/>
            <a:ext cx="1" cy="1869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32715" y="4642435"/>
            <a:ext cx="300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จัดอบรมแพทย์/ผู้เกี่ยวข้อง </a:t>
            </a:r>
            <a:r>
              <a:rPr lang="en-US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28-29 </a:t>
            </a:r>
            <a:r>
              <a:rPr lang="th-TH" sz="20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มิย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64</a:t>
            </a:r>
            <a:endParaRPr lang="th-TH" sz="2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66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177861"/>
              </p:ext>
            </p:extLst>
          </p:nvPr>
        </p:nvGraphicFramePr>
        <p:xfrm>
          <a:off x="76201" y="668480"/>
          <a:ext cx="8984671" cy="426547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358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0177"/>
                <a:gridCol w="16479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0200"/>
                <a:gridCol w="2050472"/>
              </a:tblGrid>
              <a:tr h="61376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คัดกรอง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HCV 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ด้วย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Strip test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HCV strip test positive</a:t>
                      </a:r>
                      <a:endParaRPr lang="th-TH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ผลการตรวจ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ยืนยันด้วย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HCV-RNA </a:t>
                      </a:r>
                      <a:endParaRPr lang="th-TH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ผลการตรวจ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/>
                      </a:r>
                      <a:b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HCV Viral load ≥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5000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IU/ml</a:t>
                      </a:r>
                      <a:endParaRPr lang="th-TH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วังโป่ง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60.94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(6,829/11,207)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3.32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%(227/6,829)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88.37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%(38/43)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92.11%(35/38)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หนองไผ่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59.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17%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(19,966/33,745)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51%(1,299/19,966)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84.35%(45/57)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100%(45/45)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สัก 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56.29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(31,334/55,669)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12.64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(3,961/31,334)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85.25%(532/624)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97.50%(234/240)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ชนแดน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54.17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%(11,880/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21,929)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66%(316/11,880)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70.49%(43/61)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100%(45/45)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บึง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สาม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พัน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51.94%(10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,401/20,024)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1.77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%(184/10,401)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84.35%(124/147)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100%(9/9)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น้ำหนาว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49.68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%(2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,988/6,014)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12.55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(375/2,988)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66.98%(140/209)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97.85%(137/140)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วิเชียร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บุรี 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43.07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(19,046/44,226)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2.92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%(557/19,046)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84.10%(201/239)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100%(80/80)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ศรีเทพ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41.73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%(8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,833/21,165)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1.72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%(152/8,833)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82.90%(97/117)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92.41%(73/79)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เขาค้อ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31.40%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(3,581/11,403)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6.98%(250/3,581)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78.57%(22/28)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100%(22/22)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เมืองเพชรบูรณ์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26.83%(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19,381/72,227)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5.84%(1,131/19,381)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70.34%(102/145)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95.96%(95/99)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หล่มเก่า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24.60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%(6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,786/27,580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11.86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(805/6,786)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80.11%(210/337)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98.26%(230/226)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 รวม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8" marR="1269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43.37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%(141,025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/325,189)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6.56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9,257/141,025)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77.43%(1,554/2,007)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97.46%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(1,001/1,027)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08073" y="4916176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ข้อมูลคัดกรอง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ณ วันที่ 20  มิ.ย.2564</a:t>
            </a:r>
            <a:endParaRPr lang="th-TH" sz="1400" b="1" dirty="0">
              <a:solidFill>
                <a:schemeClr val="bg1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066800" y="57150"/>
            <a:ext cx="7732802" cy="532534"/>
          </a:xfrm>
          <a:prstGeom prst="flowChartAlternateProcess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cs typeface="+mj-cs"/>
              </a:rPr>
              <a:t>ผลการดำเนินงานคัดกรอง</a:t>
            </a:r>
            <a:r>
              <a:rPr lang="th-TH" sz="2800" b="1" dirty="0" err="1">
                <a:cs typeface="+mj-cs"/>
              </a:rPr>
              <a:t>ไวรัส</a:t>
            </a:r>
            <a:r>
              <a:rPr lang="th-TH" sz="2800" b="1" dirty="0">
                <a:cs typeface="+mj-cs"/>
              </a:rPr>
              <a:t>ตับอักเสบ ซี จังหวัดเพชรบูรณ์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8" y="15744"/>
            <a:ext cx="760236" cy="76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-30115"/>
            <a:ext cx="800100" cy="713204"/>
          </a:xfrm>
          <a:prstGeom prst="rect">
            <a:avLst/>
          </a:prstGeom>
        </p:spPr>
      </p:pic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24577"/>
              </p:ext>
            </p:extLst>
          </p:nvPr>
        </p:nvGraphicFramePr>
        <p:xfrm>
          <a:off x="113794" y="1085850"/>
          <a:ext cx="6439406" cy="2240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483"/>
                <a:gridCol w="1240780"/>
                <a:gridCol w="1240780"/>
                <a:gridCol w="1184381"/>
                <a:gridCol w="1127982"/>
              </a:tblGrid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จำนวนผู้ป่วย </a:t>
                      </a:r>
                      <a:r>
                        <a:rPr lang="th-TH" sz="15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คน)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ปี 2561</a:t>
                      </a:r>
                      <a:endParaRPr lang="en-US" sz="1500" b="1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ปี 2562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ปี 2563</a:t>
                      </a:r>
                      <a:endParaRPr lang="en-US" sz="1500" b="1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ปี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2564 </a:t>
                      </a:r>
                      <a:r>
                        <a:rPr lang="th-TH" sz="15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ถึง มิ.ย.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ผู้ป่วยที่ได้รับยา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27</a:t>
                      </a: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(2.73%)</a:t>
                      </a:r>
                      <a:endParaRPr lang="en-US" sz="1500" b="1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107</a:t>
                      </a: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(9.55%)</a:t>
                      </a:r>
                      <a:endParaRPr lang="en-US" sz="1500" b="1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269 </a:t>
                      </a: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(19.84%)</a:t>
                      </a:r>
                      <a:endParaRPr lang="en-US" sz="1500" b="1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153</a:t>
                      </a: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(19.13%)</a:t>
                      </a:r>
                      <a:endParaRPr lang="en-US" sz="1500" b="1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ผู้ป่วยที่ส่งต่อ รพ.อื่น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342</a:t>
                      </a: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(34.58%)</a:t>
                      </a:r>
                      <a:endParaRPr lang="en-US" sz="1500" b="1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321</a:t>
                      </a: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(28.66%)</a:t>
                      </a:r>
                      <a:endParaRPr lang="en-US" sz="1500" b="1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231</a:t>
                      </a: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(17.04%)</a:t>
                      </a:r>
                      <a:endParaRPr lang="en-US" sz="1500" b="1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(15.00%)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9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ได้รับการรักษามาจาก รพ.อื่น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106 (10.72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115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(10.27%)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134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(9.88%)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51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(6.37%)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ตรวจพบ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HCC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38 (3.84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28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(2.50%)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96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(7.08%)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38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(4.75%)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ไม่เข้าเกณฑ์การให้ยารักษา</a:t>
                      </a:r>
                      <a:endParaRPr lang="en-US" sz="1500" b="1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396 (40.04</a:t>
                      </a: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%)</a:t>
                      </a:r>
                      <a:endParaRPr lang="en-US" sz="1500" b="1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427 (38.13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572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(42.18%)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393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(49.13%)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Loss FU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 (8.09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122 (10.89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54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(3.98%)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45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(5.62%)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989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1,120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1,356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800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90551" y="669070"/>
            <a:ext cx="1104900" cy="3462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รพ.</a:t>
            </a:r>
            <a:r>
              <a:rPr lang="th-TH" sz="1800" dirty="0">
                <a:latin typeface="Angsana New" pitchFamily="18" charset="-34"/>
                <a:cs typeface="Angsana New" pitchFamily="18" charset="-34"/>
              </a:rPr>
              <a:t>เพชรบูรณ์ 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779267"/>
              </p:ext>
            </p:extLst>
          </p:nvPr>
        </p:nvGraphicFramePr>
        <p:xfrm>
          <a:off x="228599" y="3762404"/>
          <a:ext cx="4686389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2040671"/>
                <a:gridCol w="1248978"/>
                <a:gridCol w="1396740"/>
              </a:tblGrid>
              <a:tr h="294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ข้อมูล</a:t>
                      </a:r>
                      <a:endParaRPr lang="en-US" sz="18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จำนวน (คน)</a:t>
                      </a:r>
                      <a:endParaRPr lang="en-US" sz="18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ร้อยละ</a:t>
                      </a:r>
                      <a:endParaRPr lang="en-US" sz="18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เข้าเกณฑ์ให้ยารักษา</a:t>
                      </a:r>
                      <a:r>
                        <a:rPr lang="th-TH" sz="1800" b="1" baseline="0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</a:t>
                      </a:r>
                      <a:endParaRPr lang="en-US" sz="18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14</a:t>
                      </a:r>
                      <a:endParaRPr lang="en-US" sz="18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21.21</a:t>
                      </a:r>
                      <a:endParaRPr lang="en-US" sz="18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ไม่เข้าเกณฑ์การให้ยารักษา</a:t>
                      </a:r>
                      <a:endParaRPr lang="en-US" sz="18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36</a:t>
                      </a:r>
                      <a:endParaRPr lang="en-US" sz="1800" b="1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54.54</a:t>
                      </a:r>
                      <a:endParaRPr lang="en-US" sz="18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รวม</a:t>
                      </a:r>
                      <a:endParaRPr lang="en-US" sz="18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66</a:t>
                      </a:r>
                      <a:endParaRPr lang="en-US" sz="18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100</a:t>
                      </a:r>
                      <a:endParaRPr lang="en-US" sz="18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48" marR="51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4208" y="3399566"/>
            <a:ext cx="4277526" cy="3462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รพ.</a:t>
            </a: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หล่มสัก </a:t>
            </a:r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(ให้บริการ  </a:t>
            </a: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18-19 พ.ค.64)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257978" y="3859033"/>
            <a:ext cx="3858300" cy="12491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r>
              <a:rPr lang="th-TH" sz="1600" b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สาเหตุที่ไม่เข้าเกณฑ์การรักษา</a:t>
            </a:r>
          </a:p>
          <a:p>
            <a:r>
              <a:rPr lang="th-TH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-รพ.</a:t>
            </a:r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เพชรบูรณ์  ปี 2563-2564 </a:t>
            </a:r>
            <a:r>
              <a:rPr lang="en-US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Alcohol drinking</a:t>
            </a:r>
            <a:r>
              <a:rPr lang="th-TH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27.45</a:t>
            </a:r>
            <a:r>
              <a:rPr lang="en-US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% </a:t>
            </a:r>
            <a:endParaRPr lang="en-US" sz="1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                                           Smoking</a:t>
            </a:r>
            <a:r>
              <a:rPr lang="th-TH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41.22</a:t>
            </a:r>
            <a:r>
              <a:rPr lang="en-US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% </a:t>
            </a:r>
            <a:endParaRPr lang="th-TH" sz="1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รพ.หล่ม</a:t>
            </a:r>
            <a:r>
              <a:rPr lang="th-TH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สัก</a:t>
            </a:r>
            <a:r>
              <a:rPr lang="en-US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APRI </a:t>
            </a:r>
            <a:r>
              <a:rPr lang="en-US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score &lt; 0.5 </a:t>
            </a:r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จำนวน 36 ราย </a:t>
            </a:r>
            <a:r>
              <a:rPr lang="th-TH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(54.54</a:t>
            </a:r>
            <a:r>
              <a:rPr lang="en-US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%)</a:t>
            </a:r>
            <a:endParaRPr lang="th-TH" sz="1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7594" y="3318780"/>
            <a:ext cx="2343760" cy="25391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r"/>
            <a:r>
              <a:rPr lang="th-TH" sz="12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12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HCV Clinic </a:t>
            </a:r>
            <a:r>
              <a:rPr lang="th-TH" sz="12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โรงพยาบาล</a:t>
            </a:r>
            <a:r>
              <a:rPr lang="th-TH" sz="1200" b="1" dirty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เพชรบูรณ์, </a:t>
            </a:r>
            <a:r>
              <a:rPr lang="th-TH" sz="12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2564</a:t>
            </a:r>
            <a:endParaRPr lang="th-TH" sz="1200" b="1" dirty="0">
              <a:solidFill>
                <a:schemeClr val="bg1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605" y="4981214"/>
            <a:ext cx="2343760" cy="25391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r"/>
            <a:r>
              <a:rPr lang="th-TH" sz="12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: HCV Clinic </a:t>
            </a:r>
            <a:r>
              <a:rPr lang="th-TH" sz="12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โรงพยาบาล</a:t>
            </a:r>
            <a:r>
              <a:rPr lang="th-TH" sz="1200" b="1" dirty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หล่มสัก, </a:t>
            </a:r>
            <a:r>
              <a:rPr lang="th-TH" sz="12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2564</a:t>
            </a:r>
            <a:endParaRPr lang="th-TH" sz="1200" b="1" dirty="0">
              <a:solidFill>
                <a:schemeClr val="bg1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แผนผังลําดับงาน: กระบวนการสำรอง 11"/>
          <p:cNvSpPr/>
          <p:nvPr/>
        </p:nvSpPr>
        <p:spPr>
          <a:xfrm>
            <a:off x="6705600" y="932253"/>
            <a:ext cx="2314848" cy="281043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th-TH" sz="1600" b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พัฒนาระบบบริการด้านการรักษา</a:t>
            </a:r>
            <a:endParaRPr lang="en-GB" sz="1600" b="1" u="sng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ขยายหน่วยบริการรักษา </a:t>
            </a:r>
            <a:r>
              <a:rPr lang="en-GB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HCV </a:t>
            </a:r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 </a:t>
            </a:r>
            <a:r>
              <a:rPr lang="th-TH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แห่ง ได้แก่ รพ.เพชรบูรณ์ รพ.วิเชียรบุรี รพ.หล่มสัก </a:t>
            </a:r>
            <a:r>
              <a:rPr lang="th-TH" sz="16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รพร</a:t>
            </a:r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.หล่มเก่า และ </a:t>
            </a:r>
            <a:r>
              <a:rPr lang="th-TH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รพ.</a:t>
            </a:r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หนองไผ่ รักษาด้วยยากลุ่ม </a:t>
            </a:r>
            <a:r>
              <a:rPr lang="en-US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DAAs Pan-genotypic </a:t>
            </a:r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และมีระบบการ </a:t>
            </a:r>
            <a:r>
              <a:rPr lang="en-US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Consult GI Med</a:t>
            </a:r>
            <a:br>
              <a:rPr lang="en-US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- </a:t>
            </a:r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จัดตั้งคลินิกรักษ์ตับเพื่อเตรียมความพร้อมผู้ป่วย</a:t>
            </a:r>
            <a:r>
              <a:rPr lang="th-TH" sz="16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ไวรัส</a:t>
            </a:r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ตับอักเสบรายใหม่เข้าระบบการรักษา (รพ.เพชรบูรณ์</a:t>
            </a:r>
            <a:r>
              <a:rPr lang="th-TH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1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7" name="ลูกศรเชื่อมต่อแบบตรง 16"/>
          <p:cNvCxnSpPr/>
          <p:nvPr/>
        </p:nvCxnSpPr>
        <p:spPr>
          <a:xfrm>
            <a:off x="4572000" y="4572000"/>
            <a:ext cx="68597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ลูกศรลง 1"/>
          <p:cNvSpPr/>
          <p:nvPr/>
        </p:nvSpPr>
        <p:spPr>
          <a:xfrm>
            <a:off x="5454731" y="2022804"/>
            <a:ext cx="114330" cy="1771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th-TH"/>
          </a:p>
        </p:txBody>
      </p:sp>
      <p:sp>
        <p:nvSpPr>
          <p:cNvPr id="18" name="ลูกศรลง 17"/>
          <p:cNvSpPr/>
          <p:nvPr/>
        </p:nvSpPr>
        <p:spPr>
          <a:xfrm>
            <a:off x="5454731" y="1767463"/>
            <a:ext cx="114330" cy="1771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th-TH"/>
          </a:p>
        </p:txBody>
      </p:sp>
      <p:sp>
        <p:nvSpPr>
          <p:cNvPr id="20" name="ชื่อเรื่อง 1"/>
          <p:cNvSpPr>
            <a:spLocks noGrp="1"/>
          </p:cNvSpPr>
          <p:nvPr>
            <p:ph type="title"/>
          </p:nvPr>
        </p:nvSpPr>
        <p:spPr>
          <a:xfrm>
            <a:off x="1676488" y="133350"/>
            <a:ext cx="6477001" cy="45633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600" b="1" dirty="0" smtClean="0"/>
              <a:t>การรักษา</a:t>
            </a:r>
            <a:r>
              <a:rPr lang="th-TH" sz="3600" b="1" dirty="0" err="1" smtClean="0"/>
              <a:t>ไวรัส</a:t>
            </a:r>
            <a:r>
              <a:rPr lang="th-TH" sz="3600" b="1" dirty="0" smtClean="0"/>
              <a:t>ตับอักเสบ ซี จังหวัดเพชรบูรณ์</a:t>
            </a:r>
            <a:endParaRPr lang="th-TH" sz="3600" b="1" dirty="0"/>
          </a:p>
        </p:txBody>
      </p:sp>
      <p:cxnSp>
        <p:nvCxnSpPr>
          <p:cNvPr id="13" name="ตัวเชื่อมต่อตรง 12"/>
          <p:cNvCxnSpPr/>
          <p:nvPr/>
        </p:nvCxnSpPr>
        <p:spPr>
          <a:xfrm>
            <a:off x="6400800" y="2647950"/>
            <a:ext cx="2005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6601354" y="2647950"/>
            <a:ext cx="0" cy="124641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>
            <a:off x="9372600" y="3271155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5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3433"/>
            <a:ext cx="6954818" cy="3994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1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687</Words>
  <Application>Microsoft Office PowerPoint</Application>
  <PresentationFormat>นำเสนอทางหน้าจอ (16:9)</PresentationFormat>
  <Paragraphs>149</Paragraphs>
  <Slides>5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5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11" baseType="lpstr">
      <vt:lpstr>Arial</vt:lpstr>
      <vt:lpstr>Angsana New</vt:lpstr>
      <vt:lpstr>Cordia New</vt:lpstr>
      <vt:lpstr>Calibri</vt:lpstr>
      <vt:lpstr>TH SarabunPSK</vt:lpstr>
      <vt:lpstr>ชุดรูปแบบของ Office</vt:lpstr>
      <vt:lpstr>งานนำเสนอ PowerPoint</vt:lpstr>
      <vt:lpstr>แนวทางการดำเนินงานจัดการปัญหาไวรัสตับอักเสบ ซี จังหวัดเพชรบูรณ์</vt:lpstr>
      <vt:lpstr>งานนำเสนอ PowerPoint</vt:lpstr>
      <vt:lpstr>การรักษาไวรัสตับอักเสบ ซี จังหวัดเพชรบูรณ์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45</cp:revision>
  <dcterms:created xsi:type="dcterms:W3CDTF">2021-06-21T02:15:27Z</dcterms:created>
  <dcterms:modified xsi:type="dcterms:W3CDTF">2021-06-25T07:00:47Z</dcterms:modified>
</cp:coreProperties>
</file>