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272" r:id="rId3"/>
    <p:sldId id="271" r:id="rId4"/>
    <p:sldId id="263" r:id="rId5"/>
    <p:sldId id="274" r:id="rId6"/>
    <p:sldId id="270" r:id="rId7"/>
  </p:sldIdLst>
  <p:sldSz cx="9144000" cy="5143500" type="screen16x9"/>
  <p:notesSz cx="9388475" cy="71024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สไตล์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34" autoAdjust="0"/>
  </p:normalViewPr>
  <p:slideViewPr>
    <p:cSldViewPr>
      <p:cViewPr>
        <p:scale>
          <a:sx n="90" d="100"/>
          <a:sy n="90" d="100"/>
        </p:scale>
        <p:origin x="-81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40" cy="355124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317963" y="0"/>
            <a:ext cx="4068340" cy="355124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5EC918D0-7009-4674-846E-6E0DAF08B7B2}" type="datetimeFigureOut">
              <a:rPr lang="th-TH" smtClean="0"/>
              <a:t>27/06/64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325688" y="531813"/>
            <a:ext cx="4737100" cy="2665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38848" y="3373677"/>
            <a:ext cx="7510780" cy="3196113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6746118"/>
            <a:ext cx="4068340" cy="35512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317963" y="6746118"/>
            <a:ext cx="4068340" cy="35512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C254C48C-C3AC-4888-B7A1-55A560FE2B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2242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2325688" y="531813"/>
            <a:ext cx="4737100" cy="2665412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4C48C-C3AC-4888-B7A1-55A560FE2BF2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775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0CFE-8F9F-445B-BB75-17B8BB8259DC}" type="datetimeFigureOut">
              <a:rPr lang="th-TH" smtClean="0"/>
              <a:t>27/06/64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29FE-5442-43D6-B8A3-134191F35E5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147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0CFE-8F9F-445B-BB75-17B8BB8259DC}" type="datetimeFigureOut">
              <a:rPr lang="th-TH" smtClean="0"/>
              <a:t>27/06/64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29FE-5442-43D6-B8A3-134191F35E5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170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0CFE-8F9F-445B-BB75-17B8BB8259DC}" type="datetimeFigureOut">
              <a:rPr lang="th-TH" smtClean="0"/>
              <a:t>27/06/64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29FE-5442-43D6-B8A3-134191F35E5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024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0CFE-8F9F-445B-BB75-17B8BB8259DC}" type="datetimeFigureOut">
              <a:rPr lang="th-TH" smtClean="0"/>
              <a:t>27/06/64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29FE-5442-43D6-B8A3-134191F35E5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614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0CFE-8F9F-445B-BB75-17B8BB8259DC}" type="datetimeFigureOut">
              <a:rPr lang="th-TH" smtClean="0"/>
              <a:t>27/06/64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29FE-5442-43D6-B8A3-134191F35E5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50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0CFE-8F9F-445B-BB75-17B8BB8259DC}" type="datetimeFigureOut">
              <a:rPr lang="th-TH" smtClean="0"/>
              <a:t>27/06/64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29FE-5442-43D6-B8A3-134191F35E5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178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0CFE-8F9F-445B-BB75-17B8BB8259DC}" type="datetimeFigureOut">
              <a:rPr lang="th-TH" smtClean="0"/>
              <a:t>27/06/64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29FE-5442-43D6-B8A3-134191F35E5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420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0CFE-8F9F-445B-BB75-17B8BB8259DC}" type="datetimeFigureOut">
              <a:rPr lang="th-TH" smtClean="0"/>
              <a:t>27/06/64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29FE-5442-43D6-B8A3-134191F35E5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40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0CFE-8F9F-445B-BB75-17B8BB8259DC}" type="datetimeFigureOut">
              <a:rPr lang="th-TH" smtClean="0"/>
              <a:t>27/06/64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29FE-5442-43D6-B8A3-134191F35E5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018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0CFE-8F9F-445B-BB75-17B8BB8259DC}" type="datetimeFigureOut">
              <a:rPr lang="th-TH" smtClean="0"/>
              <a:t>27/06/64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29FE-5442-43D6-B8A3-134191F35E5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637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0CFE-8F9F-445B-BB75-17B8BB8259DC}" type="datetimeFigureOut">
              <a:rPr lang="th-TH" smtClean="0"/>
              <a:t>27/06/64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29FE-5442-43D6-B8A3-134191F35E5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61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70CFE-8F9F-445B-BB75-17B8BB8259DC}" type="datetimeFigureOut">
              <a:rPr lang="th-TH" smtClean="0"/>
              <a:t>27/06/64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529FE-5442-43D6-B8A3-134191F35E5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025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4628"/>
            <a:ext cx="1447800" cy="1312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81400" y="188595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  <p:sp>
        <p:nvSpPr>
          <p:cNvPr id="7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981200" y="114726"/>
            <a:ext cx="6589879" cy="1437499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การดูแลผู้ป่วยระยะท้ายแบบประคับประคอง</a:t>
            </a:r>
            <a:br>
              <a:rPr lang="th-TH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Palliative care)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0B8E42E-A817-4783-96A4-B87399C0AA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91" y="2054770"/>
            <a:ext cx="5317209" cy="2747245"/>
          </a:xfrm>
          <a:prstGeom prst="rect">
            <a:avLst/>
          </a:prstGeom>
        </p:spPr>
      </p:pic>
      <p:pic>
        <p:nvPicPr>
          <p:cNvPr id="16" name="Picture 2" descr="Facebook">
            <a:extLst>
              <a:ext uri="{FF2B5EF4-FFF2-40B4-BE49-F238E27FC236}">
                <a16:creationId xmlns:a16="http://schemas.microsoft.com/office/drawing/2014/main" xmlns="" id="{993FF7CD-6ABC-4A7B-863A-8777DA81C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61949"/>
            <a:ext cx="1371600" cy="53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15000" y="427879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วันที่ </a:t>
            </a:r>
            <a:r>
              <a:rPr lang="en-US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30 </a:t>
            </a:r>
            <a:r>
              <a:rPr lang="th-TH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มิถุนายน </a:t>
            </a:r>
            <a:r>
              <a:rPr lang="en-US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2564</a:t>
            </a:r>
            <a:endParaRPr lang="th-TH" sz="3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592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xmlns="" id="{B2956C4E-07B5-4884-82E6-6FF2387C93CA}"/>
              </a:ext>
            </a:extLst>
          </p:cNvPr>
          <p:cNvSpPr txBox="1">
            <a:spLocks/>
          </p:cNvSpPr>
          <p:nvPr/>
        </p:nvSpPr>
        <p:spPr>
          <a:xfrm>
            <a:off x="990600" y="49694"/>
            <a:ext cx="7315200" cy="8456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การจัดสรรค่าบริการ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Palliative care</a:t>
            </a:r>
            <a:endParaRPr lang="th-TH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ชื่อเรื่องรอง 2">
            <a:extLst>
              <a:ext uri="{FF2B5EF4-FFF2-40B4-BE49-F238E27FC236}">
                <a16:creationId xmlns:a16="http://schemas.microsoft.com/office/drawing/2014/main" xmlns="" id="{165F0B0B-30E3-4C66-9232-23A61E66D5DE}"/>
              </a:ext>
            </a:extLst>
          </p:cNvPr>
          <p:cNvSpPr txBox="1">
            <a:spLocks/>
          </p:cNvSpPr>
          <p:nvPr/>
        </p:nvSpPr>
        <p:spPr>
          <a:xfrm>
            <a:off x="2209800" y="971551"/>
            <a:ext cx="4648200" cy="11412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การบริการดูแลแบบประคับประคองในผู้ป่วยระยะสุดท้าย</a:t>
            </a:r>
          </a:p>
        </p:txBody>
      </p:sp>
      <p:sp>
        <p:nvSpPr>
          <p:cNvPr id="6" name="ชื่อเรื่องรอง 2">
            <a:extLst>
              <a:ext uri="{FF2B5EF4-FFF2-40B4-BE49-F238E27FC236}">
                <a16:creationId xmlns:a16="http://schemas.microsoft.com/office/drawing/2014/main" xmlns="" id="{8FBE332E-90DF-44C0-8CD6-3768D8D3EAF9}"/>
              </a:ext>
            </a:extLst>
          </p:cNvPr>
          <p:cNvSpPr txBox="1">
            <a:spLocks/>
          </p:cNvSpPr>
          <p:nvPr/>
        </p:nvSpPr>
        <p:spPr>
          <a:xfrm>
            <a:off x="5325688" y="2876550"/>
            <a:ext cx="3429000" cy="116135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เหมาจ่ายยาสำหรับผู้ป่วย</a:t>
            </a:r>
            <a:b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ที่ได้รับยากลุ่มอนุพันธ์ฝิ่น</a:t>
            </a:r>
          </a:p>
        </p:txBody>
      </p:sp>
      <p:sp>
        <p:nvSpPr>
          <p:cNvPr id="7" name="ชื่อเรื่องรอง 2">
            <a:extLst>
              <a:ext uri="{FF2B5EF4-FFF2-40B4-BE49-F238E27FC236}">
                <a16:creationId xmlns:a16="http://schemas.microsoft.com/office/drawing/2014/main" xmlns="" id="{A781D1F0-0E8E-47DC-B049-F8A889A6CEE1}"/>
              </a:ext>
            </a:extLst>
          </p:cNvPr>
          <p:cNvSpPr txBox="1">
            <a:spLocks/>
          </p:cNvSpPr>
          <p:nvPr/>
        </p:nvSpPr>
        <p:spPr>
          <a:xfrm>
            <a:off x="639447" y="2857694"/>
            <a:ext cx="3428999" cy="11412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เหมาจ่ายค่าบริการ</a:t>
            </a:r>
            <a:b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ตามระยะเวลาที่ดูแลผู้ป่วย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xmlns="" id="{93A56FE8-56BC-4118-B5D3-7B78C71138AE}"/>
              </a:ext>
            </a:extLst>
          </p:cNvPr>
          <p:cNvSpPr txBox="1"/>
          <p:nvPr/>
        </p:nvSpPr>
        <p:spPr>
          <a:xfrm>
            <a:off x="4770380" y="4182135"/>
            <a:ext cx="4175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- 750 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บาท/คน/เดือน จ่ายทุกเดือนจนกว่า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ผู้ป่วย  </a:t>
            </a:r>
            <a:b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เสียชีวิต</a:t>
            </a:r>
            <a:endParaRPr lang="th-TH" sz="2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xmlns="" id="{A26D2BB3-15EA-401E-8A8C-07487B673CB0}"/>
              </a:ext>
            </a:extLst>
          </p:cNvPr>
          <p:cNvSpPr txBox="1"/>
          <p:nvPr/>
        </p:nvSpPr>
        <p:spPr>
          <a:xfrm>
            <a:off x="152400" y="4139983"/>
            <a:ext cx="4283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จ่ายเดือนละ </a:t>
            </a:r>
            <a:r>
              <a:rPr lang="en-US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1,000 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บาท หยุดจ่ายเมื่อครบ </a:t>
            </a:r>
            <a:r>
              <a:rPr lang="en-US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6 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เดือน</a:t>
            </a:r>
          </a:p>
          <a:p>
            <a:r>
              <a:rPr lang="en-US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จ่าย </a:t>
            </a:r>
            <a:r>
              <a:rPr lang="en-US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3,000 </a:t>
            </a:r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บาท เมื่อผู้ป่วยเสียชีวิต</a:t>
            </a:r>
          </a:p>
        </p:txBody>
      </p:sp>
      <p:cxnSp>
        <p:nvCxnSpPr>
          <p:cNvPr id="11" name="ลูกศรเชื่อมต่อแบบตรง 10">
            <a:extLst>
              <a:ext uri="{FF2B5EF4-FFF2-40B4-BE49-F238E27FC236}">
                <a16:creationId xmlns:a16="http://schemas.microsoft.com/office/drawing/2014/main" xmlns="" id="{77599DCD-6581-4731-B6B9-A5F5ADC1C0B7}"/>
              </a:ext>
            </a:extLst>
          </p:cNvPr>
          <p:cNvCxnSpPr>
            <a:cxnSpLocks/>
          </p:cNvCxnSpPr>
          <p:nvPr/>
        </p:nvCxnSpPr>
        <p:spPr>
          <a:xfrm>
            <a:off x="2133600" y="2419350"/>
            <a:ext cx="1" cy="4102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>
            <a:extLst>
              <a:ext uri="{FF2B5EF4-FFF2-40B4-BE49-F238E27FC236}">
                <a16:creationId xmlns:a16="http://schemas.microsoft.com/office/drawing/2014/main" xmlns="" id="{5A14999A-C6C8-493A-9C05-A3651C231813}"/>
              </a:ext>
            </a:extLst>
          </p:cNvPr>
          <p:cNvCxnSpPr>
            <a:cxnSpLocks/>
          </p:cNvCxnSpPr>
          <p:nvPr/>
        </p:nvCxnSpPr>
        <p:spPr>
          <a:xfrm>
            <a:off x="7010399" y="2419350"/>
            <a:ext cx="0" cy="4388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ตัวเชื่อมต่อตรง 16">
            <a:extLst>
              <a:ext uri="{FF2B5EF4-FFF2-40B4-BE49-F238E27FC236}">
                <a16:creationId xmlns:a16="http://schemas.microsoft.com/office/drawing/2014/main" xmlns="" id="{3EFE1FEF-58B8-47F8-8C77-74BC10F82155}"/>
              </a:ext>
            </a:extLst>
          </p:cNvPr>
          <p:cNvCxnSpPr>
            <a:cxnSpLocks/>
          </p:cNvCxnSpPr>
          <p:nvPr/>
        </p:nvCxnSpPr>
        <p:spPr>
          <a:xfrm flipV="1">
            <a:off x="2118707" y="2419350"/>
            <a:ext cx="4921481" cy="9526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ตัวเชื่อมต่อตรง 35">
            <a:extLst>
              <a:ext uri="{FF2B5EF4-FFF2-40B4-BE49-F238E27FC236}">
                <a16:creationId xmlns:a16="http://schemas.microsoft.com/office/drawing/2014/main" xmlns="" id="{9153DB0E-333B-438C-98EF-75D55A6E423D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4533900" y="2112819"/>
            <a:ext cx="0" cy="31605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828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ตัวแทนเนื้อหา 4">
            <a:extLst>
              <a:ext uri="{FF2B5EF4-FFF2-40B4-BE49-F238E27FC236}">
                <a16:creationId xmlns:a16="http://schemas.microsoft.com/office/drawing/2014/main" xmlns="" id="{1050D52A-DED0-4E32-80E5-3CE59C4846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42" y="173004"/>
            <a:ext cx="8757458" cy="4753126"/>
          </a:xfrm>
        </p:spPr>
      </p:pic>
    </p:spTree>
    <p:extLst>
      <p:ext uri="{BB962C8B-B14F-4D97-AF65-F5344CB8AC3E}">
        <p14:creationId xmlns:p14="http://schemas.microsoft.com/office/powerpoint/2010/main" val="60278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43000" y="6751"/>
            <a:ext cx="7848600" cy="507599"/>
          </a:xfrm>
          <a:solidFill>
            <a:schemeClr val="accent4">
              <a:lumMod val="40000"/>
              <a:lumOff val="60000"/>
            </a:schemeClr>
          </a:solidFill>
          <a:ln w="63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Autofit/>
          </a:bodyPr>
          <a:lstStyle/>
          <a:p>
            <a:r>
              <a:rPr lang="th-TH" sz="2800" b="1" dirty="0">
                <a:latin typeface="Angsana New" panose="02020603050405020304" pitchFamily="18" charset="-34"/>
                <a:ea typeface="TH SarabunIT๙" panose="020B0500040200020003" pitchFamily="34" charset="-34"/>
                <a:cs typeface="Angsana New" panose="02020603050405020304" pitchFamily="18" charset="-34"/>
              </a:rPr>
              <a:t>ค่า</a:t>
            </a:r>
            <a:r>
              <a:rPr lang="th-TH" sz="2800" b="1" dirty="0">
                <a:solidFill>
                  <a:schemeClr val="tx1"/>
                </a:solidFill>
                <a:effectLst/>
                <a:latin typeface="Angsana New" panose="02020603050405020304" pitchFamily="18" charset="-34"/>
                <a:ea typeface="TH SarabunIT๙" panose="020B0500040200020003" pitchFamily="34" charset="-34"/>
                <a:cs typeface="Angsana New" panose="02020603050405020304" pitchFamily="18" charset="-34"/>
              </a:rPr>
              <a:t>ชดเชยการดูแลผู้ป่วย </a:t>
            </a:r>
            <a:r>
              <a:rPr lang="en-US" sz="2800" b="1" dirty="0">
                <a:latin typeface="Angsana New" panose="02020603050405020304" pitchFamily="18" charset="-34"/>
                <a:cs typeface="Angsana New" pitchFamily="18" charset="-34"/>
              </a:rPr>
              <a:t>Palliative care </a:t>
            </a:r>
            <a:r>
              <a:rPr lang="th-TH" sz="2800" b="1" dirty="0">
                <a:latin typeface="Angsana New" panose="02020603050405020304" pitchFamily="18" charset="-34"/>
                <a:cs typeface="Angsana New" pitchFamily="18" charset="-34"/>
              </a:rPr>
              <a:t>จังหวัดเพชรบูรณ์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4908529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600" b="1" dirty="0">
                <a:latin typeface="Angsana New" pitchFamily="18" charset="-34"/>
                <a:cs typeface="Angsana New" pitchFamily="18" charset="-34"/>
              </a:rPr>
              <a:t>ที่มา</a:t>
            </a:r>
            <a:r>
              <a:rPr lang="en-US" sz="1600" b="1" dirty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1600" b="1" dirty="0">
                <a:latin typeface="Angsana New" pitchFamily="18" charset="-34"/>
                <a:cs typeface="Angsana New" pitchFamily="18" charset="-34"/>
              </a:rPr>
              <a:t>ข้อมูลจาก </a:t>
            </a:r>
            <a:r>
              <a:rPr lang="th-TH" sz="1600" b="1" dirty="0" err="1">
                <a:latin typeface="Angsana New" pitchFamily="18" charset="-34"/>
                <a:cs typeface="Angsana New" pitchFamily="18" charset="-34"/>
              </a:rPr>
              <a:t>สปสช</a:t>
            </a:r>
            <a:r>
              <a:rPr lang="th-TH" sz="1600" b="1" dirty="0">
                <a:latin typeface="Angsana New" pitchFamily="18" charset="-34"/>
                <a:cs typeface="Angsana New" pitchFamily="18" charset="-34"/>
              </a:rPr>
              <a:t>. เขต 2</a:t>
            </a:r>
          </a:p>
        </p:txBody>
      </p:sp>
      <p:graphicFrame>
        <p:nvGraphicFramePr>
          <p:cNvPr id="11" name="ตาราง 11">
            <a:extLst>
              <a:ext uri="{FF2B5EF4-FFF2-40B4-BE49-F238E27FC236}">
                <a16:creationId xmlns:a16="http://schemas.microsoft.com/office/drawing/2014/main" xmlns="" id="{81B84FD3-E542-41CA-A6DF-0E6CCEC86F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525601"/>
              </p:ext>
            </p:extLst>
          </p:nvPr>
        </p:nvGraphicFramePr>
        <p:xfrm>
          <a:off x="152401" y="575465"/>
          <a:ext cx="8943977" cy="442450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1277711">
                  <a:extLst>
                    <a:ext uri="{9D8B030D-6E8A-4147-A177-3AD203B41FA5}">
                      <a16:colId xmlns:a16="http://schemas.microsoft.com/office/drawing/2014/main" xmlns="" val="3564613790"/>
                    </a:ext>
                  </a:extLst>
                </a:gridCol>
                <a:gridCol w="1277711">
                  <a:extLst>
                    <a:ext uri="{9D8B030D-6E8A-4147-A177-3AD203B41FA5}">
                      <a16:colId xmlns:a16="http://schemas.microsoft.com/office/drawing/2014/main" xmlns="" val="3434499045"/>
                    </a:ext>
                  </a:extLst>
                </a:gridCol>
                <a:gridCol w="1277711">
                  <a:extLst>
                    <a:ext uri="{9D8B030D-6E8A-4147-A177-3AD203B41FA5}">
                      <a16:colId xmlns:a16="http://schemas.microsoft.com/office/drawing/2014/main" xmlns="" val="4077889664"/>
                    </a:ext>
                  </a:extLst>
                </a:gridCol>
                <a:gridCol w="1277711">
                  <a:extLst>
                    <a:ext uri="{9D8B030D-6E8A-4147-A177-3AD203B41FA5}">
                      <a16:colId xmlns:a16="http://schemas.microsoft.com/office/drawing/2014/main" xmlns="" val="3141610153"/>
                    </a:ext>
                  </a:extLst>
                </a:gridCol>
                <a:gridCol w="1277711">
                  <a:extLst>
                    <a:ext uri="{9D8B030D-6E8A-4147-A177-3AD203B41FA5}">
                      <a16:colId xmlns:a16="http://schemas.microsoft.com/office/drawing/2014/main" xmlns="" val="2650652827"/>
                    </a:ext>
                  </a:extLst>
                </a:gridCol>
                <a:gridCol w="1277711">
                  <a:extLst>
                    <a:ext uri="{9D8B030D-6E8A-4147-A177-3AD203B41FA5}">
                      <a16:colId xmlns:a16="http://schemas.microsoft.com/office/drawing/2014/main" xmlns="" val="3895384953"/>
                    </a:ext>
                  </a:extLst>
                </a:gridCol>
                <a:gridCol w="1277711">
                  <a:extLst>
                    <a:ext uri="{9D8B030D-6E8A-4147-A177-3AD203B41FA5}">
                      <a16:colId xmlns:a16="http://schemas.microsoft.com/office/drawing/2014/main" xmlns="" val="1750142382"/>
                    </a:ext>
                  </a:extLst>
                </a:gridCol>
              </a:tblGrid>
              <a:tr h="300970">
                <a:tc rowSpan="2">
                  <a:txBody>
                    <a:bodyPr/>
                    <a:lstStyle/>
                    <a:p>
                      <a:pPr algn="ctr" rtl="0" fontAlgn="ctr"/>
                      <a:endParaRPr lang="th-TH" sz="2000" b="1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algn="ctr" rtl="0" fontAlgn="ctr"/>
                      <a:r>
                        <a:rPr lang="th-TH" sz="20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โรงพยาบาล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th-TH" sz="20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ปี 2562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350" marR="6350" marT="635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th-TH" sz="20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ปี 2563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350" marR="6350" marT="635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th-TH" sz="20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ปี 2564(ต</a:t>
                      </a:r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</a:t>
                      </a:r>
                      <a:r>
                        <a:rPr lang="th-TH" sz="20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ค.63-เม.ย.6</a:t>
                      </a:r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r>
                        <a:rPr lang="th-TH" sz="20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350" marR="6350" marT="635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7128553"/>
                  </a:ext>
                </a:extLst>
              </a:tr>
              <a:tr h="59579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จำนวน(คน)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จำนวนเงิน</a:t>
                      </a:r>
                    </a:p>
                    <a:p>
                      <a:pPr algn="ctr" rtl="0" fontAlgn="ctr"/>
                      <a:r>
                        <a:rPr lang="th-TH" sz="20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ที่ได้รับ(บาท)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จำนวน(คน)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จำนวนเงิน</a:t>
                      </a:r>
                    </a:p>
                    <a:p>
                      <a:pPr algn="ctr" rtl="0" fontAlgn="ctr"/>
                      <a:r>
                        <a:rPr lang="th-TH" sz="20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ที่ได้รับ(บาท)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จำนวน(คน)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จำนวนเงิน</a:t>
                      </a:r>
                    </a:p>
                    <a:p>
                      <a:pPr algn="ctr" rtl="0" fontAlgn="ctr"/>
                      <a:r>
                        <a:rPr lang="th-TH" sz="20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ที่ได้รับ(บาท)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03639298"/>
                  </a:ext>
                </a:extLst>
              </a:tr>
              <a:tr h="290585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เพชรบูรณ์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65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296,000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95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496,000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39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147,000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92343460"/>
                  </a:ext>
                </a:extLst>
              </a:tr>
              <a:tr h="290585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วิเชียรบุรี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350,000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176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890,000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688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1,310,000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70454643"/>
                  </a:ext>
                </a:extLst>
              </a:tr>
              <a:tr h="290585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หล่มสัก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114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488,000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695,000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132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488,000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25570972"/>
                  </a:ext>
                </a:extLst>
              </a:tr>
              <a:tr h="290585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หล่มเก่า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225,000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140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596,000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167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749,000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23398325"/>
                  </a:ext>
                </a:extLst>
              </a:tr>
              <a:tr h="290585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บึงสามพัน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39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169,000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104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522,000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647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1,192,000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4615121"/>
                  </a:ext>
                </a:extLst>
              </a:tr>
              <a:tr h="290585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หนองไผ่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24,000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43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206,000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45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217,000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06145543"/>
                  </a:ext>
                </a:extLst>
              </a:tr>
              <a:tr h="290585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ชนแดน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34,000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55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253,000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103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219,000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78655010"/>
                  </a:ext>
                </a:extLst>
              </a:tr>
              <a:tr h="290585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วังโป่ง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29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139,000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35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205,000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87,000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4905916"/>
                  </a:ext>
                </a:extLst>
              </a:tr>
              <a:tr h="290585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ศรีเทพ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45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200,000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331,000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77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185,000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26140956"/>
                  </a:ext>
                </a:extLst>
              </a:tr>
              <a:tr h="290585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น้ำหนาว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18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73,000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28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123,000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43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108,000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87978162"/>
                  </a:ext>
                </a:extLst>
              </a:tr>
              <a:tr h="290585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เขาค้อ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45,000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46,000</a:t>
                      </a: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36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77,000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03403996"/>
                  </a:ext>
                </a:extLst>
              </a:tr>
              <a:tr h="300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800" b="1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459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2,043,000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911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4,363,000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2,017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4,779,000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27067003"/>
                  </a:ext>
                </a:extLst>
              </a:tr>
            </a:tbl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6" y="-9525"/>
            <a:ext cx="949356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ลูกศรขึ้น 2"/>
          <p:cNvSpPr/>
          <p:nvPr/>
        </p:nvSpPr>
        <p:spPr>
          <a:xfrm>
            <a:off x="8839200" y="1809750"/>
            <a:ext cx="152400" cy="2286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ลูกศรขึ้น 6"/>
          <p:cNvSpPr/>
          <p:nvPr/>
        </p:nvSpPr>
        <p:spPr>
          <a:xfrm>
            <a:off x="8839200" y="2724150"/>
            <a:ext cx="152400" cy="2286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ึ้น 7"/>
          <p:cNvSpPr/>
          <p:nvPr/>
        </p:nvSpPr>
        <p:spPr>
          <a:xfrm>
            <a:off x="8839200" y="2419350"/>
            <a:ext cx="152400" cy="2286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ดาว 5 แฉก 5"/>
          <p:cNvSpPr/>
          <p:nvPr/>
        </p:nvSpPr>
        <p:spPr>
          <a:xfrm>
            <a:off x="7924800" y="2647950"/>
            <a:ext cx="1524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421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>
            <a:extLst>
              <a:ext uri="{FF2B5EF4-FFF2-40B4-BE49-F238E27FC236}">
                <a16:creationId xmlns:a16="http://schemas.microsoft.com/office/drawing/2014/main" xmlns="" id="{B7A9310E-4F40-4200-86DD-80594DF97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550"/>
            <a:ext cx="9144000" cy="4552950"/>
          </a:xfrm>
          <a:prstGeom prst="rect">
            <a:avLst/>
          </a:prstGeom>
        </p:spPr>
      </p:pic>
      <p:sp>
        <p:nvSpPr>
          <p:cNvPr id="5" name="ชื่อเรื่องรอง 2">
            <a:extLst>
              <a:ext uri="{FF2B5EF4-FFF2-40B4-BE49-F238E27FC236}">
                <a16:creationId xmlns:a16="http://schemas.microsoft.com/office/drawing/2014/main" xmlns="" id="{6CBF6780-EB92-4915-8CD3-E893A04A430D}"/>
              </a:ext>
            </a:extLst>
          </p:cNvPr>
          <p:cNvSpPr txBox="1">
            <a:spLocks/>
          </p:cNvSpPr>
          <p:nvPr/>
        </p:nvSpPr>
        <p:spPr>
          <a:xfrm>
            <a:off x="266699" y="971550"/>
            <a:ext cx="8229600" cy="1752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2800" b="1" spc="-3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ประชุมชี้แจงแนวทางการบริหารจัดการค่าบริการ </a:t>
            </a:r>
            <a:r>
              <a:rPr lang="en-US" sz="2800" b="1" spc="-3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Palliative care </a:t>
            </a:r>
            <a:r>
              <a:rPr lang="th-TH" sz="2800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</a:p>
          <a:p>
            <a:pPr marL="0" indent="0" algn="ctr">
              <a:buNone/>
            </a:pPr>
            <a:r>
              <a:rPr lang="th-TH" sz="2800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ผ่านการสื่อสารระบบ </a:t>
            </a:r>
            <a:r>
              <a:rPr lang="en-US" sz="2800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zoom</a:t>
            </a:r>
            <a:r>
              <a:rPr lang="th-TH" sz="2800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 </a:t>
            </a:r>
          </a:p>
          <a:p>
            <a:pPr marL="0" indent="0" algn="ctr">
              <a:buNone/>
            </a:pPr>
            <a:r>
              <a:rPr lang="th-TH" sz="2800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ในวันที่ </a:t>
            </a:r>
            <a:r>
              <a:rPr lang="en-US" sz="2800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5 </a:t>
            </a:r>
            <a:r>
              <a:rPr lang="th-TH" sz="2800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กรกฎาคม เวลา </a:t>
            </a:r>
            <a:r>
              <a:rPr lang="en-US" sz="2800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13.00 </a:t>
            </a:r>
            <a:r>
              <a:rPr lang="th-TH" sz="2800" b="1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น.  </a:t>
            </a:r>
            <a:r>
              <a:rPr lang="th-TH" sz="2800" b="1" dirty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โดย</a:t>
            </a:r>
            <a:r>
              <a:rPr lang="th-TH" sz="28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คุณ จินตศักดิ์ อู่ไทย สปสช.เขต 2 พิษณุโลก </a:t>
            </a:r>
            <a:endParaRPr lang="th-TH" sz="4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ชื่อเรื่องรอง 2">
            <a:extLst>
              <a:ext uri="{FF2B5EF4-FFF2-40B4-BE49-F238E27FC236}">
                <a16:creationId xmlns:a16="http://schemas.microsoft.com/office/drawing/2014/main" xmlns="" id="{015720D6-3BDB-4E0D-B349-01E58FADF0DF}"/>
              </a:ext>
            </a:extLst>
          </p:cNvPr>
          <p:cNvSpPr txBox="1">
            <a:spLocks/>
          </p:cNvSpPr>
          <p:nvPr/>
        </p:nvSpPr>
        <p:spPr>
          <a:xfrm>
            <a:off x="2667000" y="146271"/>
            <a:ext cx="3733801" cy="6728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แผนจัดประชุม</a:t>
            </a:r>
          </a:p>
        </p:txBody>
      </p:sp>
    </p:spTree>
    <p:extLst>
      <p:ext uri="{BB962C8B-B14F-4D97-AF65-F5344CB8AC3E}">
        <p14:creationId xmlns:p14="http://schemas.microsoft.com/office/powerpoint/2010/main" val="13740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5BBF99A-ED3A-46AE-9E8C-2D5A34FF95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2" y="0"/>
            <a:ext cx="9143999" cy="51434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BA16E27-BF97-4C89-996C-3A8416A7D7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735" y="-476250"/>
            <a:ext cx="3276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5238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3128</TotalTime>
  <Words>257</Words>
  <Application>Microsoft Office PowerPoint</Application>
  <PresentationFormat>นำเสนอทางหน้าจอ (16:9)</PresentationFormat>
  <Paragraphs>114</Paragraphs>
  <Slides>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ค่าชดเชยการดูแลผู้ป่วย Palliative care จังหวัดเพชรบูรณ์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สรุปผลการดำเนินงาน Palliative care ปี 2563</dc:title>
  <dc:creator>Windows User</dc:creator>
  <cp:lastModifiedBy>Windows User</cp:lastModifiedBy>
  <cp:revision>248</cp:revision>
  <cp:lastPrinted>2021-06-08T12:48:55Z</cp:lastPrinted>
  <dcterms:created xsi:type="dcterms:W3CDTF">2020-05-18T07:54:52Z</dcterms:created>
  <dcterms:modified xsi:type="dcterms:W3CDTF">2021-06-27T06:58:48Z</dcterms:modified>
</cp:coreProperties>
</file>