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2" r:id="rId2"/>
    <p:sldId id="283" r:id="rId3"/>
    <p:sldId id="284" r:id="rId4"/>
    <p:sldId id="314" r:id="rId5"/>
    <p:sldId id="285" r:id="rId6"/>
    <p:sldId id="286" r:id="rId7"/>
    <p:sldId id="287" r:id="rId8"/>
    <p:sldId id="423" r:id="rId9"/>
    <p:sldId id="367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</p:sldIdLst>
  <p:sldSz cx="12192000" cy="6858000"/>
  <p:notesSz cx="6646863" cy="99472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7E1"/>
    <a:srgbClr val="F1F8EC"/>
    <a:srgbClr val="FF3B3B"/>
    <a:srgbClr val="FF6969"/>
    <a:srgbClr val="FFD5D5"/>
    <a:srgbClr val="FBE5E7"/>
    <a:srgbClr val="954ECA"/>
    <a:srgbClr val="BA8CDC"/>
    <a:srgbClr val="FFA7A7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173" autoAdjust="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%20&#3611;&#3637;%202564\COVID-19\1.&#3612;&#3641;&#3657;&#3605;&#3636;&#3604;&#3648;&#3594;&#3639;&#3657;&#3629;%20Cluster%20464\&#3612;&#3641;&#3657;&#3605;&#3636;&#3604;&#3648;&#3594;&#3639;&#3657;&#3629;%20&#3592;&#3633;&#3591;&#3627;&#3623;&#3633;&#3604;&#3648;&#3614;&#3594;&#3619;&#3610;&#3641;&#3619;&#3603;&#366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%20&#3611;&#3637;%202564\COVID-19\1.&#3612;&#3641;&#3657;&#3605;&#3636;&#3604;&#3648;&#3594;&#3639;&#3657;&#3629;%20Cluster%20464\&#3612;&#3641;&#3657;&#3605;&#3636;&#3604;&#3648;&#3594;&#3639;&#3657;&#3629;%20&#3592;&#3633;&#3591;&#3627;&#3623;&#3633;&#3604;&#3648;&#3614;&#3594;&#3619;&#3610;&#3641;&#3619;&#3603;&#366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.%20&#3611;&#3637;%202563\SAT%20_%20Month\9.%20&#3617;&#3636;&#3606;&#3640;&#3609;&#3634;&#3618;&#3609;%2063\&#3585;&#3619;&#3634;&#3615;&#3619;&#3634;&#3618;&#3650;&#3619;&#3588;%20&#3617;&#3636;.&#3618;.63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&#3611;&#3637;%202564\Report%20&#3619;&#3634;&#3618;&#3648;&#3604;&#3639;&#3629;&#3609;\5.%20&#3585;&#3640;&#3617;&#3616;&#3634;&#3614;&#3633;&#3609;&#3608;&#3660;%2064\&#3585;&#3619;&#3634;&#3615;&#3619;&#3634;&#3618;&#3650;&#3619;&#3588;%20&#3585;.&#3614;.6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%20&#3611;&#3637;%202564\COVID-19\1.&#3612;&#3641;&#3657;&#3605;&#3636;&#3604;&#3648;&#3594;&#3639;&#3657;&#3629;%20Cluster%20464\&#3612;&#3641;&#3611;&#3656;&#3623;&#3618;%20&#3619;&#3634;&#3618;&#3623;&#3633;&#3609;%20&#3649;&#3618;&#3585;&#3619;&#3634;&#3618;&#3629;&#3635;&#3648;&#3616;&#3629;%20&#3648;&#3604;&#3639;&#3629;&#3609;%20&#3585;&#3619;&#3585;&#3598;&#3634;&#3588;&#361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.%20&#3611;&#3637;%202564\COVID-19\1.&#3612;&#3641;&#3657;&#3605;&#3636;&#3604;&#3648;&#3594;&#3639;&#3657;&#3629;%20Cluster%20464\&#3612;&#3641;&#3611;&#3656;&#3623;&#3618;%20&#3619;&#3634;&#3618;&#3623;&#3633;&#3609;%20&#3649;&#3618;&#3585;&#3619;&#3634;&#3618;&#3629;&#3635;&#3648;&#3616;&#3629;%20&#3648;&#3604;&#3639;&#3629;&#3609;%20&#3585;&#3619;&#3585;&#3598;&#3634;&#3588;&#361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BDEEFF"/>
                </a:gs>
                <a:gs pos="73000">
                  <a:srgbClr val="43CEFF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0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Sheet2!$A$2:$A$6</c:f>
              <c:strCache>
                <c:ptCount val="5"/>
                <c:pt idx="0">
                  <c:v>อุจจาระร่วง</c:v>
                </c:pt>
                <c:pt idx="1">
                  <c:v>ปอดบวม</c:v>
                </c:pt>
                <c:pt idx="2">
                  <c:v>ไข้ไม่ทราบสาเหตุ</c:v>
                </c:pt>
                <c:pt idx="3">
                  <c:v>อาหารเป็นพิษ</c:v>
                </c:pt>
                <c:pt idx="4">
                  <c:v>วัณโรคปอด</c:v>
                </c:pt>
              </c:strCache>
            </c:strRef>
          </c:cat>
          <c:val>
            <c:numRef>
              <c:f>Sheet2!$B$2:$B$6</c:f>
              <c:numCache>
                <c:formatCode>0.0</c:formatCode>
                <c:ptCount val="5"/>
                <c:pt idx="0" formatCode="General">
                  <c:v>487.6</c:v>
                </c:pt>
                <c:pt idx="1">
                  <c:v>142.80000000000001</c:v>
                </c:pt>
                <c:pt idx="2" formatCode="General">
                  <c:v>140.13</c:v>
                </c:pt>
                <c:pt idx="3" formatCode="General">
                  <c:v>55.87</c:v>
                </c:pt>
                <c:pt idx="4">
                  <c:v>38.72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-293944944"/>
        <c:axId val="-293943856"/>
      </c:barChart>
      <c:catAx>
        <c:axId val="-2939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293943856"/>
        <c:crosses val="autoZero"/>
        <c:auto val="1"/>
        <c:lblAlgn val="ctr"/>
        <c:lblOffset val="100"/>
        <c:noMultiLvlLbl val="0"/>
      </c:catAx>
      <c:valAx>
        <c:axId val="-2939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29394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00B0F0"/>
              </a:solidFill>
              <a:ln w="25400">
                <a:solidFill>
                  <a:srgbClr val="0070C0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66FF"/>
              </a:solidFill>
              <a:ln w="25400">
                <a:solidFill>
                  <a:srgbClr val="FF2FBF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199396325459319"/>
                  <c:y val="0.235145086030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8326141732283466"/>
                  <c:y val="0.18446121318168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Sheet1!$A$11:$B$11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Sheet1!$A$12:$B$12</c:f>
              <c:numCache>
                <c:formatCode>General</c:formatCode>
                <c:ptCount val="2"/>
                <c:pt idx="0">
                  <c:v>954</c:v>
                </c:pt>
                <c:pt idx="1">
                  <c:v>1099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2930626899628"/>
          <c:y val="4.7911651028465674E-2"/>
          <c:w val="0.69957543117494059"/>
          <c:h val="0.771884917693197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คน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explosion val="8"/>
            <c:spPr>
              <a:solidFill>
                <a:srgbClr val="FFCCCC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 0 - 9</c:v>
                </c:pt>
                <c:pt idx="1">
                  <c:v> 10 - 19</c:v>
                </c:pt>
                <c:pt idx="2">
                  <c:v> 20 - 29</c:v>
                </c:pt>
                <c:pt idx="3">
                  <c:v> 30 - 39</c:v>
                </c:pt>
                <c:pt idx="4">
                  <c:v> 40 - 49</c:v>
                </c:pt>
                <c:pt idx="5">
                  <c:v> 50 - 59</c:v>
                </c:pt>
                <c:pt idx="6">
                  <c:v> 60 ปี 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130</c:v>
                </c:pt>
                <c:pt idx="1">
                  <c:v>145</c:v>
                </c:pt>
                <c:pt idx="2">
                  <c:v>394</c:v>
                </c:pt>
                <c:pt idx="3">
                  <c:v>396</c:v>
                </c:pt>
                <c:pt idx="4">
                  <c:v>359</c:v>
                </c:pt>
                <c:pt idx="5">
                  <c:v>241</c:v>
                </c:pt>
                <c:pt idx="6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07534526581467"/>
          <c:y val="0.8258648862572886"/>
          <c:w val="0.78799276098552207"/>
          <c:h val="0.17082051068839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07946335739876E-2"/>
          <c:y val="4.4200678761771257E-2"/>
          <c:w val="0.94431204341128661"/>
          <c:h val="0.81936910453583278"/>
        </c:manualLayout>
      </c:layout>
      <c:areaChart>
        <c:grouping val="stacked"/>
        <c:varyColors val="0"/>
        <c:ser>
          <c:idx val="1"/>
          <c:order val="1"/>
          <c:tx>
            <c:strRef>
              <c:f>Sheet2!$C$14</c:f>
              <c:strCache>
                <c:ptCount val="1"/>
                <c:pt idx="0">
                  <c:v>median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67000">
                  <a:schemeClr val="accent5">
                    <a:lumMod val="60000"/>
                    <a:lumOff val="40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solidFill>
                <a:srgbClr val="FF0000"/>
              </a:solidFill>
              <a:prstDash val="sysDash"/>
            </a:ln>
            <a:effectLst/>
          </c:spPr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ตาแดง</c:v>
                </c:pt>
              </c:strCache>
            </c:strRef>
          </c:cat>
          <c:val>
            <c:numRef>
              <c:f>Sheet2!$C$15:$C$19</c:f>
              <c:numCache>
                <c:formatCode>General</c:formatCode>
                <c:ptCount val="5"/>
                <c:pt idx="0">
                  <c:v>114.4</c:v>
                </c:pt>
                <c:pt idx="1">
                  <c:v>61.1</c:v>
                </c:pt>
                <c:pt idx="2">
                  <c:v>25.2</c:v>
                </c:pt>
                <c:pt idx="3">
                  <c:v>16.8</c:v>
                </c:pt>
                <c:pt idx="4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2053328"/>
        <c:axId val="-11205278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กรกฎาคม 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rgbClr val="FF61FF"/>
                </a:gs>
                <a:gs pos="83000">
                  <a:srgbClr val="FF47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25400">
              <a:solidFill>
                <a:srgbClr val="FF00FF"/>
              </a:solidFill>
            </a:ln>
            <a:effectLst/>
          </c:spPr>
          <c:invertIfNegative val="0"/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ไข้ไม่ทราบสาเหตุ</c:v>
                </c:pt>
                <c:pt idx="2">
                  <c:v>ปอดบวม</c:v>
                </c:pt>
                <c:pt idx="3">
                  <c:v>อาหารเป็นพิษ</c:v>
                </c:pt>
                <c:pt idx="4">
                  <c:v>ตาแดง</c:v>
                </c:pt>
              </c:strCache>
            </c:strRef>
          </c:cat>
          <c:val>
            <c:numRef>
              <c:f>Sheet2!$B$15:$B$19</c:f>
              <c:numCache>
                <c:formatCode>General</c:formatCode>
                <c:ptCount val="5"/>
                <c:pt idx="0">
                  <c:v>28.5</c:v>
                </c:pt>
                <c:pt idx="1">
                  <c:v>11.5</c:v>
                </c:pt>
                <c:pt idx="2">
                  <c:v>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12053328"/>
        <c:axId val="-112052784"/>
      </c:barChart>
      <c:catAx>
        <c:axId val="-11205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/>
            </a:pPr>
            <a:endParaRPr lang="th-TH"/>
          </a:p>
        </c:txPr>
        <c:crossAx val="-112052784"/>
        <c:crosses val="autoZero"/>
        <c:auto val="1"/>
        <c:lblAlgn val="ctr"/>
        <c:lblOffset val="100"/>
        <c:noMultiLvlLbl val="0"/>
      </c:catAx>
      <c:valAx>
        <c:axId val="-11205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th-TH"/>
          </a:p>
        </c:txPr>
        <c:crossAx val="-1120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99600921642458"/>
          <c:y val="4.9260028261131059E-2"/>
          <c:w val="0.29412408981126581"/>
          <c:h val="0.1255464212122608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3200"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160</c:v>
                </c:pt>
                <c:pt idx="1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ไข้ไม่ทราบ!$A$1:$A$2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ไข้ไม่ทราบ!$B$1:$B$2</c:f>
              <c:numCache>
                <c:formatCode>General</c:formatCode>
                <c:ptCount val="2"/>
                <c:pt idx="0">
                  <c:v>61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05555555555555"/>
          <c:y val="0.11342592592592593"/>
          <c:w val="0.5"/>
          <c:h val="0.83333333333333337"/>
        </c:manualLayout>
      </c:layout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2"/>
          <c:dPt>
            <c:idx val="0"/>
            <c:bubble3D val="0"/>
            <c:spPr>
              <a:solidFill>
                <a:srgbClr val="0DC0FF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3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ปอด!$A$1:$A$2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ปอด!$B$1:$B$2</c:f>
              <c:numCache>
                <c:formatCode>General</c:formatCode>
                <c:ptCount val="2"/>
                <c:pt idx="0">
                  <c:v>36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อาหาร!$A$1:$A$2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อาหาร!$B$1:$B$2</c:f>
              <c:numCache>
                <c:formatCode>General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47FF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อาหาร!$A$1:$A$2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อาหาร!$B$1:$B$2</c:f>
              <c:numCache>
                <c:formatCode>General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ในพื้นที่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Sheet1!$A$2:$A$31</c:f>
              <c:numCache>
                <c:formatCode>d\ mmm</c:formatCode>
                <c:ptCount val="30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9</c:v>
                </c:pt>
                <c:pt idx="4">
                  <c:v>14</c:v>
                </c:pt>
                <c:pt idx="5">
                  <c:v>14</c:v>
                </c:pt>
                <c:pt idx="6">
                  <c:v>4</c:v>
                </c:pt>
                <c:pt idx="7">
                  <c:v>2</c:v>
                </c:pt>
                <c:pt idx="8">
                  <c:v>9</c:v>
                </c:pt>
                <c:pt idx="9">
                  <c:v>0</c:v>
                </c:pt>
                <c:pt idx="10">
                  <c:v>3</c:v>
                </c:pt>
                <c:pt idx="11">
                  <c:v>6</c:v>
                </c:pt>
                <c:pt idx="12">
                  <c:v>2</c:v>
                </c:pt>
                <c:pt idx="13">
                  <c:v>3</c:v>
                </c:pt>
                <c:pt idx="14">
                  <c:v>0</c:v>
                </c:pt>
                <c:pt idx="15">
                  <c:v>3</c:v>
                </c:pt>
                <c:pt idx="16">
                  <c:v>24</c:v>
                </c:pt>
                <c:pt idx="17">
                  <c:v>5</c:v>
                </c:pt>
                <c:pt idx="18">
                  <c:v>9</c:v>
                </c:pt>
                <c:pt idx="19">
                  <c:v>8</c:v>
                </c:pt>
                <c:pt idx="20">
                  <c:v>2</c:v>
                </c:pt>
                <c:pt idx="21">
                  <c:v>17</c:v>
                </c:pt>
                <c:pt idx="22">
                  <c:v>3</c:v>
                </c:pt>
                <c:pt idx="23">
                  <c:v>13</c:v>
                </c:pt>
                <c:pt idx="24">
                  <c:v>22</c:v>
                </c:pt>
                <c:pt idx="25">
                  <c:v>30</c:v>
                </c:pt>
                <c:pt idx="26">
                  <c:v>18</c:v>
                </c:pt>
                <c:pt idx="27">
                  <c:v>10</c:v>
                </c:pt>
                <c:pt idx="28">
                  <c:v>18</c:v>
                </c:pt>
                <c:pt idx="29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นำเข้า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Sheet1!$A$2:$A$31</c:f>
              <c:numCache>
                <c:formatCode>d\ mmm</c:formatCode>
                <c:ptCount val="30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9</c:v>
                </c:pt>
                <c:pt idx="1">
                  <c:v>30</c:v>
                </c:pt>
                <c:pt idx="2">
                  <c:v>12</c:v>
                </c:pt>
                <c:pt idx="3">
                  <c:v>24</c:v>
                </c:pt>
                <c:pt idx="4">
                  <c:v>23</c:v>
                </c:pt>
                <c:pt idx="5">
                  <c:v>32</c:v>
                </c:pt>
                <c:pt idx="6">
                  <c:v>35</c:v>
                </c:pt>
                <c:pt idx="7">
                  <c:v>28</c:v>
                </c:pt>
                <c:pt idx="8">
                  <c:v>19</c:v>
                </c:pt>
                <c:pt idx="9">
                  <c:v>48</c:v>
                </c:pt>
                <c:pt idx="10">
                  <c:v>28</c:v>
                </c:pt>
                <c:pt idx="11">
                  <c:v>42</c:v>
                </c:pt>
                <c:pt idx="12">
                  <c:v>31</c:v>
                </c:pt>
                <c:pt idx="13">
                  <c:v>56</c:v>
                </c:pt>
                <c:pt idx="14">
                  <c:v>69</c:v>
                </c:pt>
                <c:pt idx="15">
                  <c:v>48</c:v>
                </c:pt>
                <c:pt idx="16">
                  <c:v>52</c:v>
                </c:pt>
                <c:pt idx="17">
                  <c:v>55</c:v>
                </c:pt>
                <c:pt idx="18">
                  <c:v>56</c:v>
                </c:pt>
                <c:pt idx="19">
                  <c:v>48</c:v>
                </c:pt>
                <c:pt idx="20">
                  <c:v>58</c:v>
                </c:pt>
                <c:pt idx="21">
                  <c:v>82</c:v>
                </c:pt>
                <c:pt idx="22">
                  <c:v>58</c:v>
                </c:pt>
                <c:pt idx="23">
                  <c:v>60</c:v>
                </c:pt>
                <c:pt idx="24">
                  <c:v>110</c:v>
                </c:pt>
                <c:pt idx="25">
                  <c:v>74</c:v>
                </c:pt>
                <c:pt idx="26">
                  <c:v>89</c:v>
                </c:pt>
                <c:pt idx="27">
                  <c:v>65</c:v>
                </c:pt>
                <c:pt idx="28">
                  <c:v>100</c:v>
                </c:pt>
                <c:pt idx="29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112048976"/>
        <c:axId val="-112054960"/>
      </c:barChart>
      <c:dateAx>
        <c:axId val="-112048976"/>
        <c:scaling>
          <c:orientation val="minMax"/>
        </c:scaling>
        <c:delete val="0"/>
        <c:axPos val="b"/>
        <c:numFmt formatCode="d\ 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12054960"/>
        <c:crosses val="autoZero"/>
        <c:auto val="1"/>
        <c:lblOffset val="100"/>
        <c:baseTimeUnit val="days"/>
      </c:dateAx>
      <c:valAx>
        <c:axId val="-11205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-112048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Sheet2!$D$1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Sheet2!$A$2:$A$31</c:f>
              <c:numCache>
                <c:formatCode>d\ mmm</c:formatCode>
                <c:ptCount val="30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</c:numCache>
            </c:numRef>
          </c:cat>
          <c:val>
            <c:numRef>
              <c:f>Sheet2!$D$2:$D$31</c:f>
              <c:numCache>
                <c:formatCode>General</c:formatCode>
                <c:ptCount val="30"/>
                <c:pt idx="0">
                  <c:v>12</c:v>
                </c:pt>
                <c:pt idx="1">
                  <c:v>34</c:v>
                </c:pt>
                <c:pt idx="2">
                  <c:v>12</c:v>
                </c:pt>
                <c:pt idx="3">
                  <c:v>33</c:v>
                </c:pt>
                <c:pt idx="4">
                  <c:v>37</c:v>
                </c:pt>
                <c:pt idx="5">
                  <c:v>46</c:v>
                </c:pt>
                <c:pt idx="6">
                  <c:v>39</c:v>
                </c:pt>
                <c:pt idx="7">
                  <c:v>30</c:v>
                </c:pt>
                <c:pt idx="8">
                  <c:v>28</c:v>
                </c:pt>
                <c:pt idx="9">
                  <c:v>48</c:v>
                </c:pt>
                <c:pt idx="10">
                  <c:v>31</c:v>
                </c:pt>
                <c:pt idx="11">
                  <c:v>48</c:v>
                </c:pt>
                <c:pt idx="12">
                  <c:v>33</c:v>
                </c:pt>
                <c:pt idx="13">
                  <c:v>59</c:v>
                </c:pt>
                <c:pt idx="14">
                  <c:v>69</c:v>
                </c:pt>
                <c:pt idx="15">
                  <c:v>51</c:v>
                </c:pt>
                <c:pt idx="16">
                  <c:v>76</c:v>
                </c:pt>
                <c:pt idx="17">
                  <c:v>60</c:v>
                </c:pt>
                <c:pt idx="18">
                  <c:v>65</c:v>
                </c:pt>
                <c:pt idx="19">
                  <c:v>56</c:v>
                </c:pt>
                <c:pt idx="20">
                  <c:v>60</c:v>
                </c:pt>
                <c:pt idx="21">
                  <c:v>99</c:v>
                </c:pt>
                <c:pt idx="22">
                  <c:v>61</c:v>
                </c:pt>
                <c:pt idx="23">
                  <c:v>73</c:v>
                </c:pt>
                <c:pt idx="24">
                  <c:v>132</c:v>
                </c:pt>
                <c:pt idx="25">
                  <c:v>104</c:v>
                </c:pt>
                <c:pt idx="26">
                  <c:v>107</c:v>
                </c:pt>
                <c:pt idx="27">
                  <c:v>75</c:v>
                </c:pt>
                <c:pt idx="28">
                  <c:v>118</c:v>
                </c:pt>
                <c:pt idx="29">
                  <c:v>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90113136"/>
        <c:axId val="-290110960"/>
      </c:lineChart>
      <c:dateAx>
        <c:axId val="-290113136"/>
        <c:scaling>
          <c:orientation val="minMax"/>
        </c:scaling>
        <c:delete val="1"/>
        <c:axPos val="b"/>
        <c:numFmt formatCode="d\ mmm" sourceLinked="1"/>
        <c:majorTickMark val="out"/>
        <c:minorTickMark val="none"/>
        <c:tickLblPos val="nextTo"/>
        <c:crossAx val="-290110960"/>
        <c:crosses val="autoZero"/>
        <c:auto val="1"/>
        <c:lblOffset val="100"/>
        <c:baseTimeUnit val="days"/>
      </c:dateAx>
      <c:valAx>
        <c:axId val="-29011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9011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C2ED98-4CD5-48C5-9505-74B5872DFB50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879725" cy="498475"/>
          </a:xfrm>
          <a:prstGeom prst="rect">
            <a:avLst/>
          </a:prstGeom>
        </p:spPr>
        <p:txBody>
          <a:bodyPr vert="horz" lIns="91446" tIns="45724" rIns="91446" bIns="457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448800"/>
            <a:ext cx="2879725" cy="498475"/>
          </a:xfrm>
          <a:prstGeom prst="rect">
            <a:avLst/>
          </a:prstGeom>
        </p:spPr>
        <p:txBody>
          <a:bodyPr vert="horz" wrap="square" lIns="91446" tIns="45724" rIns="91446" bIns="457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FBEE3118-5FFE-44E1-8DE4-DED43D14C8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86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037233-AD02-4F59-AF7B-38275CB29810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1244600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7" tIns="45939" rIns="91877" bIns="45939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786313"/>
            <a:ext cx="5316537" cy="3917950"/>
          </a:xfrm>
          <a:prstGeom prst="rect">
            <a:avLst/>
          </a:prstGeom>
        </p:spPr>
        <p:txBody>
          <a:bodyPr vert="horz" lIns="91877" tIns="45939" rIns="91877" bIns="4593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879725" cy="498475"/>
          </a:xfrm>
          <a:prstGeom prst="rect">
            <a:avLst/>
          </a:prstGeom>
        </p:spPr>
        <p:txBody>
          <a:bodyPr vert="horz" lIns="91877" tIns="45939" rIns="91877" bIns="459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448800"/>
            <a:ext cx="2879725" cy="498475"/>
          </a:xfrm>
          <a:prstGeom prst="rect">
            <a:avLst/>
          </a:prstGeom>
        </p:spPr>
        <p:txBody>
          <a:bodyPr vert="horz" wrap="square" lIns="91877" tIns="45939" rIns="91877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59F2764-2B58-471B-AE6F-D374C3EC4ED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96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4030C89A-C361-4376-A30F-B32478D64F03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2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92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1B96C65-922B-4EDB-9208-B05C570AAA35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3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09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AF32B46-4F3A-46B6-9D39-40209D02434A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5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68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BBB58C7D-97F2-4107-A0A3-4BF114E8748C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6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068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ED03E7E5-1B5D-481F-A33F-04952994704E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7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273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94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6534F4F-5CF1-46EF-8926-1573C7C7CA2E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8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80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EC8984E-2222-4CB0-B869-CE77130D72D1}" type="slidenum">
              <a:rPr 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9</a:t>
            </a:fld>
            <a:endParaRPr 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35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7DA5-900A-4D1F-9061-E67A74B048E2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84C6-8114-4129-B8B9-BEC0751AA4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5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FD14-66AF-4483-8455-CF578257BE9A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3646-ACA2-4F56-AD79-ED2D54D7E8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7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AA22-20E4-4883-9F11-BE30EC7F50B5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9760-A438-44AB-BE12-34B690401C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0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4BAB-A096-4A43-B419-8171DAE7956C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D3FF-B651-411B-B246-8BF7EBED19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37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511B-5AF2-4C72-9FA1-4139BEE7EC18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52F7-70C9-43C0-946B-35EDDC8103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18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0326-63B1-45B3-8876-21A87B9B4D75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55B4-4386-42DC-A48E-E5BFB3BAD0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6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57BC-16B2-487E-AEF7-DF33AAFA4250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79F1-52E7-41AC-9804-7E8DC01522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97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41C4-2310-418D-9666-5FE7B5CB8F3D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5ECB-F3D9-429D-9857-298A9CC964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56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024D-1F01-434E-9145-3B1B6E806AC4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6C87-1C35-4F81-A016-E1D3956FD09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734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ED14-A216-4F4E-B937-6CB86E571935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9E24-00A7-43F7-81C5-3C80BCB2A0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55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1E9B-EDA1-400E-BB7E-0EF16F0683FF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0390-8225-4753-AD2A-1EDF90E394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5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14B8D8-2A6F-4CC8-95F6-892DD7FBB37D}" type="datetimeFigureOut">
              <a:rPr lang="th-TH"/>
              <a:pPr>
                <a:defRPr/>
              </a:pPr>
              <a:t>31/07/64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C4F085DC-241A-4925-8EFC-1978F7D3C14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2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microsoft.com/office/2007/relationships/hdphoto" Target="../media/hdphoto6.wdp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4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5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chart" Target="../charts/chart6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chart" Target="../charts/chart7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79650" y="404813"/>
            <a:ext cx="8235950" cy="2767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</a:t>
            </a: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การณ์โรคที่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ต้องเฝ้าระวัง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กรกฎาคม 2564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เพชรบูรณ์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777162" cy="30972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งานระบาดวิทยา และ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SRRT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กลุ่มงานควบคุมโรคติดต่อ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สำนักงานสาธารณสุขจังหวัดเพชรบูรณ์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แหล่งข้อมูล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Program R 506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ณ 25 กรกฎาคม 2564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463" y="1584325"/>
            <a:ext cx="5727701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95" y="2563813"/>
            <a:ext cx="28543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675" y="0"/>
            <a:ext cx="9144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b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โรคไข้เลือดออก ปี 2564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60" y="5466479"/>
            <a:ext cx="11833225" cy="12704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 เดือน กรกฎาคม 2564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2564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58" y="2232724"/>
            <a:ext cx="7344697" cy="299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66631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46063" y="930275"/>
            <a:ext cx="5751512" cy="2901950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ผู้ป่วยสะสม ทั่วประเทศ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5,423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อัตราป่วยต่อประชากรแสนคน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8.16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1507" name="Picture 4" descr="งวดนี้พี่ขอรวย 10 อันดับวิธีตีเลขเด็ด ตามความเชื่อคนไท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ยุงลาย การ์ตูน ภาพประกอบ - ภาพ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38" y="117316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6184900" y="896938"/>
            <a:ext cx="5795963" cy="2879725"/>
          </a:xfrm>
          <a:prstGeom prst="round2DiagRect">
            <a:avLst>
              <a:gd name="adj1" fmla="val 0"/>
              <a:gd name="adj2" fmla="val 22778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เสียชีวิตสะสม ทั่วประเทศ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ร้อยละป่วยแล้วเสียชีวิต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0.09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03200"/>
            <a:ext cx="1165225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สถานการณ์ไข้เลือดอออก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2564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สัปดาห์ที่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234113" y="3851275"/>
            <a:ext cx="5795962" cy="2881313"/>
          </a:xfrm>
          <a:prstGeom prst="round2Diag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สถานการณ์ไข้เลือดออกจังหวัดเพชรบูรณ์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name="adj1" fmla="val 0"/>
              <a:gd name="adj2" fmla="val 22778"/>
            </a:avLst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กลุ่มอายุที่ป่วยมากที่สุด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 – 24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อัตราป่วยต่อประชากรแสนคน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18.0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1,207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513" name="Picture 10" descr="15 รูปภาพที่ยอดเยี่ยมที่สุดในบอร์ด ยุง | สัตว์ การศึกษาศิลปะ และ แมล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083050"/>
            <a:ext cx="12112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5022850" y="3760322"/>
            <a:ext cx="2486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 มิ.ย.64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กองระบาดวิทยา</a:t>
            </a:r>
          </a:p>
        </p:txBody>
      </p:sp>
      <p:pic>
        <p:nvPicPr>
          <p:cNvPr id="215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โลกในปัจจุบันการมี &quot;ลูกสาว&quot; พอเข้าช่วงวัยรุ่น &quot;พ่อแม่จะเป็นห่วง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111750"/>
            <a:ext cx="1276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325" y="1059797"/>
            <a:ext cx="5795963" cy="2700337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217488" y="4037013"/>
            <a:ext cx="5795962" cy="2698750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6249988" y="1072497"/>
            <a:ext cx="5724525" cy="2700337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6234113" y="4038600"/>
            <a:ext cx="5722937" cy="2700338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6513513" y="4614863"/>
            <a:ext cx="5138737" cy="95567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สัปดาห์ที่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ระดับประเทศ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 อยู่ลำดับที่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45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ของประเทศ </a:t>
            </a:r>
          </a:p>
        </p:txBody>
      </p:sp>
      <p:sp>
        <p:nvSpPr>
          <p:cNvPr id="21522" name="TextBox 23"/>
          <p:cNvSpPr txBox="1">
            <a:spLocks noChangeArrowheads="1"/>
          </p:cNvSpPr>
          <p:nvPr/>
        </p:nvSpPr>
        <p:spPr bwMode="auto">
          <a:xfrm>
            <a:off x="6530975" y="5727700"/>
            <a:ext cx="5162550" cy="893763"/>
          </a:xfrm>
          <a:prstGeom prst="rect">
            <a:avLst/>
          </a:prstGeom>
          <a:solidFill>
            <a:srgbClr val="F1F8EC">
              <a:alpha val="5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สัปดาห์ที่ </a:t>
            </a:r>
            <a:r>
              <a:rPr lang="th-TH" sz="2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ระดับเขตสุขภาพที่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อยู่ลำดับที่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จากทั้งหมด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17810685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ไฟล์:Map TH provinces by geographic.png - วิกิพีเดีย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30175"/>
            <a:ext cx="4391025" cy="65865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92075"/>
            <a:ext cx="2406650" cy="4979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ที่มีอัตราป่วยไข้เลือดออกสะสมต่อประชากร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แสนคน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ลำดับ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 ก.ค.64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671763" y="4179888"/>
            <a:ext cx="2584450" cy="1147762"/>
          </a:xfrm>
          <a:prstGeom prst="borderCallout1">
            <a:avLst>
              <a:gd name="adj1" fmla="val 46706"/>
              <a:gd name="adj2" fmla="val 105461"/>
              <a:gd name="adj3" fmla="val -236303"/>
              <a:gd name="adj4" fmla="val 159967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4</a:t>
            </a: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อุตรดิตถ์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24.2/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690584" y="2859837"/>
            <a:ext cx="2574925" cy="1104900"/>
          </a:xfrm>
          <a:prstGeom prst="borderCallout1">
            <a:avLst>
              <a:gd name="adj1" fmla="val 46706"/>
              <a:gd name="adj2" fmla="val 105461"/>
              <a:gd name="adj3" fmla="val 161698"/>
              <a:gd name="adj4" fmla="val 127983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ระนอง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33.8/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690585" y="275772"/>
            <a:ext cx="2574925" cy="1158875"/>
          </a:xfrm>
          <a:prstGeom prst="borderCallout1">
            <a:avLst>
              <a:gd name="adj1" fmla="val 46706"/>
              <a:gd name="adj2" fmla="val 105461"/>
              <a:gd name="adj3" fmla="val 42058"/>
              <a:gd name="adj4" fmla="val 119351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แม่ฮ่องสอน 86.11/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2709863" y="5541963"/>
            <a:ext cx="2543175" cy="1111250"/>
          </a:xfrm>
          <a:prstGeom prst="borderCallout1">
            <a:avLst>
              <a:gd name="adj1" fmla="val 46706"/>
              <a:gd name="adj2" fmla="val 105461"/>
              <a:gd name="adj3" fmla="val -80096"/>
              <a:gd name="adj4" fmla="val 140684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5</a:t>
            </a: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ชุมพร 19.6/แสน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709863" y="1557338"/>
            <a:ext cx="2590800" cy="1085850"/>
          </a:xfrm>
          <a:prstGeom prst="borderCallout1">
            <a:avLst>
              <a:gd name="adj1" fmla="val 46706"/>
              <a:gd name="adj2" fmla="val 105461"/>
              <a:gd name="adj3" fmla="val 29631"/>
              <a:gd name="adj4" fmla="val 130870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ตาก 50.9/แสน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9596438" y="4321175"/>
            <a:ext cx="24590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8970"/>
              <a:gd name="adj6" fmla="val -104387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9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น่าน 17.6/แสน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9580563" y="1557338"/>
            <a:ext cx="2474912" cy="11509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5839"/>
              <a:gd name="adj6" fmla="val -111824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7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นครปฐม 18.0/แสน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9617075" y="290513"/>
            <a:ext cx="2455863" cy="10810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3004"/>
              <a:gd name="adj6" fmla="val -107391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6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กรุงเทพ 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19.2/</a:t>
            </a: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9590088" y="5602288"/>
            <a:ext cx="24717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9578"/>
              <a:gd name="adj6" fmla="val -122286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10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สุโขทัย 15.3/ </a:t>
            </a:r>
            <a:r>
              <a:rPr lang="th-TH" sz="2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9590088" y="2947988"/>
            <a:ext cx="2459037" cy="1079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7497"/>
              <a:gd name="adj6" fmla="val -117667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8</a:t>
            </a:r>
          </a:p>
          <a:p>
            <a:pPr algn="ctr">
              <a:defRPr/>
            </a:pPr>
            <a:r>
              <a:rPr lang="th-TH" sz="27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เชียงราย 17.6/แสน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900" y="5268913"/>
            <a:ext cx="2309813" cy="13843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อยู่ลำดับที่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45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40.0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/แสน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6300" y="92075"/>
            <a:ext cx="1922463" cy="46037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สัปดาห์ที่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545" name="TextBox 2"/>
          <p:cNvSpPr txBox="1">
            <a:spLocks noChangeArrowheads="1"/>
          </p:cNvSpPr>
          <p:nvPr/>
        </p:nvSpPr>
        <p:spPr bwMode="auto">
          <a:xfrm>
            <a:off x="7132638" y="5694363"/>
            <a:ext cx="2484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21 ก.ค.64 กองระบาดวิทยา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39358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26050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รคไข้เลือดออก 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2564 (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สัปดาห์ที่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ท่องทุ่งแสลงหลวง หลงเสน่ห์ผ้าไทหล่ม ชมไร่ออแกนิคที่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548153" y="2592107"/>
            <a:ext cx="7402824" cy="388937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63950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6170613" y="3919538"/>
            <a:ext cx="5759450" cy="2881312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ที่พบผู้ป่วยสูงสุด</a:t>
            </a:r>
          </a:p>
          <a:p>
            <a:pPr algn="ctr"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สัปดาห์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อำเภอบึงสามพัน พบ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ราย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อำเภอเมือง เพชรบูรณ์ พบ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ราย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อำเภอหนองไผ่ พบผู้ป่วย 1 ราย</a:t>
            </a:r>
          </a:p>
          <a:p>
            <a:pPr algn="ctr"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อำเภอเขาค้อ พบผู้ป่วย 1 ราย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46063" y="930275"/>
            <a:ext cx="5751512" cy="2901950"/>
          </a:xfrm>
          <a:prstGeom prst="round2Diag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ผู้ป่วยสะสม ทั้งจังหวัด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(เดือนที่ผ่านมา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เพิ่มขึ้น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อัตราป่วยต่อประชากรแสนคน</a:t>
            </a:r>
          </a:p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4580" name="Picture 4" descr="งวดนี้พี่ขอรวย 10 อันดับวิธีตีเลขเด็ด ตามความเชื่อคนไท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430463"/>
            <a:ext cx="2693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ยุงลาย การ์ตูน ภาพประกอบ - ภาพฟรีบน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8" y="1157288"/>
            <a:ext cx="12684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6184900" y="896938"/>
            <a:ext cx="5761038" cy="2879725"/>
          </a:xfrm>
          <a:prstGeom prst="round2DiagRect">
            <a:avLst>
              <a:gd name="adj1" fmla="val 0"/>
              <a:gd name="adj2" fmla="val 22778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เสียชีวิตสะสม ทั้งจังหวัด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พบผู้เสียชีวิต 0 ราย </a:t>
            </a:r>
          </a:p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ร้อยละป่วยแล้วเสียชีวิต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ร้อยละ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966788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สถานการณ์ไข้เลือดอออก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2564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46063" y="3919538"/>
            <a:ext cx="5761037" cy="2881312"/>
          </a:xfrm>
          <a:prstGeom prst="round2DiagRect">
            <a:avLst>
              <a:gd name="adj1" fmla="val 0"/>
              <a:gd name="adj2" fmla="val 22778"/>
            </a:avLst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กลุ่มอายุที่ป่วยมากที่สุด</a:t>
            </a:r>
          </a:p>
          <a:p>
            <a:pPr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: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กลุ่มอายุ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– 4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อัตราป่วยต่อประชากรแสนคน</a:t>
            </a:r>
          </a:p>
          <a:p>
            <a:pPr algn="ctr" eaLnBrk="1" hangingPunct="1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12.6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pic>
        <p:nvPicPr>
          <p:cNvPr id="24585" name="Picture 8" descr="ระดับประถทศึกษา | การศึกษาคือชีวิต สู่สังคมแห่ง การศึกษา 4.0 บันได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741863"/>
            <a:ext cx="14271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60625"/>
            <a:ext cx="1349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7325" y="1100138"/>
            <a:ext cx="5795963" cy="2700337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17488" y="4037013"/>
            <a:ext cx="5795962" cy="2698750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6249988" y="1112838"/>
            <a:ext cx="5724525" cy="2700337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6234113" y="4038600"/>
            <a:ext cx="5722937" cy="2700338"/>
          </a:xfrm>
          <a:prstGeom prst="rect">
            <a:avLst/>
          </a:prstGeom>
          <a:noFill/>
          <a:ln w="508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7070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025" y="104907"/>
            <a:ext cx="4180837" cy="65820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9836" y="753783"/>
            <a:ext cx="2226973" cy="5353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ที่มีอัตราป่วยไข้เลือดออกสะสมต่อประชากร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แสนคน 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ลำดับ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ก.ค.64</a:t>
            </a:r>
            <a:b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(Week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30)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2627676" y="685800"/>
            <a:ext cx="2260600" cy="1152525"/>
          </a:xfrm>
          <a:prstGeom prst="borderCallout2">
            <a:avLst>
              <a:gd name="adj1" fmla="val 18750"/>
              <a:gd name="adj2" fmla="val 106482"/>
              <a:gd name="adj3" fmla="val 18750"/>
              <a:gd name="adj4" fmla="val 131481"/>
              <a:gd name="adj5" fmla="val 330636"/>
              <a:gd name="adj6" fmla="val 165838"/>
            </a:avLst>
          </a:prstGeom>
          <a:solidFill>
            <a:srgbClr val="FFA7A7"/>
          </a:solidFill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18.08 /แสน (13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9531" y="1463387"/>
            <a:ext cx="891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8387" y="4464269"/>
            <a:ext cx="1164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01088" y="928688"/>
            <a:ext cx="336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2620682"/>
            <a:ext cx="1047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822702" y="3787776"/>
            <a:ext cx="91636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3547" y="598479"/>
            <a:ext cx="868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6425" y="2641600"/>
            <a:ext cx="334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5813" y="5726113"/>
            <a:ext cx="3349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5399" y="1389063"/>
            <a:ext cx="872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5475" y="3302000"/>
            <a:ext cx="498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9211" y="5075917"/>
            <a:ext cx="853888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คน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Line Callout 1 28"/>
          <p:cNvSpPr/>
          <p:nvPr/>
        </p:nvSpPr>
        <p:spPr>
          <a:xfrm>
            <a:off x="9782517" y="2524125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-57173"/>
              <a:gd name="adj4" fmla="val -144946"/>
            </a:avLst>
          </a:prstGeom>
          <a:solidFill>
            <a:srgbClr val="F6CCCF"/>
          </a:solidFill>
          <a:ln w="38100">
            <a:solidFill>
              <a:srgbClr val="FF696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 2.62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9752393" y="4214313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97409"/>
              <a:gd name="adj4" fmla="val -125216"/>
            </a:avLst>
          </a:prstGeom>
          <a:solidFill>
            <a:srgbClr val="FBE5E7"/>
          </a:solidFill>
          <a:ln w="38100">
            <a:solidFill>
              <a:srgbClr val="FF939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หล่มสัก0.63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Line Callout 2 27"/>
          <p:cNvSpPr/>
          <p:nvPr/>
        </p:nvSpPr>
        <p:spPr>
          <a:xfrm>
            <a:off x="2643209" y="2245230"/>
            <a:ext cx="2260600" cy="1152525"/>
          </a:xfrm>
          <a:prstGeom prst="borderCallout2">
            <a:avLst>
              <a:gd name="adj1" fmla="val 18750"/>
              <a:gd name="adj2" fmla="val 106482"/>
              <a:gd name="adj3" fmla="val 18750"/>
              <a:gd name="adj4" fmla="val 131481"/>
              <a:gd name="adj5" fmla="val 150240"/>
              <a:gd name="adj6" fmla="val 185833"/>
            </a:avLst>
          </a:prstGeom>
          <a:solidFill>
            <a:srgbClr val="FFD5D5"/>
          </a:solidFill>
          <a:ln w="38100">
            <a:solidFill>
              <a:srgbClr val="FF7979"/>
            </a:solidFill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  6.21/แสน (7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9707562" y="6295526"/>
            <a:ext cx="248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21 ก.ค.64 </a:t>
            </a:r>
            <a:r>
              <a:rPr lang="th-TH" sz="1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9782517" y="685800"/>
            <a:ext cx="2044700" cy="1069975"/>
          </a:xfrm>
          <a:prstGeom prst="borderCallout1">
            <a:avLst>
              <a:gd name="adj1" fmla="val 18750"/>
              <a:gd name="adj2" fmla="val -8333"/>
              <a:gd name="adj3" fmla="val 421655"/>
              <a:gd name="adj4" fmla="val -132450"/>
            </a:avLst>
          </a:prstGeom>
          <a:solidFill>
            <a:srgbClr val="FBE5E7"/>
          </a:solidFill>
          <a:ln w="38100">
            <a:solidFill>
              <a:srgbClr val="FF939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วิเชียรฯ 3.02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Line Callout 1 31"/>
          <p:cNvSpPr/>
          <p:nvPr/>
        </p:nvSpPr>
        <p:spPr>
          <a:xfrm>
            <a:off x="2662259" y="3882521"/>
            <a:ext cx="2260600" cy="1069975"/>
          </a:xfrm>
          <a:prstGeom prst="borderCallout1">
            <a:avLst>
              <a:gd name="adj1" fmla="val 26967"/>
              <a:gd name="adj2" fmla="val 105188"/>
              <a:gd name="adj3" fmla="val -91685"/>
              <a:gd name="adj4" fmla="val 187427"/>
            </a:avLst>
          </a:prstGeom>
          <a:solidFill>
            <a:srgbClr val="FBE5E7"/>
          </a:solidFill>
          <a:ln w="38100">
            <a:solidFill>
              <a:srgbClr val="FF939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เมือง 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5.23/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Line Callout 1 32"/>
          <p:cNvSpPr/>
          <p:nvPr/>
        </p:nvSpPr>
        <p:spPr>
          <a:xfrm>
            <a:off x="2710323" y="5441951"/>
            <a:ext cx="2260600" cy="1069975"/>
          </a:xfrm>
          <a:prstGeom prst="borderCallout1">
            <a:avLst>
              <a:gd name="adj1" fmla="val 26967"/>
              <a:gd name="adj2" fmla="val 105188"/>
              <a:gd name="adj3" fmla="val -408390"/>
              <a:gd name="adj4" fmla="val 208841"/>
            </a:avLst>
          </a:prstGeom>
          <a:solidFill>
            <a:srgbClr val="FBE5E7"/>
          </a:solidFill>
          <a:ln w="38100">
            <a:solidFill>
              <a:srgbClr val="FF939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หล่มเก่า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4.47/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199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0577" y="600257"/>
          <a:ext cx="9170892" cy="6230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6964"/>
                <a:gridCol w="3056964"/>
                <a:gridCol w="3056964"/>
              </a:tblGrid>
              <a:tr h="533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จำนวนผู้ป่วย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ป/แสน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F9393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บึง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สามพัน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18.08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ไผ่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6.21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หล่ม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เก่า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4.47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วิเชียรบุรี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เขา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ค้อ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หล่ม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สัก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ชน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แดน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ศรี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เทพ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น้ำ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หนาว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DF5F6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วัง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โป่ง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BE5E7"/>
                    </a:solidFill>
                  </a:tcPr>
                </a:tc>
              </a:tr>
              <a:tr h="474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6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6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4.01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F6CCC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7094" y="121024"/>
            <a:ext cx="8619564" cy="53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และ อัตราป่วยไข้เลือดออก จังหวัดเพชรบูรณ์ ปี 2564 ณ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ก.ค.64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651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EE87839-4F27-459D-A536-D5533F48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1845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600" dirty="0"/>
              <a:t>รายงานผลการสำรวจลูกน้ำยุงลายจิตอาสา กระทรวงสาธารณสุข ปี2564 (เม.ย.64-มิ.ย.64)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xmlns="" id="{6B4A5D59-8128-4852-AB75-CB761DC6ED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718456"/>
          <a:ext cx="12192002" cy="5741197"/>
        </p:xfrm>
        <a:graphic>
          <a:graphicData uri="http://schemas.openxmlformats.org/drawingml/2006/table">
            <a:tbl>
              <a:tblPr/>
              <a:tblGrid>
                <a:gridCol w="2166232">
                  <a:extLst>
                    <a:ext uri="{9D8B030D-6E8A-4147-A177-3AD203B41FA5}">
                      <a16:colId xmlns:a16="http://schemas.microsoft.com/office/drawing/2014/main" xmlns="" val="2309305153"/>
                    </a:ext>
                  </a:extLst>
                </a:gridCol>
                <a:gridCol w="1228922">
                  <a:extLst>
                    <a:ext uri="{9D8B030D-6E8A-4147-A177-3AD203B41FA5}">
                      <a16:colId xmlns:a16="http://schemas.microsoft.com/office/drawing/2014/main" xmlns="" val="1786058417"/>
                    </a:ext>
                  </a:extLst>
                </a:gridCol>
                <a:gridCol w="1162332">
                  <a:extLst>
                    <a:ext uri="{9D8B030D-6E8A-4147-A177-3AD203B41FA5}">
                      <a16:colId xmlns:a16="http://schemas.microsoft.com/office/drawing/2014/main" xmlns="" val="3818375123"/>
                    </a:ext>
                  </a:extLst>
                </a:gridCol>
                <a:gridCol w="1031671">
                  <a:extLst>
                    <a:ext uri="{9D8B030D-6E8A-4147-A177-3AD203B41FA5}">
                      <a16:colId xmlns:a16="http://schemas.microsoft.com/office/drawing/2014/main" xmlns="" val="242901792"/>
                    </a:ext>
                  </a:extLst>
                </a:gridCol>
                <a:gridCol w="1228922">
                  <a:extLst>
                    <a:ext uri="{9D8B030D-6E8A-4147-A177-3AD203B41FA5}">
                      <a16:colId xmlns:a16="http://schemas.microsoft.com/office/drawing/2014/main" xmlns="" val="225150264"/>
                    </a:ext>
                  </a:extLst>
                </a:gridCol>
                <a:gridCol w="1077692">
                  <a:extLst>
                    <a:ext uri="{9D8B030D-6E8A-4147-A177-3AD203B41FA5}">
                      <a16:colId xmlns:a16="http://schemas.microsoft.com/office/drawing/2014/main" xmlns="" val="2873671109"/>
                    </a:ext>
                  </a:extLst>
                </a:gridCol>
                <a:gridCol w="1116311">
                  <a:extLst>
                    <a:ext uri="{9D8B030D-6E8A-4147-A177-3AD203B41FA5}">
                      <a16:colId xmlns:a16="http://schemas.microsoft.com/office/drawing/2014/main" xmlns="" val="323827908"/>
                    </a:ext>
                  </a:extLst>
                </a:gridCol>
                <a:gridCol w="1228922">
                  <a:extLst>
                    <a:ext uri="{9D8B030D-6E8A-4147-A177-3AD203B41FA5}">
                      <a16:colId xmlns:a16="http://schemas.microsoft.com/office/drawing/2014/main" xmlns="" val="3956858252"/>
                    </a:ext>
                  </a:extLst>
                </a:gridCol>
                <a:gridCol w="972027">
                  <a:extLst>
                    <a:ext uri="{9D8B030D-6E8A-4147-A177-3AD203B41FA5}">
                      <a16:colId xmlns:a16="http://schemas.microsoft.com/office/drawing/2014/main" xmlns="" val="1435984650"/>
                    </a:ext>
                  </a:extLst>
                </a:gridCol>
                <a:gridCol w="978971">
                  <a:extLst>
                    <a:ext uri="{9D8B030D-6E8A-4147-A177-3AD203B41FA5}">
                      <a16:colId xmlns:a16="http://schemas.microsoft.com/office/drawing/2014/main" xmlns="" val="1499633848"/>
                    </a:ext>
                  </a:extLst>
                </a:gridCol>
              </a:tblGrid>
              <a:tr h="3481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อำเภอ</a:t>
                      </a:r>
                    </a:p>
                  </a:txBody>
                  <a:tcPr marL="8226" marR="8226" marT="8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การสำรวจบ้าน(เม.ย.64)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การสำรวจบ้าน(พ.ค.64)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การสำรวจบ้านมิ.ย.64)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4793792"/>
                  </a:ext>
                </a:extLst>
              </a:tr>
              <a:tr h="93633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จำนวน</a:t>
                      </a:r>
                      <a:b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บ้านที่</a:t>
                      </a:r>
                      <a:b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สำรวจ</a:t>
                      </a:r>
                    </a:p>
                  </a:txBody>
                  <a:tcPr marL="8226" marR="8226" marT="8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จำนวนบ้านที่พบลูกน้ำ</a:t>
                      </a:r>
                    </a:p>
                  </a:txBody>
                  <a:tcPr marL="8226" marR="8226" marT="82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HI  (%)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8226" marR="8226" marT="82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จำนวน</a:t>
                      </a:r>
                      <a:b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บ้านที่</a:t>
                      </a:r>
                      <a:b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สำรวจ</a:t>
                      </a:r>
                    </a:p>
                  </a:txBody>
                  <a:tcPr marL="8226" marR="8226" marT="8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จำนวนบ้านที่พบลูกน้ำ</a:t>
                      </a:r>
                    </a:p>
                  </a:txBody>
                  <a:tcPr marL="8226" marR="8226" marT="82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HI  (%)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8226" marR="8226" marT="82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จำนวน</a:t>
                      </a:r>
                      <a:b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บ้านที่</a:t>
                      </a:r>
                      <a:b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สำรวจ</a:t>
                      </a:r>
                    </a:p>
                  </a:txBody>
                  <a:tcPr marL="8226" marR="8226" marT="82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จำนวนบ้านที่พบลูกน้ำ</a:t>
                      </a:r>
                    </a:p>
                  </a:txBody>
                  <a:tcPr marL="8226" marR="8226" marT="82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HI  (%) 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</a:b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8226" marR="8226" marT="82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51994"/>
                  </a:ext>
                </a:extLst>
              </a:tr>
              <a:tr h="3481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เมืองเพชรบูรณ์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4,211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211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5.01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3,988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381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9.55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4,872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472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9.69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3871587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ชนแดน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11,628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693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5.96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12,892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741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5.75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12,500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753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6.02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7166221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หล่มสัก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8,947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388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4.34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8,955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342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3.82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9,012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403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4.47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109498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หล่มเก่า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8,354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634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7.59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8,472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545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6.43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8,573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559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6.52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458861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วิเชียรบุรี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9,825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1,153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11.74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8,954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1,130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12.62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3,026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154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5.09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833275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ศรีเทพ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1,114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7.90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2,127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1.65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2,134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1.50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211825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หนองไผ่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1,151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7.38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950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8.95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1,256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122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9.71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2831911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บึงสามพัน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3,258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110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3.38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4,472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211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4.72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4,520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201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4.45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871706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น้ำหนาว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4,951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231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4.67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3,210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168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5.23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3,201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111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3.47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940333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วังโป่ง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3,902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317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8.12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2,807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205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7.30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3,140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256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8.15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7808762"/>
                  </a:ext>
                </a:extLst>
              </a:tr>
              <a:tr h="38299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เขาค้อ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700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5.00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1,110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0.90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1,022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1.27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094571"/>
                  </a:ext>
                </a:extLst>
              </a:tr>
              <a:tr h="38299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สรุปทั้งจังหวัด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58,041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3,945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6.80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57,937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3,853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6.65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53,256</a:t>
                      </a:r>
                    </a:p>
                  </a:txBody>
                  <a:tcPr marL="8226" marR="8226" marT="82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3,076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+mj-cs"/>
                        </a:rPr>
                        <a:t>5.78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99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076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61" y="0"/>
            <a:ext cx="11560628" cy="2111188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3953" y="5497940"/>
            <a:ext cx="8236641" cy="969469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วันเสาร์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2564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TNSC News – Page 2 – Thai National Shippers' Cou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04" y="2111188"/>
            <a:ext cx="7403728" cy="305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015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0"/>
            <a:ext cx="6535271" cy="117437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ก.ค.64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8411133" y="101973"/>
            <a:ext cx="2568390" cy="970429"/>
          </a:xfrm>
          <a:prstGeom prst="downArrowCallout">
            <a:avLst/>
          </a:prstGeom>
          <a:solidFill>
            <a:srgbClr val="F6CCCF"/>
          </a:solidFill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สถานการณ์ประเทศไทย</a:t>
            </a:r>
            <a:endParaRPr lang="th-TH" dirty="0"/>
          </a:p>
        </p:txBody>
      </p:sp>
      <p:sp>
        <p:nvSpPr>
          <p:cNvPr id="7" name="Down Arrow Callout 6"/>
          <p:cNvSpPr/>
          <p:nvPr/>
        </p:nvSpPr>
        <p:spPr>
          <a:xfrm>
            <a:off x="1297640" y="140354"/>
            <a:ext cx="2568390" cy="970429"/>
          </a:xfrm>
          <a:prstGeom prst="downArrowCallout">
            <a:avLst/>
          </a:prstGeom>
          <a:solidFill>
            <a:srgbClr val="DCC5ED"/>
          </a:solidFill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สถานการณ์ทั่วโลก</a:t>
            </a:r>
            <a:endParaRPr lang="th-TH" dirty="0"/>
          </a:p>
        </p:txBody>
      </p:sp>
      <p:sp>
        <p:nvSpPr>
          <p:cNvPr id="4" name="AutoShape 2" descr="https://mpics.mgronline.com/pics/Images/564000006916401.JPE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76" y="1314731"/>
            <a:ext cx="5387787" cy="53384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51137"/>
            <a:ext cx="5208916" cy="543154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86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141837"/>
              </p:ext>
            </p:extLst>
          </p:nvPr>
        </p:nvGraphicFramePr>
        <p:xfrm>
          <a:off x="342900" y="805655"/>
          <a:ext cx="11638429" cy="567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2138" y="-9525"/>
            <a:ext cx="10960100" cy="11953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โรคที่มีอัตราป่วยต่อแสน สูงสุด 5 ลำดับ ปี 2564 (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 เดือน 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15875" y="65325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301443" y="4223658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4,861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3434562" y="4858765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1,424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5684039" y="5047399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1,397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7795139" y="5355746"/>
            <a:ext cx="13414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557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10041601" y="5420187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386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pic>
        <p:nvPicPr>
          <p:cNvPr id="1028" name="Picture 4" descr="à¸à¸¥à¸à¸²à¸£à¸à¹à¸à¸«à¸²à¸£à¸¹à¸à¸ à¸²à¸à¸ªà¸³à¸«à¸£à¸±à¸ à¸à¸­à¸à¸à¸§à¸¡à¸à¸²à¸£à¹à¸à¸¹à¸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202" y="3398636"/>
            <a:ext cx="1289050" cy="124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31" name="Picture 10" descr="à¸à¸¥à¸à¸²à¸£à¸à¹à¸à¸«à¸²à¸£à¸¹à¸à¸ à¸²à¸à¸ªà¸³à¸«à¸£à¸±à¸ à¸à¸±à¸§à¸£à¹à¸­à¸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69" y="3250133"/>
            <a:ext cx="1328381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 descr="à¸à¸¥à¸à¸²à¸£à¸à¹à¸à¸«à¸²à¸£à¸¹à¸à¸ à¸²à¸à¸ªà¸³à¸«à¸£à¸±à¸ à¸­à¸¸à¸à¸à¸²à¸£à¸°à¸£à¹à¸§à¸ à¸à¸²à¸£à¹à¸à¸¹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4468" y="2470603"/>
            <a:ext cx="1289050" cy="136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9220200" y="6369050"/>
            <a:ext cx="291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R506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ก.ค.64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3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40" y="4140142"/>
            <a:ext cx="133856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8" descr="วัณโรค&quot; อาการ การป้องกันและการรักษา | FASODSAI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57979" y="4081433"/>
            <a:ext cx="1242266" cy="1123606"/>
          </a:xfrm>
          <a:prstGeom prst="rect">
            <a:avLst/>
          </a:prstGeom>
          <a:ln w="38100" cap="sq">
            <a:solidFill>
              <a:srgbClr val="FF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903" y="26746"/>
            <a:ext cx="5010547" cy="677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" y="123900"/>
            <a:ext cx="6802911" cy="69233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สถานการณ์โรคติดเชื้อ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COVID-19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2564 จ.เพชรบูรณ์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3" y="816235"/>
            <a:ext cx="6253555" cy="2679999"/>
          </a:xfrm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COVID–19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ก.ค.64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ผู้ป่วยสะสม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: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	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2,054	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ผู้เสียชีวิตสะสม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 :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	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41" y="3641783"/>
            <a:ext cx="6271118" cy="27392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เฝ้าระวังผู้ป่วย ผู้สงสัย ติดเชื้อ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ในสถานบริการ</a:t>
            </a:r>
          </a:p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ระหว่าวันที่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เม.ย. –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ก.ค.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  <a:endParaRPr lang="th-TH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พบผู้ป่วยเข้าได้นิยาม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PUI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9,586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ส่งตรวจยืนยันเชื้อ 		  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586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ไม่พบเชื้อ 		  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7,651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ราย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พบเชื้อ		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1,935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562" y="3970804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253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6742" y="2587427"/>
            <a:ext cx="222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th-TH" sz="20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388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6804" y="4488171"/>
            <a:ext cx="1795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 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107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1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1987" y="1302096"/>
            <a:ext cx="135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231 ตาย 1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3835" y="1764250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</a:t>
            </a:r>
          </a:p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81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3405" y="2711166"/>
            <a:ext cx="1358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วังโป่ง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80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1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2429" y="287540"/>
            <a:ext cx="181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หล่มเก่า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ป่วย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141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 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5342" y="5782067"/>
            <a:ext cx="135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ศรีเทพ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261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188" y="6407888"/>
            <a:ext cx="510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SAT </a:t>
            </a:r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9904" y="880513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น้ำหนาว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37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405" y="3458736"/>
            <a:ext cx="13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ชนแดน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225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9999" y="5005537"/>
            <a:ext cx="135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วิเชียรฯ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248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70864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4" y="685800"/>
            <a:ext cx="12020543" cy="5078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30" y="123078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จำนวนผู้ติดเชื้อ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Cluster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464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แยกตามวันที่พบผู้ป่วย (1 เม.ย. –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ก.ค.64)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8903" y="6050026"/>
            <a:ext cx="249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SAT </a:t>
            </a:r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 </a:t>
            </a:r>
          </a:p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05" y="5846360"/>
            <a:ext cx="11860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Index Case Cluster 464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พบ 6 เม.ย.64 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25 ก.ค.64 พบผู้ป่วยสูงสุด จำนวน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132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1534" y="986976"/>
            <a:ext cx="58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28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21" y="94129"/>
            <a:ext cx="11161059" cy="1089213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จำนวนผู้ป่วยจำแนกผู้ป่วยติดเชื้อในพื้นที่ และนำเข้ารักษา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1-30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2564 จังหวัดเพชรบูรณ์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06825" y="1089213"/>
          <a:ext cx="10542494" cy="566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5217"/>
                <a:gridCol w="2470721"/>
                <a:gridCol w="2508057"/>
                <a:gridCol w="2108499"/>
              </a:tblGrid>
              <a:tr h="295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จำนวนผู้ติดเชื้อเข้ารักการรักษาใน</a:t>
                      </a:r>
                      <a:r>
                        <a:rPr lang="th-TH" sz="2400" b="1" u="none" strike="noStrike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รพ.</a:t>
                      </a:r>
                      <a:endParaRPr lang="th-TH" sz="24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50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ในพื้นที่</a:t>
                      </a:r>
                      <a:endParaRPr lang="th-TH" sz="2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นำเข้า</a:t>
                      </a:r>
                      <a:endParaRPr lang="th-TH" sz="2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213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123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142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228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rgbClr val="FDF1E9"/>
                    </a:solidFill>
                  </a:tcPr>
                </a:tc>
              </a:tr>
              <a:tr h="3319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87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617" marR="8617" marT="86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268(14.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6%)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1573(85.4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33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8" y="147918"/>
            <a:ext cx="11062447" cy="1062317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จำนวนผู้ติดเชื้อจำแยกรายวัน แยกผู้ป่วย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ติดเชื้อในพื้นที่ และนำเข้ารักษา</a:t>
            </a:r>
            <a:b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1-30 กรกฎาคม 2564 จังหวัดเพชรบูรณ์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74033"/>
              </p:ext>
            </p:extLst>
          </p:nvPr>
        </p:nvGraphicFramePr>
        <p:xfrm>
          <a:off x="255494" y="1116107"/>
          <a:ext cx="11698941" cy="551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98515"/>
              </p:ext>
            </p:extLst>
          </p:nvPr>
        </p:nvGraphicFramePr>
        <p:xfrm>
          <a:off x="833718" y="443753"/>
          <a:ext cx="11134164" cy="298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801906" y="1259540"/>
            <a:ext cx="376518" cy="26894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801906" y="1846729"/>
            <a:ext cx="376518" cy="2689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326341" y="1163177"/>
            <a:ext cx="217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ผู้ติดเชื้อนำเข้ารักษา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6341" y="1750366"/>
            <a:ext cx="217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ผู้ติดเชื้อในพื้นที่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6847" y="2116881"/>
            <a:ext cx="149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เส้นแนวโน้ม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07973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045" y="910376"/>
            <a:ext cx="5430720" cy="587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ผู้ติดเชื้อ จ.เพชรบูรณ์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ณ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ก.ค.64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2,054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(ตาย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ราย)</a:t>
            </a: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957824"/>
              </p:ext>
            </p:extLst>
          </p:nvPr>
        </p:nvGraphicFramePr>
        <p:xfrm>
          <a:off x="806824" y="2218765"/>
          <a:ext cx="4155141" cy="318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82" y="105093"/>
            <a:ext cx="10515600" cy="929504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ข้อมูลทางระบาดวิทยา ของผู้ติดเชื้อโควิด-19 จังวัดเพชรบูรณ์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ราเมนมิโซะเด็ก Supercooling คนอื่น ๆ, เด็กผู้ชาย, การ์ตูน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9" b="90000" l="10000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55" y="3179925"/>
            <a:ext cx="1089211" cy="10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หญิงสาวน่ารัก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77" b="89971" l="9770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32" y="3119221"/>
            <a:ext cx="1141588" cy="11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1098" y="5403913"/>
            <a:ext cx="3160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เพศชาย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เพศหญิง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สัดสวน  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: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3800" y="971931"/>
            <a:ext cx="5670717" cy="575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ข้อมูลด้านอายุ</a:t>
            </a:r>
          </a:p>
          <a:p>
            <a:pPr marL="712788" indent="-34925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อายุน้อยที่สุด	1     เดือน</a:t>
            </a:r>
          </a:p>
          <a:p>
            <a:pPr marL="712788" indent="-34925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อายุมากที่สุด   	91    ปี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อายุเฉลี่ย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Median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36 ปี</a:t>
            </a: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4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51379"/>
              </p:ext>
            </p:extLst>
          </p:nvPr>
        </p:nvGraphicFramePr>
        <p:xfrm>
          <a:off x="6387353" y="2875548"/>
          <a:ext cx="4881281" cy="385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4643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479" y="1304878"/>
            <a:ext cx="4047565" cy="18774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อัตราป่วย ต่อ แสนประชากร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ทั่วโลก 		2,512 	ต่อแสน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	752.6	ต่อแสน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	174.2	ต่อแสน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12" y="3862334"/>
            <a:ext cx="4047565" cy="187743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ร้อยละของป่วยตาย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ทั่วโลก 		ร้อยละ 	2.14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	ร้อยละ	0.80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	 ร้อยละ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0.38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867834" y="919844"/>
          <a:ext cx="6790768" cy="5934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692"/>
                <a:gridCol w="1865780"/>
                <a:gridCol w="1529604"/>
                <a:gridCol w="1697692"/>
              </a:tblGrid>
              <a:tr h="4657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ป่วย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อัตราป่วย/แสน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ศรีเทพ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70756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261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368.9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ชนแดน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79827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281.9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หนองไผ่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112668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253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224.6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วังโป่ง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37309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214.4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เขาค้อ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38222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211.9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หล่มเก่า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67105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210.1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น้ำหนาว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18277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202.4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วิเชียรบุรี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132451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187.2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พช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210478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388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184.3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บึงสามพัน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71894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148.8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571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หล่มสัก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157942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231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146.3</a:t>
                      </a:r>
                    </a:p>
                  </a:txBody>
                  <a:tcPr marL="9525" marR="9525" marT="9525" marB="0" anchor="b">
                    <a:solidFill>
                      <a:srgbClr val="FFF8E5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3400" y="215152"/>
            <a:ext cx="751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เรียงลำดับอัตราป่วยต่อประชากรแสนคน จากมากไปน้อย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79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สถานการณ์การระบาดของโรค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COVD-19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 ณ 1 เม.ย. –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ก.ค.64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305" y="1935863"/>
            <a:ext cx="10018060" cy="47473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พบผู้ติดเชื้อใน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Cluster 464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	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2,054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เสียชีวิต			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ราย</a:t>
            </a: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รักษาหาย			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401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ราย</a:t>
            </a:r>
            <a:endParaRPr lang="th-TH" sz="4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กำลังรักษาอยู่		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1,645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ราย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(ติดเชื้อมาจากต่างจังหวัด ขอเข้ารับการรักษาที่ เพชรบูรณ์ </a:t>
            </a:r>
            <a:r>
              <a:rPr lang="th-TH" sz="39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1365</a:t>
            </a:r>
            <a:r>
              <a:rPr lang="th-TH" sz="3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ราย)</a:t>
            </a:r>
            <a:endParaRPr lang="th-TH" sz="1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1800+ หลุมฝังศพการ์ตูน รูปภาพ_ภาพพื้นหลัง_th.lovepik.com รูปดาวน์โหลด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667" l="6667" r="97000">
                        <a14:foregroundMark x1="46667" y1="52000" x2="46667" y2="52000"/>
                        <a14:foregroundMark x1="36667" y1="53667" x2="36667" y2="53667"/>
                        <a14:foregroundMark x1="71000" y1="58333" x2="71000" y2="58333"/>
                        <a14:foregroundMark x1="66333" y1="57333" x2="66333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52" y="2528045"/>
            <a:ext cx="1290124" cy="12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หมอเส็งบำรุงร่างกาย - หมอเส็งส่งฟรีเก็บปลายทาง : Inspired by LnwShop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895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52" y="3737205"/>
            <a:ext cx="1411148" cy="14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ตารางการเทียบการประเมิน ADL และ T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63" y="5027330"/>
            <a:ext cx="1363813" cy="9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6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203761"/>
            <a:ext cx="11689976" cy="939240"/>
          </a:xfrm>
        </p:spPr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ผลกสนตรวจหาเชื้อด้วยวิธี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Antigen Test Kit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ในโรงงาน อ.บึงสามพัน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143002"/>
            <a:ext cx="11882718" cy="5459504"/>
          </a:xfrm>
        </p:spPr>
      </p:pic>
    </p:spTree>
    <p:extLst>
      <p:ext uri="{BB962C8B-B14F-4D97-AF65-F5344CB8AC3E}">
        <p14:creationId xmlns:p14="http://schemas.microsoft.com/office/powerpoint/2010/main" val="1310567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ผลการดำเนินงานคัดกรองเชิงรุก ใน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รงงานน้ำตาล อำเภอศรีเทพ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27 กรกฎาคม 2564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9415" r="2946" b="21429"/>
          <a:stretch/>
        </p:blipFill>
        <p:spPr>
          <a:xfrm>
            <a:off x="484852" y="1936376"/>
            <a:ext cx="11222295" cy="3469342"/>
          </a:xfrm>
        </p:spPr>
      </p:pic>
    </p:spTree>
    <p:extLst>
      <p:ext uri="{BB962C8B-B14F-4D97-AF65-F5344CB8AC3E}">
        <p14:creationId xmlns:p14="http://schemas.microsoft.com/office/powerpoint/2010/main" val="830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812753"/>
              </p:ext>
            </p:extLst>
          </p:nvPr>
        </p:nvGraphicFramePr>
        <p:xfrm>
          <a:off x="430306" y="1265238"/>
          <a:ext cx="11376212" cy="444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55856"/>
            <a:ext cx="105156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โรคที่มีอัตราป่วยต่อแสน สูงสุด 5 ลำดับ 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เดือน กรกฎาคม 2564”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 – 25 ก.ค.64)</a:t>
            </a:r>
            <a:endParaRPr lang="th-TH" sz="3600" dirty="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61938" y="804863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ต่อแสน</a:t>
            </a:r>
          </a:p>
        </p:txBody>
      </p:sp>
      <p:sp>
        <p:nvSpPr>
          <p:cNvPr id="7173" name="TextBox 22"/>
          <p:cNvSpPr txBox="1">
            <a:spLocks noChangeArrowheads="1"/>
          </p:cNvSpPr>
          <p:nvPr/>
        </p:nvSpPr>
        <p:spPr bwMode="auto">
          <a:xfrm>
            <a:off x="8131262" y="3587991"/>
            <a:ext cx="291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R506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ก.ค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..64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4" name="Picture 4" descr="à¸à¸¥à¸à¸²à¸£à¸à¹à¸à¸«à¸²à¸£à¸¹à¸à¸ à¸²à¸à¸ªà¸³à¸«à¸£à¸±à¸ à¸à¸­à¸à¸à¸§à¸¡à¸à¸²à¸£à¹à¸à¸¹à¸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5665296"/>
            <a:ext cx="1173669" cy="8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à¸à¸¥à¸à¸²à¸£à¸à¹à¸à¸«à¸²à¸£à¸¹à¸à¸ à¸²à¸à¸ªà¸³à¸«à¸£à¸±à¸ à¸à¸±à¸§à¸£à¹à¸­à¸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80" y="5561013"/>
            <a:ext cx="1090834" cy="90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9" y="5713044"/>
            <a:ext cx="1110412" cy="8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/>
          </p:cNvSpPr>
          <p:nvPr/>
        </p:nvSpPr>
        <p:spPr>
          <a:xfrm>
            <a:off x="6877704" y="1573082"/>
            <a:ext cx="4928814" cy="1338828"/>
          </a:xfrm>
          <a:prstGeom prst="rect">
            <a:avLst/>
          </a:prstGeom>
          <a:gradFill>
            <a:gsLst>
              <a:gs pos="36000">
                <a:schemeClr val="bg1"/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9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โรคที่มีผู้ป่วยมากการ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ค่ามัธย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เดือน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“พบโรคที่มีอัตราป่วยเกิน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ค่ามัธย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1 โรค”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โรคชิกุน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คุน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 พบ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= 0</a:t>
            </a:r>
          </a:p>
        </p:txBody>
      </p:sp>
      <p:pic>
        <p:nvPicPr>
          <p:cNvPr id="717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57" y="5636655"/>
            <a:ext cx="937746" cy="8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3"/>
          <p:cNvSpPr txBox="1">
            <a:spLocks noChangeArrowheads="1"/>
          </p:cNvSpPr>
          <p:nvPr/>
        </p:nvSpPr>
        <p:spPr bwMode="auto">
          <a:xfrm>
            <a:off x="1344686" y="3557035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284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3530260" y="4342402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115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5802428" y="4581699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7183" name="TextBox 14"/>
          <p:cNvSpPr txBox="1">
            <a:spLocks noChangeArrowheads="1"/>
          </p:cNvSpPr>
          <p:nvPr/>
        </p:nvSpPr>
        <p:spPr bwMode="auto">
          <a:xfrm>
            <a:off x="7961966" y="4658620"/>
            <a:ext cx="1341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28 คน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>
            <a:off x="9926563" y="4618279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pic>
        <p:nvPicPr>
          <p:cNvPr id="4098" name="Picture 2" descr="คุณรู้จักไวรัสตับอักเสบบี...ดีหรือยัง? - Panti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69" y="5567464"/>
            <a:ext cx="992379" cy="8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800" y="147638"/>
            <a:ext cx="10515600" cy="2984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แยกรายโรคที่มีอัตราป่วยต่อแสนมากที่สุด 5 ลำดับ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กรกฎาคม 2564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แหล่งข้อมูล รง.506 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.เพชรบูรณ์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9" name="Picture 2" descr="à¸à¸¥à¸à¸²à¸£à¸à¹à¸à¸«à¸²à¸£à¸¹à¸à¸ à¸²à¸à¸ªà¸³à¸«à¸£à¸±à¸ à¸à¸²à¸¢ à¸«à¸à¸´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287713"/>
            <a:ext cx="28479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302000"/>
            <a:ext cx="46831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à¸à¸¥à¸à¸²à¸£à¸à¹à¸à¸«à¸²à¸£à¸¹à¸à¸ à¸²à¸à¸ªà¸³à¸«à¸£à¸±à¸ à¹à¸à¸à¸à¸µà¹à¹à¸à¸à¸£à¸à¸¹à¸£à¸à¹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927350"/>
            <a:ext cx="2768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7825" y="3284538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เพศ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1513" y="3359150"/>
            <a:ext cx="1219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อายุ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8800" y="3132138"/>
            <a:ext cx="121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สถานที่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4483100" y="6140450"/>
            <a:ext cx="391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 กรกฎาคม 2564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019" y="851205"/>
            <a:ext cx="4287469" cy="564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graphicFrame>
        <p:nvGraphicFramePr>
          <p:cNvPr id="30" name="แผนภูมิ 1"/>
          <p:cNvGraphicFramePr>
            <a:graphicFrameLocks/>
          </p:cNvGraphicFramePr>
          <p:nvPr/>
        </p:nvGraphicFramePr>
        <p:xfrm>
          <a:off x="1468438" y="1130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4763"/>
            <a:ext cx="8229600" cy="873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อุจจาระร่วง 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Diarrhea)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8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35572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2641600" y="2593975"/>
            <a:ext cx="103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169 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50" name="TextBox 25"/>
          <p:cNvSpPr txBox="1">
            <a:spLocks noChangeArrowheads="1"/>
          </p:cNvSpPr>
          <p:nvPr/>
        </p:nvSpPr>
        <p:spPr bwMode="auto">
          <a:xfrm>
            <a:off x="3992563" y="26050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pic>
        <p:nvPicPr>
          <p:cNvPr id="10251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514475"/>
            <a:ext cx="11064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554038" y="1628775"/>
            <a:ext cx="1987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1.47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0460" y="1547783"/>
            <a:ext cx="1419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3750" y="1196945"/>
            <a:ext cx="1177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6813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5725" y="2565400"/>
            <a:ext cx="865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6413" y="3067050"/>
            <a:ext cx="13985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6588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6588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9113" y="4292600"/>
            <a:ext cx="86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89825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1625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1625" y="5935663"/>
            <a:ext cx="11953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8563" y="4152900"/>
            <a:ext cx="2857500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0 - 4 ปี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68563" y="5597525"/>
            <a:ext cx="2857500" cy="954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เด็กในปกครอง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95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37" name="คำบรรยายภาพแบบเส้น 2 22"/>
          <p:cNvSpPr/>
          <p:nvPr/>
        </p:nvSpPr>
        <p:spPr>
          <a:xfrm>
            <a:off x="9918700" y="3792538"/>
            <a:ext cx="1716088" cy="15589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1600"/>
              <a:gd name="adj6" fmla="val -80680"/>
            </a:avLst>
          </a:prstGeom>
          <a:ln w="50800">
            <a:solidFill>
              <a:schemeClr val="accent4"/>
            </a:solidFill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อ.ศรีเทพ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50.9/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(36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คน)</a:t>
            </a:r>
          </a:p>
        </p:txBody>
      </p:sp>
      <p:pic>
        <p:nvPicPr>
          <p:cNvPr id="10267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426075"/>
            <a:ext cx="1379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1" descr="30 รูปภาพที่ดีที่สุดในบอร์ด การ์ตูนเด็กเล็ก | ภาพประกอบ, เด็ก, ตัว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962400"/>
            <a:ext cx="13795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graphicFrame>
        <p:nvGraphicFramePr>
          <p:cNvPr id="31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42570"/>
              </p:ext>
            </p:extLst>
          </p:nvPr>
        </p:nvGraphicFramePr>
        <p:xfrm>
          <a:off x="1468438" y="1133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4" y="869950"/>
            <a:ext cx="4132716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2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ไข้ไม่ทราบสาเหตุ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Pyrexia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2931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6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135188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8" y="1420438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7"/>
          <p:cNvSpPr txBox="1">
            <a:spLocks noChangeArrowheads="1"/>
          </p:cNvSpPr>
          <p:nvPr/>
        </p:nvSpPr>
        <p:spPr bwMode="auto">
          <a:xfrm>
            <a:off x="2858633" y="2782887"/>
            <a:ext cx="103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66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2299" name="TextBox 25"/>
          <p:cNvSpPr txBox="1">
            <a:spLocks noChangeArrowheads="1"/>
          </p:cNvSpPr>
          <p:nvPr/>
        </p:nvSpPr>
        <p:spPr bwMode="auto">
          <a:xfrm>
            <a:off x="3960813" y="181768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49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2300" name="TextBox 8"/>
          <p:cNvSpPr txBox="1">
            <a:spLocks noChangeArrowheads="1"/>
          </p:cNvSpPr>
          <p:nvPr/>
        </p:nvSpPr>
        <p:spPr bwMode="auto">
          <a:xfrm>
            <a:off x="406400" y="1628775"/>
            <a:ext cx="19859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ชาย1.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9788" y="1628775"/>
            <a:ext cx="11811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302" name="TextBox 11"/>
          <p:cNvSpPr txBox="1">
            <a:spLocks noChangeArrowheads="1"/>
          </p:cNvSpPr>
          <p:nvPr/>
        </p:nvSpPr>
        <p:spPr bwMode="auto">
          <a:xfrm>
            <a:off x="8604250" y="125095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0" y="3221038"/>
            <a:ext cx="1208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5963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5959475"/>
            <a:ext cx="1008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23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4085"/>
              <a:gd name="adj6" fmla="val 7375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อ.น้ำหนาว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60.2/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(11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0338" y="4170363"/>
            <a:ext cx="2879725" cy="95408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0 - 4 ปี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0338" y="5457825"/>
            <a:ext cx="2879725" cy="954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 36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pic>
        <p:nvPicPr>
          <p:cNvPr id="12315" name="Picture 2" descr="à¸à¸¥à¸à¸²à¸£à¸à¹à¸à¸«à¸²à¸£à¸¹à¸à¸ à¸²à¸à¸ªà¸³à¸«à¸£à¸±à¸ à¹à¸à¹à¸à¸à¸²à¸£à¸ à¸à¸²à¸£à¹à¸à¸¹à¸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076700"/>
            <a:ext cx="13636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652" y="5261350"/>
            <a:ext cx="889729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079" y="5341938"/>
            <a:ext cx="776319" cy="138628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5725" y="893043"/>
            <a:ext cx="4532856" cy="577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5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701772"/>
              </p:ext>
            </p:extLst>
          </p:nvPr>
        </p:nvGraphicFramePr>
        <p:xfrm>
          <a:off x="1362635" y="10429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043"/>
              <a:gd name="adj6" fmla="val -75762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อ.เมือ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7.13/แสน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(15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ปอดบวม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Pneumonia)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45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697038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449388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7"/>
          <p:cNvSpPr txBox="1">
            <a:spLocks noChangeArrowheads="1"/>
          </p:cNvSpPr>
          <p:nvPr/>
        </p:nvSpPr>
        <p:spPr bwMode="auto">
          <a:xfrm>
            <a:off x="2906713" y="2128092"/>
            <a:ext cx="103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44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4348" name="TextBox 25"/>
          <p:cNvSpPr txBox="1">
            <a:spLocks noChangeArrowheads="1"/>
          </p:cNvSpPr>
          <p:nvPr/>
        </p:nvSpPr>
        <p:spPr bwMode="auto">
          <a:xfrm>
            <a:off x="3849688" y="2805113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36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4349" name="TextBox 8"/>
          <p:cNvSpPr txBox="1">
            <a:spLocks noChangeArrowheads="1"/>
          </p:cNvSpPr>
          <p:nvPr/>
        </p:nvSpPr>
        <p:spPr bwMode="auto">
          <a:xfrm>
            <a:off x="460375" y="1628775"/>
            <a:ext cx="1987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1.22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6122" y="1599499"/>
            <a:ext cx="11811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7875" y="1273402"/>
            <a:ext cx="10810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6399" name="TextBox 12"/>
          <p:cNvSpPr txBox="1">
            <a:spLocks noChangeArrowheads="1"/>
          </p:cNvSpPr>
          <p:nvPr/>
        </p:nvSpPr>
        <p:spPr bwMode="auto">
          <a:xfrm>
            <a:off x="8507413" y="2014538"/>
            <a:ext cx="102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100" y="25654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6900" y="3284538"/>
            <a:ext cx="1152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4837" y="3140075"/>
            <a:ext cx="1046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7200" y="3736975"/>
            <a:ext cx="1028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8313" y="5955622"/>
            <a:ext cx="9937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65 ปีขึ้นไป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 38 ราย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" name="Picture 31" descr="ผลการค้นหารูปภาพสำหรับ ผู้สูงอายุ การ์ตู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4" y="3843447"/>
            <a:ext cx="1942515" cy="158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5" y="5421837"/>
            <a:ext cx="9255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0" y="5432949"/>
            <a:ext cx="8207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5725" y="893043"/>
            <a:ext cx="4532856" cy="577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6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101054"/>
              </p:ext>
            </p:extLst>
          </p:nvPr>
        </p:nvGraphicFramePr>
        <p:xfrm>
          <a:off x="1456437" y="11494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38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86"/>
              <a:gd name="adj6" fmla="val -74826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มีอัตราป่วยสูงสุด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7.1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/ 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(15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ราย)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350"/>
            <a:ext cx="8229600" cy="873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4 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อาหารเป็นพิษ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441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37" y="1458119"/>
            <a:ext cx="1096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47" y="14260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7"/>
          <p:cNvSpPr txBox="1">
            <a:spLocks noChangeArrowheads="1"/>
          </p:cNvSpPr>
          <p:nvPr/>
        </p:nvSpPr>
        <p:spPr bwMode="auto">
          <a:xfrm>
            <a:off x="2550290" y="2704493"/>
            <a:ext cx="103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3998104" y="2532857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8445" name="TextBox 8"/>
          <p:cNvSpPr txBox="1">
            <a:spLocks noChangeArrowheads="1"/>
          </p:cNvSpPr>
          <p:nvPr/>
        </p:nvSpPr>
        <p:spPr bwMode="auto">
          <a:xfrm>
            <a:off x="392113" y="1616075"/>
            <a:ext cx="1987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 1.63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6913" y="1601788"/>
            <a:ext cx="1223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1850" y="1131888"/>
            <a:ext cx="10810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6000" y="2565400"/>
            <a:ext cx="128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6400" y="3200400"/>
            <a:ext cx="1368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8950" y="3719396"/>
            <a:ext cx="1023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6900" y="42926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1700" y="4830706"/>
            <a:ext cx="1311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5373688"/>
            <a:ext cx="1008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26400" y="5946775"/>
            <a:ext cx="1073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9538" y="5557838"/>
            <a:ext cx="2590800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ในปกครอง 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49538" y="4152900"/>
            <a:ext cx="2590800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55 - 64 ปี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Picture 34" descr="ผลการค้นหารูปภาพสำหรับ เด็ก การ์ตู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0" y="5400582"/>
            <a:ext cx="1714440" cy="12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นิยาย สื่อรักรอยร้าว : Dek-D.com - Writer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" y="3806675"/>
            <a:ext cx="175418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519" y="831313"/>
            <a:ext cx="4595765" cy="5883112"/>
          </a:xfrm>
          <a:prstGeom prst="rect">
            <a:avLst/>
          </a:prstGeom>
        </p:spPr>
      </p:pic>
      <p:graphicFrame>
        <p:nvGraphicFramePr>
          <p:cNvPr id="33" name="แผนภูมิ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930919"/>
              </p:ext>
            </p:extLst>
          </p:nvPr>
        </p:nvGraphicFramePr>
        <p:xfrm>
          <a:off x="1859618" y="10064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คำบรรยายภาพแบบเส้น 2 22"/>
          <p:cNvSpPr/>
          <p:nvPr/>
        </p:nvSpPr>
        <p:spPr>
          <a:xfrm>
            <a:off x="9975850" y="3665538"/>
            <a:ext cx="1717675" cy="15732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586"/>
              <a:gd name="adj6" fmla="val -124272"/>
            </a:avLst>
          </a:prstGeom>
          <a:ln w="50800"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อ.ชนแดน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อัตราป่วยสูงสุด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11.3/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(9 ราย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44475" y="788988"/>
            <a:ext cx="5564188" cy="2960687"/>
          </a:xfrm>
          <a:prstGeom prst="round2Diag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สัดส่วนผู้ป่วยแยกเพศ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40438" y="776288"/>
            <a:ext cx="5962650" cy="5951537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Round Diagonal Corner Rectangle 21"/>
          <p:cNvSpPr/>
          <p:nvPr/>
        </p:nvSpPr>
        <p:spPr>
          <a:xfrm rot="10800000">
            <a:off x="260350" y="3843338"/>
            <a:ext cx="5564188" cy="2959100"/>
          </a:xfrm>
          <a:prstGeom prst="round2DiagRect">
            <a:avLst>
              <a:gd name="adj1" fmla="val 0"/>
              <a:gd name="adj2" fmla="val 20018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08213" y="-61913"/>
            <a:ext cx="8229600" cy="8731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ลำดับ 5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ตาแดง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93" name="Picture 2" descr="à¸à¸¥à¸à¸²à¸£à¸à¹à¸à¸«à¸²à¸£à¸¹à¸à¸ à¸²à¸à¸ªà¸³à¸«à¸£à¸±à¸ à¸à¸¹à¹à¸à¸²à¸¢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08" y="1508235"/>
            <a:ext cx="1098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à¸à¸¥à¸à¸²à¸£à¸à¹à¸à¸«à¸²à¸£à¸¹à¸à¸ à¸²à¸à¸ªà¸³à¸«à¸£à¸±à¸ à¸à¸¹à¹à¸«à¸à¸´à¸ à¸à¸²à¸£à¹à¸à¸¹à¸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7" y="1436004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7"/>
          <p:cNvSpPr txBox="1">
            <a:spLocks noChangeArrowheads="1"/>
          </p:cNvSpPr>
          <p:nvPr/>
        </p:nvSpPr>
        <p:spPr bwMode="auto">
          <a:xfrm>
            <a:off x="3149463" y="2113245"/>
            <a:ext cx="103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96" name="TextBox 25"/>
          <p:cNvSpPr txBox="1">
            <a:spLocks noChangeArrowheads="1"/>
          </p:cNvSpPr>
          <p:nvPr/>
        </p:nvSpPr>
        <p:spPr bwMode="auto">
          <a:xfrm>
            <a:off x="4119203" y="2734111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6397" name="TextBox 8"/>
          <p:cNvSpPr txBox="1">
            <a:spLocks noChangeArrowheads="1"/>
          </p:cNvSpPr>
          <p:nvPr/>
        </p:nvSpPr>
        <p:spPr bwMode="auto">
          <a:xfrm>
            <a:off x="273050" y="1652076"/>
            <a:ext cx="2341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ชาย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หญิง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1.63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9300" y="1524000"/>
            <a:ext cx="11223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อ.น้ำหนาว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5825" y="1179513"/>
            <a:ext cx="10795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อ.หล่มเก่า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6188" y="213360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อ.หล่มสัก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499" y="2506850"/>
            <a:ext cx="863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อ.เขาค้อ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4813" y="3175000"/>
            <a:ext cx="1479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อ.เมือง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พช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63" y="32845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อ.วังโป่ง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5963" y="39338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อ.ชนแดน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9888" y="4281488"/>
            <a:ext cx="1057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อ.หนองไผ่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9200" y="4868863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อ.บึงสามพัน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9114" y="5373688"/>
            <a:ext cx="1399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อ.วิเชียรบุรี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9925" y="6021388"/>
            <a:ext cx="1126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อ.ศรีเทพ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0813" y="4124325"/>
            <a:ext cx="2687637" cy="954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ช่วงอายุที่ป่วยมากที่สุด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55 – 64 ปี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0813" y="5557838"/>
            <a:ext cx="2687637" cy="9540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อาชีพที่ป่วยมากที่สุด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 8 ราย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6" name="Picture 35" descr="เรื่องน่ารู้..วัยสูงอายุ หรือ วัยชรา หรือ วัยผู้ใหญ่ตอนปลาย (ตอน1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" y="3978276"/>
            <a:ext cx="18161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959" y="5249863"/>
            <a:ext cx="892622" cy="1477962"/>
          </a:xfrm>
          <a:prstGeom prst="rect">
            <a:avLst/>
          </a:prstGeom>
        </p:spPr>
      </p:pic>
      <p:pic>
        <p:nvPicPr>
          <p:cNvPr id="38" name="Picture 37" descr="เกษตรกรอาชีพคอนร่างตัวละครการ์ตูน-การ์ตูนเวกเตอร์-เวกเตอร์ฟรี ดาวน์โหลดฟร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72" b="96484" l="870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95" y="5373688"/>
            <a:ext cx="1088618" cy="12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10694</TotalTime>
  <Words>1758</Words>
  <Application>Microsoft Office PowerPoint</Application>
  <PresentationFormat>Widescreen</PresentationFormat>
  <Paragraphs>626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สถานการณ์โรคที่ต้องเฝ้าระวัง ประจำเดือน กรกฎาคม 2564 จังหวัดเพชรบูรณ์</vt:lpstr>
      <vt:lpstr>โรคที่มีอัตราป่วยต่อแสน สูงสุด 5 ลำดับ ปี 2564 (รวม 7 เดือน )</vt:lpstr>
      <vt:lpstr>โรคที่มีอัตราป่วยต่อแสน สูงสุด 5 ลำดับ  “เดือน กรกฎาคม 2564” (1 – 25 ก.ค.64)</vt:lpstr>
      <vt:lpstr>รายละเอียด  แยกรายโรคที่มีอัตราป่วยต่อแสนมากที่สุด 5 ลำดับ ประจำเดือน กรกฎาคม 2564 แหล่งข้อมูล รง.506 สสจ.เพชรบูรณ์</vt:lpstr>
      <vt:lpstr>ลำดับ 1 อุจจาระร่วง (Diarrhea) </vt:lpstr>
      <vt:lpstr>ลำดับ 2 ไข้ไม่ทราบสาเหตุ (Pyrexia)</vt:lpstr>
      <vt:lpstr>ลำดับ 3 ปอดบวม (Pneumonia)</vt:lpstr>
      <vt:lpstr>ลำดับ 4  อาหารเป็นพิษ</vt:lpstr>
      <vt:lpstr>ลำดับ 5 ตาแดง</vt:lpstr>
      <vt:lpstr>สถานการณ์ โรคไข้เลือดออก ปี 2564</vt:lpstr>
      <vt:lpstr>สถานการณ์ไข้เลือดอออก ประเทศไทย ณ 27 กรกฎาคม 2564 (สัปดาห์ที่ 30)</vt:lpstr>
      <vt:lpstr>จังหวัด ที่มีอัตราป่วยไข้เลือดออกสะสมต่อประชากร แสนคน  สูงสุด  10 ลำดับ ณ 21 ก.ค.64</vt:lpstr>
      <vt:lpstr>สถานการณ์โรคไข้เลือดออก  จังหวัดเพชรบูรณ์ ณ 27 กรกฎาคม 2564 (สัปดาห์ที่ 30)</vt:lpstr>
      <vt:lpstr>สถานการณ์ไข้เลือดอออก จังหวัดเพชรบูรณ์ ณ 27 กรกฎาคม 2564 </vt:lpstr>
      <vt:lpstr>อำเภอ ที่มีอัตราป่วยไข้เลือดออกสะสมต่อประชากร แสนคน  สูงสุด  11 ลำดับ ณ 27 ก.ค.64 (Week 30)</vt:lpstr>
      <vt:lpstr>PowerPoint Presentation</vt:lpstr>
      <vt:lpstr>รายงานผลการสำรวจลูกน้ำยุงลายจิตอาสา กระทรวงสาธารณสุข ปี2564 (เม.ย.64-มิ.ย.64)</vt:lpstr>
      <vt:lpstr>สถานการณ์โรค COVID-19 จังหวัดเพชรบูรณ์ </vt:lpstr>
      <vt:lpstr>สถานการณ์ COVID-19  ณ 30 ก.ค.64</vt:lpstr>
      <vt:lpstr>สถานการณ์โรคติดเชื้อ COVID-19 ปี พ.ศ. 2564 จ.เพชรบูรณ์</vt:lpstr>
      <vt:lpstr>จำนวนผู้ติดเชื้อ COVID-19 Cluster 464 จังหวัดเพชรบูรณ์  แยกตามวันที่พบผู้ป่วย (1 เม.ย. – 30 ก.ค.64)</vt:lpstr>
      <vt:lpstr>จำนวนผู้ป่วยจำแนกผู้ป่วยติดเชื้อในพื้นที่ และนำเข้ารักษา 1-30 กรกฎาคม 2564 จังหวัดเพชรบูรณ์</vt:lpstr>
      <vt:lpstr>จำนวนผู้ติดเชื้อจำแยกรายวัน แยกผู้ป่วยติดเชื้อในพื้นที่ และนำเข้ารักษา 1-30 กรกฎาคม 2564 จังหวัดเพชรบูรณ์</vt:lpstr>
      <vt:lpstr>ข้อมูลทางระบาดวิทยา ของผู้ติดเชื้อโควิด-19 จังวัดเพชรบูรณ์</vt:lpstr>
      <vt:lpstr>PowerPoint Presentation</vt:lpstr>
      <vt:lpstr>สรุป สถานการณ์การระบาดของโรค COVD-19  จังหวัดเพชรบูรณ์  ณ 1 เม.ย. – 30 ก.ค.64</vt:lpstr>
      <vt:lpstr>ผลกสนตรวจหาเชื้อด้วยวิธี Antigen Test Kit ในโรงงาน อ.บึงสามพัน</vt:lpstr>
      <vt:lpstr>ผลการดำเนินงานคัดกรองเชิงรุก ในโรงงานน้ำตาล อำเภอศรีเทพ ณ 27 กรกฎาคม 2564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658</cp:revision>
  <cp:lastPrinted>2021-05-31T06:27:05Z</cp:lastPrinted>
  <dcterms:created xsi:type="dcterms:W3CDTF">2018-08-07T02:28:55Z</dcterms:created>
  <dcterms:modified xsi:type="dcterms:W3CDTF">2021-07-31T10:52:47Z</dcterms:modified>
</cp:coreProperties>
</file>