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9"/>
  </p:notesMasterIdLst>
  <p:sldIdLst>
    <p:sldId id="277" r:id="rId6"/>
    <p:sldId id="301" r:id="rId7"/>
    <p:sldId id="393" r:id="rId8"/>
    <p:sldId id="394" r:id="rId9"/>
    <p:sldId id="405" r:id="rId10"/>
    <p:sldId id="319" r:id="rId11"/>
    <p:sldId id="406" r:id="rId12"/>
    <p:sldId id="327" r:id="rId13"/>
    <p:sldId id="407" r:id="rId14"/>
    <p:sldId id="397" r:id="rId15"/>
    <p:sldId id="409" r:id="rId16"/>
    <p:sldId id="401" r:id="rId17"/>
    <p:sldId id="402" r:id="rId18"/>
    <p:sldId id="403" r:id="rId19"/>
    <p:sldId id="404" r:id="rId20"/>
    <p:sldId id="411" r:id="rId21"/>
    <p:sldId id="339" r:id="rId22"/>
    <p:sldId id="384" r:id="rId23"/>
    <p:sldId id="392" r:id="rId24"/>
    <p:sldId id="410" r:id="rId25"/>
    <p:sldId id="412" r:id="rId26"/>
    <p:sldId id="388" r:id="rId27"/>
    <p:sldId id="413" r:id="rId28"/>
  </p:sldIdLst>
  <p:sldSz cx="9144000" cy="5715000" type="screen16x10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0066"/>
    <a:srgbClr val="FF3399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8" autoAdjust="0"/>
  </p:normalViewPr>
  <p:slideViewPr>
    <p:cSldViewPr snapToGrid="0">
      <p:cViewPr>
        <p:scale>
          <a:sx n="80" d="100"/>
          <a:sy n="80" d="100"/>
        </p:scale>
        <p:origin x="-1014" y="-72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4270478175943"/>
          <c:y val="0.12183587598425198"/>
          <c:w val="0.74465633202099735"/>
          <c:h val="0.40451377952755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ไตรมาส 1 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ชนแดน</c:v>
                </c:pt>
                <c:pt idx="5">
                  <c:v>บึงสามพัน</c:v>
                </c:pt>
                <c:pt idx="6">
                  <c:v>หล่มเก่า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ไตรมาส 2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ชนแดน</c:v>
                </c:pt>
                <c:pt idx="5">
                  <c:v>บึงสามพัน</c:v>
                </c:pt>
                <c:pt idx="6">
                  <c:v>หล่มเก่า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ไตรมาส 3 </c:v>
                </c:pt>
              </c:strCache>
            </c:strRef>
          </c:tx>
          <c:spPr>
            <a:ln w="57150">
              <a:noFill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ชนแดน</c:v>
                </c:pt>
                <c:pt idx="5">
                  <c:v>บึงสามพัน</c:v>
                </c:pt>
                <c:pt idx="6">
                  <c:v>หล่มเก่า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ไตรมาส 4 (ก.ค.)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ชนแดน</c:v>
                </c:pt>
                <c:pt idx="5">
                  <c:v>บึงสามพัน</c:v>
                </c:pt>
                <c:pt idx="6">
                  <c:v>หล่มเก่า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440640"/>
        <c:axId val="253100416"/>
      </c:barChart>
      <c:catAx>
        <c:axId val="221440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53100416"/>
        <c:crossesAt val="0"/>
        <c:auto val="1"/>
        <c:lblAlgn val="ctr"/>
        <c:lblOffset val="100"/>
        <c:noMultiLvlLbl val="0"/>
      </c:catAx>
      <c:valAx>
        <c:axId val="253100416"/>
        <c:scaling>
          <c:orientation val="minMax"/>
          <c:max val="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 sz="1800" dirty="0" smtClean="0">
                    <a:cs typeface="+mj-cs"/>
                  </a:rPr>
                  <a:t>ระดับวิกฤติทางการเงิน</a:t>
                </a:r>
                <a:endParaRPr lang="th-TH" sz="1800" dirty="0">
                  <a:cs typeface="+mj-cs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cs typeface="+mj-cs"/>
              </a:defRPr>
            </a:pPr>
            <a:endParaRPr lang="th-TH"/>
          </a:p>
        </c:txPr>
        <c:crossAx val="221440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>
                <a:cs typeface="+mj-cs"/>
              </a:defRPr>
            </a:pPr>
            <a:endParaRPr lang="th-TH"/>
          </a:p>
        </c:txPr>
      </c:dTable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92765883603386E-2"/>
          <c:y val="4.6712871628811194E-2"/>
          <c:w val="0.61696525021149218"/>
          <c:h val="0.69754829952318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ร้อยละเทียบประมาณการรายรับหลังปรับลดค่าแรง เป้าหมาย 58 %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1.034863659631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774104683195593E-3"/>
                  <c:y val="-4.308688923236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547124791219278E-3"/>
                  <c:y val="-6.7951157548537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548209366391185E-3"/>
                  <c:y val="-1.774166027215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774104683195593E-3"/>
                  <c:y val="4.21289593189118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322314049586778E-3"/>
                  <c:y val="4.858500779814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7.3926245383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1322314049586778E-3"/>
                  <c:y val="-6.2309349495739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774104683195593E-3"/>
                  <c:y val="1.520713737613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774104683195593E-3"/>
                  <c:y val="-1.520713737613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รพ.เพชรบูรณ์</c:v>
                </c:pt>
                <c:pt idx="1">
                  <c:v>รพ.วิเชียรบุรี</c:v>
                </c:pt>
                <c:pt idx="2">
                  <c:v>รพ.หล่มสัก</c:v>
                </c:pt>
                <c:pt idx="3">
                  <c:v>รพ.หนองไผ่</c:v>
                </c:pt>
                <c:pt idx="4">
                  <c:v>รพ.ชนแดน</c:v>
                </c:pt>
                <c:pt idx="5">
                  <c:v>รพ.บึงสามพัน</c:v>
                </c:pt>
                <c:pt idx="6">
                  <c:v>รพร.หล่มเก่า</c:v>
                </c:pt>
                <c:pt idx="7">
                  <c:v>รพ.ศรีเทพ</c:v>
                </c:pt>
                <c:pt idx="8">
                  <c:v>รพ.วังโป่ง</c:v>
                </c:pt>
                <c:pt idx="9">
                  <c:v>รพ.เขาค้อ</c:v>
                </c:pt>
                <c:pt idx="10">
                  <c:v>รพ.น้ำหนาว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85.448653398681799</c:v>
                </c:pt>
                <c:pt idx="1">
                  <c:v>77.29218542614673</c:v>
                </c:pt>
                <c:pt idx="2">
                  <c:v>73.312814185692119</c:v>
                </c:pt>
                <c:pt idx="3">
                  <c:v>94.999047396333268</c:v>
                </c:pt>
                <c:pt idx="4">
                  <c:v>74.3507065302272</c:v>
                </c:pt>
                <c:pt idx="5">
                  <c:v>50.719965969540723</c:v>
                </c:pt>
                <c:pt idx="6">
                  <c:v>52.525664411694905</c:v>
                </c:pt>
                <c:pt idx="7">
                  <c:v>100.61964137499338</c:v>
                </c:pt>
                <c:pt idx="8">
                  <c:v>90.463317748806787</c:v>
                </c:pt>
                <c:pt idx="9">
                  <c:v>73.137003244224175</c:v>
                </c:pt>
                <c:pt idx="10">
                  <c:v>67.739874867795578</c:v>
                </c:pt>
                <c:pt idx="11">
                  <c:v>79.487225129367303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074304"/>
        <c:axId val="257075840"/>
      </c:barChart>
      <c:catAx>
        <c:axId val="25707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cs typeface="+mj-cs"/>
              </a:defRPr>
            </a:pPr>
            <a:endParaRPr lang="th-TH"/>
          </a:p>
        </c:txPr>
        <c:crossAx val="257075840"/>
        <c:crosses val="autoZero"/>
        <c:auto val="1"/>
        <c:lblAlgn val="ctr"/>
        <c:lblOffset val="100"/>
        <c:noMultiLvlLbl val="0"/>
      </c:catAx>
      <c:valAx>
        <c:axId val="257075840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25707430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cs typeface="+mj-cs"/>
              </a:defRPr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SA1b: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en-US" sz="1800" dirty="0" err="1">
                <a:latin typeface="TH SarabunPSK" pitchFamily="34" charset="-34"/>
                <a:cs typeface="TH SarabunPSK" pitchFamily="34" charset="-34"/>
              </a:rPr>
              <a:t>PDx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ไม่ถูกต้อง</a:t>
            </a:r>
          </a:p>
        </c:rich>
      </c:tx>
      <c:layout/>
      <c:overlay val="0"/>
      <c:spPr>
        <a:solidFill>
          <a:srgbClr val="F79646">
            <a:lumMod val="40000"/>
            <a:lumOff val="6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024769835410605"/>
          <c:y val="0.29123048596128237"/>
          <c:w val="0.80789999985580785"/>
          <c:h val="0.4164618417738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SA1b:สรุป PDx ไม่ถูกต้อง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80249113808547E-2"/>
                  <c:y val="1.201623421627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80249113808547E-2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106998818411397E-2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403246843254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วิเชียรบุรี</c:v>
                </c:pt>
                <c:pt idx="1">
                  <c:v>หล่มสัก</c:v>
                </c:pt>
                <c:pt idx="2">
                  <c:v>ชนแดน</c:v>
                </c:pt>
                <c:pt idx="3">
                  <c:v>บึงสามพัน</c:v>
                </c:pt>
                <c:pt idx="4">
                  <c:v>ศรีเทพ</c:v>
                </c:pt>
                <c:pt idx="5">
                  <c:v>หล่มเก่า</c:v>
                </c:pt>
                <c:pt idx="6">
                  <c:v>วังโป่ง</c:v>
                </c:pt>
                <c:pt idx="7">
                  <c:v>ค่ายฯ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 formatCode="General">
                  <c:v>23.53</c:v>
                </c:pt>
                <c:pt idx="1">
                  <c:v>29.2</c:v>
                </c:pt>
                <c:pt idx="2">
                  <c:v>21.5</c:v>
                </c:pt>
                <c:pt idx="3" formatCode="General">
                  <c:v>18.75</c:v>
                </c:pt>
                <c:pt idx="4" formatCode="General">
                  <c:v>27.31</c:v>
                </c:pt>
                <c:pt idx="5" formatCode="General">
                  <c:v>25.26</c:v>
                </c:pt>
                <c:pt idx="6" formatCode="General">
                  <c:v>28.33</c:v>
                </c:pt>
                <c:pt idx="7">
                  <c:v>50</c:v>
                </c:pt>
                <c:pt idx="8" formatCode="General">
                  <c:v>25.08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70752"/>
        <c:axId val="213372288"/>
      </c:barChart>
      <c:catAx>
        <c:axId val="21337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13372288"/>
        <c:crosses val="autoZero"/>
        <c:auto val="1"/>
        <c:lblAlgn val="ctr"/>
        <c:lblOffset val="100"/>
        <c:noMultiLvlLbl val="0"/>
      </c:catAx>
      <c:valAx>
        <c:axId val="213372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33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cs typeface="+mj-cs"/>
              </a:defRPr>
            </a:pP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SA2a:1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ไม่สรุป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CC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c:rich>
      </c:tx>
      <c:layout/>
      <c:overlay val="0"/>
      <c:spPr>
        <a:solidFill>
          <a:srgbClr val="9BBB59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3350030785025357"/>
          <c:y val="0.27185704084703666"/>
          <c:w val="0.80789999985580785"/>
          <c:h val="0.4164618417738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SA2a:1 ไม่สรุป CC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03753363192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15446596962867E-2"/>
                  <c:y val="-1.5021372425207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392100481755306E-3"/>
                  <c:y val="-6.6060997527449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106998818411397E-2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622252017915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403246843254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622209439122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วิเชียรบุรี</c:v>
                </c:pt>
                <c:pt idx="1">
                  <c:v>หล่มสัก</c:v>
                </c:pt>
                <c:pt idx="2">
                  <c:v>ชนแดน</c:v>
                </c:pt>
                <c:pt idx="3">
                  <c:v>บึงสามพัน</c:v>
                </c:pt>
                <c:pt idx="4">
                  <c:v>ศรีเทพ</c:v>
                </c:pt>
                <c:pt idx="5">
                  <c:v>หล่มเก่า</c:v>
                </c:pt>
                <c:pt idx="6">
                  <c:v>วังโป่ง</c:v>
                </c:pt>
                <c:pt idx="7">
                  <c:v>ค่ายฯ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>
                  <c:v>25.1</c:v>
                </c:pt>
                <c:pt idx="1">
                  <c:v>25.6</c:v>
                </c:pt>
                <c:pt idx="2">
                  <c:v>24.5</c:v>
                </c:pt>
                <c:pt idx="3" formatCode="General">
                  <c:v>15.63</c:v>
                </c:pt>
                <c:pt idx="4" formatCode="General">
                  <c:v>22.69</c:v>
                </c:pt>
                <c:pt idx="5" formatCode="General">
                  <c:v>28.68</c:v>
                </c:pt>
                <c:pt idx="6">
                  <c:v>15</c:v>
                </c:pt>
                <c:pt idx="7">
                  <c:v>10</c:v>
                </c:pt>
                <c:pt idx="8" formatCode="General">
                  <c:v>24.13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412736"/>
        <c:axId val="280302720"/>
      </c:barChart>
      <c:catAx>
        <c:axId val="22141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80302720"/>
        <c:crosses val="autoZero"/>
        <c:auto val="1"/>
        <c:lblAlgn val="ctr"/>
        <c:lblOffset val="100"/>
        <c:noMultiLvlLbl val="0"/>
      </c:catAx>
      <c:valAx>
        <c:axId val="280302720"/>
        <c:scaling>
          <c:orientation val="minMax"/>
        </c:scaling>
        <c:delete val="1"/>
        <c:axPos val="l"/>
        <c:majorGridlines/>
        <c:numFmt formatCode="@" sourceLinked="0"/>
        <c:majorTickMark val="out"/>
        <c:minorTickMark val="none"/>
        <c:tickLblPos val="nextTo"/>
        <c:crossAx val="22141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cs typeface="+mj-cs"/>
              </a:defRPr>
            </a:pP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SA2b: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CC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ไม่ถูกต้อง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c:rich>
      </c:tx>
      <c:layout/>
      <c:overlay val="0"/>
      <c:spPr>
        <a:solidFill>
          <a:srgbClr val="4BACC6">
            <a:lumMod val="40000"/>
            <a:lumOff val="6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024769835410605"/>
          <c:y val="0.29123048596128237"/>
          <c:w val="0.80789999985580785"/>
          <c:h val="0.4164618417738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SA2b: สรุป CC ไม่ถูกต้อง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80249113808547E-2"/>
                  <c:y val="1.201623421627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80249113808547E-2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106998818411397E-2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403246843254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731447234847415E-2"/>
                  <c:y val="2.021600080545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วิเชียรบุรี</c:v>
                </c:pt>
                <c:pt idx="1">
                  <c:v>หล่มสัก</c:v>
                </c:pt>
                <c:pt idx="2">
                  <c:v>ชนแดน</c:v>
                </c:pt>
                <c:pt idx="3">
                  <c:v>บึงสามพัน</c:v>
                </c:pt>
                <c:pt idx="4">
                  <c:v>ศรีเทพ</c:v>
                </c:pt>
                <c:pt idx="5">
                  <c:v>หล่มเก่า</c:v>
                </c:pt>
                <c:pt idx="6">
                  <c:v>วังโป่ง</c:v>
                </c:pt>
                <c:pt idx="7">
                  <c:v>ค่ายฯ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 formatCode="General">
                  <c:v>16.86</c:v>
                </c:pt>
                <c:pt idx="1">
                  <c:v>34</c:v>
                </c:pt>
                <c:pt idx="2">
                  <c:v>5.5</c:v>
                </c:pt>
                <c:pt idx="3" formatCode="General">
                  <c:v>6.25</c:v>
                </c:pt>
                <c:pt idx="4" formatCode="General">
                  <c:v>10.38</c:v>
                </c:pt>
                <c:pt idx="5" formatCode="General">
                  <c:v>15.26</c:v>
                </c:pt>
                <c:pt idx="6" formatCode="General">
                  <c:v>23.33</c:v>
                </c:pt>
                <c:pt idx="7">
                  <c:v>20</c:v>
                </c:pt>
                <c:pt idx="8" formatCode="General">
                  <c:v>15.87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51872"/>
        <c:axId val="280353408"/>
      </c:barChart>
      <c:catAx>
        <c:axId val="28035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80353408"/>
        <c:crosses val="autoZero"/>
        <c:auto val="1"/>
        <c:lblAlgn val="ctr"/>
        <c:lblOffset val="100"/>
        <c:noMultiLvlLbl val="0"/>
      </c:catAx>
      <c:valAx>
        <c:axId val="280353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035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cs typeface="+mj-cs"/>
              </a:defRPr>
            </a:pP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SA2d: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CC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โดยไม่มีหลักฐานในเวชระเบียน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c:rich>
      </c:tx>
      <c:layout/>
      <c:overlay val="0"/>
      <c:spPr>
        <a:solidFill>
          <a:srgbClr val="8064A2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024769835410605"/>
          <c:y val="0.29123048596128237"/>
          <c:w val="0.80789999985580785"/>
          <c:h val="0.4164618417738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SA2d: สรุป CC โดยไม่มีหลักฐานในเวชระเบียน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80249113808547E-2"/>
                  <c:y val="1.201623421627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80249113808547E-2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106998818411397E-2"/>
                  <c:y val="3.004058554068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403246843254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วิเชียรบุรี</c:v>
                </c:pt>
                <c:pt idx="1">
                  <c:v>หล่มสัก</c:v>
                </c:pt>
                <c:pt idx="2">
                  <c:v>ชนแดน</c:v>
                </c:pt>
                <c:pt idx="3">
                  <c:v>บึงสามพัน</c:v>
                </c:pt>
                <c:pt idx="4">
                  <c:v>ศรีเทพ</c:v>
                </c:pt>
                <c:pt idx="5">
                  <c:v>หล่มเก่า</c:v>
                </c:pt>
                <c:pt idx="6">
                  <c:v>วังโป่ง</c:v>
                </c:pt>
                <c:pt idx="7">
                  <c:v>ค่ายฯ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 formatCode="General">
                  <c:v>43.14</c:v>
                </c:pt>
                <c:pt idx="1">
                  <c:v>67.599999999999994</c:v>
                </c:pt>
                <c:pt idx="2">
                  <c:v>28</c:v>
                </c:pt>
                <c:pt idx="3" formatCode="General">
                  <c:v>24.38</c:v>
                </c:pt>
                <c:pt idx="4" formatCode="General">
                  <c:v>34.619999999999997</c:v>
                </c:pt>
                <c:pt idx="5" formatCode="General">
                  <c:v>39.47</c:v>
                </c:pt>
                <c:pt idx="6">
                  <c:v>25</c:v>
                </c:pt>
                <c:pt idx="7">
                  <c:v>70</c:v>
                </c:pt>
                <c:pt idx="8" formatCode="General">
                  <c:v>40.380000000000003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762048"/>
        <c:axId val="303776128"/>
      </c:barChart>
      <c:catAx>
        <c:axId val="303762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03776128"/>
        <c:crosses val="autoZero"/>
        <c:auto val="1"/>
        <c:lblAlgn val="ctr"/>
        <c:lblOffset val="100"/>
        <c:noMultiLvlLbl val="0"/>
      </c:catAx>
      <c:valAx>
        <c:axId val="3037761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376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67519412098693E-2"/>
          <c:y val="5.4240097812989919E-2"/>
          <c:w val="0.70404170993790138"/>
          <c:h val="0.70913413409670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ร้อยละเงินคงเหลือ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333252275295407E-2"/>
                  <c:y val="9.0456790767566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33130688238516E-3"/>
                  <c:y val="-1.628222175830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9444444444444441E-3"/>
                  <c:y val="-2.647830790686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เมืองเพชรบูรณ์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ชนแดน</c:v>
                </c:pt>
                <c:pt idx="5">
                  <c:v>บึงสามพัน</c:v>
                </c:pt>
                <c:pt idx="6">
                  <c:v>หล่มเก่า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รวมทั้งจังหว้ด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38.64</c:v>
                </c:pt>
                <c:pt idx="1">
                  <c:v>41.63</c:v>
                </c:pt>
                <c:pt idx="2">
                  <c:v>51.61</c:v>
                </c:pt>
                <c:pt idx="3">
                  <c:v>58.13</c:v>
                </c:pt>
                <c:pt idx="4">
                  <c:v>55.61</c:v>
                </c:pt>
                <c:pt idx="5">
                  <c:v>28.03</c:v>
                </c:pt>
                <c:pt idx="6">
                  <c:v>52.87</c:v>
                </c:pt>
                <c:pt idx="7" formatCode="0.00">
                  <c:v>61.24</c:v>
                </c:pt>
                <c:pt idx="8">
                  <c:v>55.18</c:v>
                </c:pt>
                <c:pt idx="9">
                  <c:v>34.99</c:v>
                </c:pt>
                <c:pt idx="10">
                  <c:v>72.88</c:v>
                </c:pt>
                <c:pt idx="11">
                  <c:v>48.12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560768"/>
        <c:axId val="132605824"/>
        <c:axId val="0"/>
      </c:bar3DChart>
      <c:catAx>
        <c:axId val="13256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cs typeface="+mj-cs"/>
              </a:defRPr>
            </a:pPr>
            <a:endParaRPr lang="th-TH"/>
          </a:p>
        </c:txPr>
        <c:crossAx val="132605824"/>
        <c:crosses val="autoZero"/>
        <c:auto val="1"/>
        <c:lblAlgn val="ctr"/>
        <c:lblOffset val="100"/>
        <c:noMultiLvlLbl val="0"/>
      </c:catAx>
      <c:valAx>
        <c:axId val="132605824"/>
        <c:scaling>
          <c:orientation val="minMax"/>
        </c:scaling>
        <c:delete val="0"/>
        <c:axPos val="l"/>
        <c:majorGridlines>
          <c:spPr>
            <a:ln w="57150">
              <a:solidFill>
                <a:srgbClr val="FF006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cs typeface="+mj-cs"/>
              </a:defRPr>
            </a:pPr>
            <a:endParaRPr lang="th-TH"/>
          </a:p>
        </c:txPr>
        <c:crossAx val="132560768"/>
        <c:crosses val="autoZero"/>
        <c:crossBetween val="between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0.71537</cdr:x>
      <cdr:y>0.23251</cdr:y>
    </cdr:from>
    <cdr:to>
      <cdr:x>0.88258</cdr:x>
      <cdr:y>0.29617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5853" y="1165084"/>
          <a:ext cx="1541709" cy="31898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 smtClean="0">
              <a:cs typeface="+mj-cs"/>
            </a:rPr>
            <a:t>เป้าหมาย ร้อยละ83%</a:t>
          </a:r>
          <a:endParaRPr lang="th-TH" sz="1600" b="1" dirty="0">
            <a:cs typeface="+mj-cs"/>
          </a:endParaRPr>
        </a:p>
      </cdr:txBody>
    </cdr:sp>
  </cdr:relSizeAnchor>
  <cdr:relSizeAnchor xmlns:cdr="http://schemas.openxmlformats.org/drawingml/2006/chartDrawing">
    <cdr:from>
      <cdr:x>0.03016</cdr:x>
      <cdr:y>0.93244</cdr:y>
    </cdr:from>
    <cdr:to>
      <cdr:x>0.34488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081" y="4672251"/>
          <a:ext cx="29017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dirty="0">
              <a:latin typeface="Angsana New" pitchFamily="18" charset="-34"/>
              <a:cs typeface="Angsana New" pitchFamily="18" charset="-34"/>
            </a:rPr>
            <a:t>ที่มา</a:t>
          </a:r>
          <a:r>
            <a:rPr lang="en-US" sz="1600" dirty="0">
              <a:latin typeface="Angsana New" pitchFamily="18" charset="-34"/>
              <a:cs typeface="Angsana New" pitchFamily="18" charset="-34"/>
            </a:rPr>
            <a:t> :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err="1" smtClean="0">
              <a:latin typeface="Angsana New" pitchFamily="18" charset="-34"/>
              <a:cs typeface="Angsana New" pitchFamily="18" charset="-34"/>
            </a:rPr>
            <a:t>สปสช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smtClean="0">
              <a:latin typeface="Angsana New" pitchFamily="18" charset="-34"/>
              <a:cs typeface="Angsana New" pitchFamily="18" charset="-34"/>
            </a:rPr>
            <a:t> ข้อมูล 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ณ วันที่ </a:t>
          </a:r>
          <a:r>
            <a:rPr lang="en-US" sz="1600" dirty="0">
              <a:latin typeface="Angsana New" pitchFamily="18" charset="-34"/>
              <a:cs typeface="Angsana New" pitchFamily="18" charset="-34"/>
            </a:rPr>
            <a:t>: 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smtClean="0">
              <a:latin typeface="Angsana New" pitchFamily="18" charset="-34"/>
              <a:cs typeface="Angsana New" pitchFamily="18" charset="-34"/>
            </a:rPr>
            <a:t>17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smtClean="0">
              <a:latin typeface="Angsana New" pitchFamily="18" charset="-34"/>
              <a:cs typeface="Angsana New" pitchFamily="18" charset="-34"/>
            </a:rPr>
            <a:t>สิงหาคม   2564 </a:t>
          </a:r>
          <a:endParaRPr lang="th-TH" sz="1600" dirty="0"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0.23062</cdr:x>
      <cdr:y>0.12969</cdr:y>
    </cdr:from>
    <cdr:to>
      <cdr:x>0.26869</cdr:x>
      <cdr:y>0.18125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2149" y="527050"/>
          <a:ext cx="3238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0.77583</cdr:x>
      <cdr:y>0.31615</cdr:y>
    </cdr:from>
    <cdr:to>
      <cdr:x>0.81838</cdr:x>
      <cdr:y>0.35278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00824" y="1479551"/>
          <a:ext cx="361950" cy="17145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0.71426</cdr:x>
      <cdr:y>0.14111</cdr:y>
    </cdr:from>
    <cdr:to>
      <cdr:x>0.7792</cdr:x>
      <cdr:y>0.21438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76908" y="660391"/>
          <a:ext cx="552512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cs typeface="+mj-cs"/>
            </a:rPr>
            <a:t>.</a:t>
          </a:r>
          <a:endParaRPr lang="th-TH" sz="1800" b="1" dirty="0">
            <a:cs typeface="+mj-cs"/>
          </a:endParaRPr>
        </a:p>
      </cdr:txBody>
    </cdr:sp>
  </cdr:relSizeAnchor>
  <cdr:relSizeAnchor xmlns:cdr="http://schemas.openxmlformats.org/drawingml/2006/chartDrawing">
    <cdr:from>
      <cdr:x>0.7417</cdr:x>
      <cdr:y>0.03357</cdr:y>
    </cdr:from>
    <cdr:to>
      <cdr:x>1</cdr:x>
      <cdr:y>0.83577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82095" y="161036"/>
          <a:ext cx="2361905" cy="384761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31/08/64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439738" y="752475"/>
            <a:ext cx="6008687" cy="37560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/>
            </a:r>
            <a:br>
              <a:rPr lang="th-TH" dirty="0"/>
            </a:br>
            <a:endParaRPr lang="en-US" dirty="0"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9462-2B88-4FF7-B114-FD4C158DBC95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439738" y="752475"/>
            <a:ext cx="6008687" cy="37560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9462-2B88-4FF7-B114-FD4C158DBC95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752475"/>
            <a:ext cx="600868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32">
              <a:defRPr/>
            </a:pPr>
            <a:r>
              <a:rPr lang="th-TH" b="0" dirty="0"/>
              <a:t>ในปีนี้ </a:t>
            </a:r>
            <a:r>
              <a:rPr lang="th-TH" b="0" dirty="0" err="1"/>
              <a:t>สปสช</a:t>
            </a:r>
            <a:r>
              <a:rPr lang="th-TH" b="0" dirty="0"/>
              <a:t> เริ่มดำเนินการตรวจสอบให้ กรมบัญชีกลาง ในส่วนของสิทธิ อป</a:t>
            </a:r>
            <a:r>
              <a:rPr lang="th-TH" b="0" dirty="0" err="1"/>
              <a:t>ท</a:t>
            </a:r>
            <a:endParaRPr lang="en-US" sz="1300" dirty="0"/>
          </a:p>
          <a:p>
            <a:pPr defTabSz="965932">
              <a:defRPr/>
            </a:pPr>
            <a:r>
              <a:rPr lang="th-TH" sz="1300" dirty="0"/>
              <a:t>พบว่า รพ พบ ถูกเรียกเงินคืน</a:t>
            </a:r>
            <a:r>
              <a:rPr lang="en-US" sz="1300" dirty="0"/>
              <a:t> 58%</a:t>
            </a:r>
          </a:p>
          <a:p>
            <a:pPr defTabSz="965932">
              <a:defRPr/>
            </a:pPr>
            <a:r>
              <a:rPr lang="th-TH" sz="1300" dirty="0"/>
              <a:t>สาเหตุที่เรียกเงินคืน </a:t>
            </a:r>
          </a:p>
          <a:p>
            <a:r>
              <a:rPr lang="th-TH" sz="1300" dirty="0"/>
              <a:t>1. ไม่เข้าเงื่อนไขการจ่ายขดเชย เช่น </a:t>
            </a:r>
            <a:r>
              <a:rPr lang="en-US" sz="1300" dirty="0"/>
              <a:t>Admit </a:t>
            </a:r>
            <a:r>
              <a:rPr lang="th-TH" sz="1300" dirty="0"/>
              <a:t>เป็นผู้ป่วยใน • เบิกเกิน(เรียกคืน) </a:t>
            </a:r>
            <a:endParaRPr lang="th-TH" b="0" dirty="0">
              <a:effectLst/>
            </a:endParaRPr>
          </a:p>
          <a:p>
            <a:r>
              <a:rPr lang="th-TH" sz="1300" dirty="0"/>
              <a:t>2. เงื่อนไขการใช้ยาไม่ถูกต้อง เช่น ไม่พบการวินิจฉัยโรค , ไม่พบคำสั่งการจ่ายยาของแพทย์ , จำนวนยาที่แพทย์สั่งจ่ายไม่เหมาะสม , จ่ายยาเกินที่แพทย์สั่ง , ไม่พบหนังสือรับรองการใช้ยานอกบัญชียาหลักแห่งชาติ , และ</a:t>
            </a:r>
            <a:r>
              <a:rPr lang="th-TH" sz="1300" dirty="0" err="1"/>
              <a:t>อื่นๆ</a:t>
            </a:r>
            <a:r>
              <a:rPr lang="th-TH" sz="1300" dirty="0"/>
              <a:t> เป็นต้น  </a:t>
            </a:r>
          </a:p>
          <a:p>
            <a:endParaRPr lang="th-TH" sz="1300" dirty="0"/>
          </a:p>
          <a:p>
            <a:r>
              <a:rPr lang="th-TH" b="0" dirty="0"/>
              <a:t>ซึ่ง รพ ใหญ่ ที่มีแพทย์เฉพาะทาง </a:t>
            </a:r>
            <a:r>
              <a:rPr lang="th-TH" sz="1300" dirty="0"/>
              <a:t>และการใช้ </a:t>
            </a:r>
            <a:r>
              <a:rPr lang="th-TH" b="0" dirty="0"/>
              <a:t>ยานอกบัญชียาหลักปริมาณมาก จะมีโอกาสถูกเรียกคืนสูง</a:t>
            </a:r>
          </a:p>
          <a:p>
            <a:pPr defTabSz="965932">
              <a:defRPr/>
            </a:pPr>
            <a:r>
              <a:rPr lang="th-TH" b="0" dirty="0"/>
              <a:t>ดังนั้นต้องมีมาตรการเพื่อลดการถูกเรียกเงินคืน</a:t>
            </a:r>
            <a:endParaRPr lang="en-US" b="0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2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775365"/>
            <a:ext cx="7772400" cy="1225021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0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1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4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39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0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6365"/>
            <a:ext cx="4953000" cy="4696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33500"/>
            <a:ext cx="8305800" cy="38735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976D-8394-4A62-B036-30B35FE4DA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7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6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59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9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1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3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84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11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37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3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68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72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05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0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9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4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7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7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59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5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27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3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17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45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30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50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0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13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82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26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07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29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639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31/08/64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31/08/64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529696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C28F0542-4586-4431-AD9B-C20FD62E144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529696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529696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4D2D16DE-A66D-405D-A126-B050B7EB64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6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6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7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7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31/08/64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ucapps.nhso.go.th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ucapps.nhso.go.th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obt.nhso.go.th/obt/" TargetMode="Externa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bt.nhso.go.th/obt/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em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6"/>
          <a:stretch/>
        </p:blipFill>
        <p:spPr bwMode="auto">
          <a:xfrm>
            <a:off x="104524" y="135927"/>
            <a:ext cx="8896973" cy="67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7240" y="5432746"/>
            <a:ext cx="379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.เขต 2 พิษณุโลก 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ข้อมูล ณ วันที่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10  สิงหาคม  2564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0" y="1193255"/>
            <a:ext cx="8305800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771896" y="670035"/>
            <a:ext cx="5005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cs typeface="+mj-cs"/>
              </a:rPr>
              <a:t>ระหว่างเดือน ตุลาคม 2562 - กรกฎาคม 2564</a:t>
            </a:r>
          </a:p>
        </p:txBody>
      </p:sp>
    </p:spTree>
    <p:extLst>
      <p:ext uri="{BB962C8B-B14F-4D97-AF65-F5344CB8AC3E}">
        <p14:creationId xmlns:p14="http://schemas.microsoft.com/office/powerpoint/2010/main" val="12733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93949"/>
              </p:ext>
            </p:extLst>
          </p:nvPr>
        </p:nvGraphicFramePr>
        <p:xfrm>
          <a:off x="227240" y="0"/>
          <a:ext cx="8643628" cy="29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3628"/>
              </a:tblGrid>
              <a:tr h="2979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</a:rPr>
                        <a:t>สรุปภาพรวม </a:t>
                      </a:r>
                      <a:r>
                        <a:rPr lang="en-US" sz="1800" u="none" strike="noStrike" dirty="0">
                          <a:effectLst/>
                        </a:rPr>
                        <a:t>C Error </a:t>
                      </a:r>
                      <a:r>
                        <a:rPr lang="th-TH" sz="1800" u="none" strike="noStrike" dirty="0">
                          <a:effectLst/>
                        </a:rPr>
                        <a:t>รายหน่วยบริการ ระหว่างเดือน ตุลาคม 2563 </a:t>
                      </a:r>
                      <a:r>
                        <a:rPr lang="th-TH" sz="1800" u="none" strike="noStrike" dirty="0" smtClean="0">
                          <a:effectLst/>
                        </a:rPr>
                        <a:t>-</a:t>
                      </a:r>
                      <a:r>
                        <a:rPr lang="th-TH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th-TH" sz="1800" u="none" strike="noStrike" baseline="0" dirty="0" err="1" smtClean="0">
                          <a:effectLst/>
                        </a:rPr>
                        <a:t>กรกฏาคม</a:t>
                      </a:r>
                      <a:r>
                        <a:rPr lang="th-TH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th-TH" sz="1800" u="none" strike="noStrike" dirty="0" smtClean="0">
                          <a:effectLst/>
                        </a:rPr>
                        <a:t> </a:t>
                      </a:r>
                      <a:r>
                        <a:rPr lang="th-TH" sz="1800" u="none" strike="noStrike" dirty="0">
                          <a:effectLst/>
                        </a:rPr>
                        <a:t>2564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513" marR="8513" marT="8513" marB="0" anchor="ctr"/>
                </a:tc>
              </a:tr>
            </a:tbl>
          </a:graphicData>
        </a:graphic>
      </p:graphicFrame>
      <p:sp>
        <p:nvSpPr>
          <p:cNvPr id="5" name="วงรี 4"/>
          <p:cNvSpPr/>
          <p:nvPr/>
        </p:nvSpPr>
        <p:spPr>
          <a:xfrm>
            <a:off x="7101439" y="3117276"/>
            <a:ext cx="463137" cy="32063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7101439" y="4528460"/>
            <a:ext cx="463137" cy="32063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83574"/>
              </p:ext>
            </p:extLst>
          </p:nvPr>
        </p:nvGraphicFramePr>
        <p:xfrm>
          <a:off x="118754" y="245050"/>
          <a:ext cx="8633363" cy="5469950"/>
        </p:xfrm>
        <a:graphic>
          <a:graphicData uri="http://schemas.openxmlformats.org/drawingml/2006/table">
            <a:tbl>
              <a:tblPr/>
              <a:tblGrid>
                <a:gridCol w="1306130"/>
                <a:gridCol w="340099"/>
                <a:gridCol w="328761"/>
                <a:gridCol w="351434"/>
                <a:gridCol w="385446"/>
                <a:gridCol w="476138"/>
                <a:gridCol w="846468"/>
                <a:gridCol w="838910"/>
                <a:gridCol w="238070"/>
                <a:gridCol w="340099"/>
                <a:gridCol w="328761"/>
                <a:gridCol w="283416"/>
                <a:gridCol w="385446"/>
                <a:gridCol w="408115"/>
                <a:gridCol w="891815"/>
                <a:gridCol w="884255"/>
              </a:tblGrid>
              <a:tr h="215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หน่วยบริการ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Y2563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ผลการตรวจสอบ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Y2564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ผลการตรวจสอบ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071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LGO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OFC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SSS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UCS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Total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ซ้ำซ้อน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รอปรับข้อมูลจาก </a:t>
                      </a:r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สปสช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.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D1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LGO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OFC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SSS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UCS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Total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ซ้ำซ้อน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รอปรับข้อมูลจาก </a:t>
                      </a:r>
                      <a:r>
                        <a:rPr lang="th-T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สปสช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.</a:t>
                      </a:r>
                    </a:p>
                  </a:txBody>
                  <a:tcPr marL="5438" marR="5438" marT="5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รพ.เพชรบูรณ์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273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882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1,105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438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667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รพ.วิเชียรบุรี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175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508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761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761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70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180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98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82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รพ.หล่มสัก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889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998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321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498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884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รพ.หนองไผ่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1,209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1,402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326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419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รพ.ชนแดน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95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รพ.บึงสามพัน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262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50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32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29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รพร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.หล่มเก่า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180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226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รพ.ศรีเทพ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275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283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รพ.วังโป่ง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รพ.เขาค้อ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รพ.น้ำหนาว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รพ.ค่ายพ่อขุนผาเมือง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รพ.สต.กกเดื่อ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รพ.สต.เฉลิมพระเกียรติฯ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รพ.สต.น้ำร้อน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รพ.สต.ปากช่อง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รพ.สต.พุเตย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รพ.สต.วังร่อง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รพ.สต.หนองไขว่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รพ.สต.หนองบัว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รพ.สต.หนองแม่นา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รพ.สต.หนองสว่าง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571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รวม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374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818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2,856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4,154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1,214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906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229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2,024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3,371</a:t>
                      </a: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592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 </a:t>
                      </a:r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1,047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438" marR="5438" marT="5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5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9181" y="247934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5742" y="350782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240" y="5326174"/>
            <a:ext cx="5952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กลุ่มงานประกันสุขภาพ สำนักงานสาธารณสุขจังหวัดเพชรบูรณ์ ข้อมูล ณ วันที่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27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สิงหาคม  2564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321" y="164939"/>
            <a:ext cx="7302911" cy="4450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185738" algn="ctr"/>
            <a:r>
              <a:rPr lang="th-TH" sz="3200" b="1" kern="0" dirty="0">
                <a:ln>
                  <a:solidFill>
                    <a:sysClr val="windowText" lastClr="000000"/>
                  </a:solidFill>
                </a:ln>
                <a:latin typeface="BoonTook Mon Ultra" pitchFamily="2" charset="-34"/>
                <a:ea typeface="BoonTook Mon Ultra" pitchFamily="2" charset="-34"/>
                <a:cs typeface="+mj-cs"/>
              </a:rPr>
              <a:t>ระดับวิกฤติทางการเงิน </a:t>
            </a:r>
            <a:r>
              <a:rPr lang="th-TH" sz="3200" b="1" kern="0" dirty="0" smtClean="0">
                <a:ln>
                  <a:solidFill>
                    <a:sysClr val="windowText" lastClr="000000"/>
                  </a:solidFill>
                </a:ln>
                <a:latin typeface="BoonTook Mon Ultra" pitchFamily="2" charset="-34"/>
                <a:ea typeface="BoonTook Mon Ultra" pitchFamily="2" charset="-34"/>
                <a:cs typeface="+mj-cs"/>
              </a:rPr>
              <a:t>ของ รพ.สต. ณ เดือน</a:t>
            </a:r>
            <a:r>
              <a:rPr lang="th-TH" sz="3200" b="1" kern="0" dirty="0" err="1" smtClean="0">
                <a:ln>
                  <a:solidFill>
                    <a:sysClr val="windowText" lastClr="000000"/>
                  </a:solidFill>
                </a:ln>
                <a:latin typeface="BoonTook Mon Ultra" pitchFamily="2" charset="-34"/>
                <a:ea typeface="BoonTook Mon Ultra" pitchFamily="2" charset="-34"/>
                <a:cs typeface="+mj-cs"/>
              </a:rPr>
              <a:t>กรกฏาคม</a:t>
            </a:r>
            <a:r>
              <a:rPr lang="th-TH" sz="3200" b="1" kern="0" dirty="0" smtClean="0">
                <a:ln>
                  <a:solidFill>
                    <a:sysClr val="windowText" lastClr="000000"/>
                  </a:solidFill>
                </a:ln>
                <a:latin typeface="BoonTook Mon Ultra" pitchFamily="2" charset="-34"/>
                <a:ea typeface="BoonTook Mon Ultra" pitchFamily="2" charset="-34"/>
                <a:cs typeface="+mj-cs"/>
              </a:rPr>
              <a:t> 2564</a:t>
            </a:r>
            <a:endParaRPr lang="th-TH" sz="3200" b="1" kern="0" dirty="0">
              <a:ln>
                <a:solidFill>
                  <a:sysClr val="windowText" lastClr="000000"/>
                </a:solidFill>
              </a:ln>
              <a:latin typeface="BoonTook Mon Ultra" pitchFamily="2" charset="-34"/>
              <a:ea typeface="BoonTook Mon Ultra" pitchFamily="2" charset="-34"/>
              <a:cs typeface="+mj-cs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4104"/>
              </p:ext>
            </p:extLst>
          </p:nvPr>
        </p:nvGraphicFramePr>
        <p:xfrm>
          <a:off x="550506" y="748148"/>
          <a:ext cx="8296609" cy="4610038"/>
        </p:xfrm>
        <a:graphic>
          <a:graphicData uri="http://schemas.openxmlformats.org/drawingml/2006/table">
            <a:tbl>
              <a:tblPr firstRow="1" firstCol="1" bandRow="1"/>
              <a:tblGrid>
                <a:gridCol w="598504"/>
                <a:gridCol w="1380148"/>
                <a:gridCol w="876043"/>
                <a:gridCol w="1391608"/>
                <a:gridCol w="1482226"/>
                <a:gridCol w="2568080"/>
              </a:tblGrid>
              <a:tr h="654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ลำดับ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อำเภอ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รพ</a:t>
                      </a:r>
                      <a:r>
                        <a:rPr lang="en-US" sz="1500" b="1">
                          <a:solidFill>
                            <a:srgbClr val="FFFFFF"/>
                          </a:solidFill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.</a:t>
                      </a:r>
                      <a:r>
                        <a:rPr lang="th-TH" sz="1500" b="1">
                          <a:solidFill>
                            <a:srgbClr val="FFFFFF"/>
                          </a:solidFill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สต</a:t>
                      </a:r>
                      <a:r>
                        <a:rPr lang="en-US" sz="1500" b="1">
                          <a:solidFill>
                            <a:srgbClr val="FFFFFF"/>
                          </a:solidFill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.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เงินบำรุงคงเหลือ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ทุนสำรองสุทธิ (</a:t>
                      </a: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NWC</a:t>
                      </a:r>
                      <a:r>
                        <a:rPr lang="th-TH" sz="1500" b="1" dirty="0">
                          <a:solidFill>
                            <a:srgbClr val="FFFFFF"/>
                          </a:solidFill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รายได้สูงกว่า(ต่ำ)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ค่าใช้จ่ายสุทธิ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260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เมืองเพชรบูรณ์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23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12,466,808.99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13,364,113.94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6,984,159.19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วิเชียรบุรี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17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7,973,968.83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8,430,526.04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-166,382.07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หล่มสัก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32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10,112,232.35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10,792,011.23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   485,257.58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9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หนองไผ่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15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2,615,165.75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5,248,870.79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   912,267.60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ชนแดน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13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2,885,563.53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6,998,481.31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1,205,545.79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บึงสามพัน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9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2,944,520.00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3,577,731.12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17,354.80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หล่มเก่า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14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5,815,462.25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6,585,146.55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     58,248.28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ศรีเทพ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9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3,522,571.12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3,931,551.59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-113,212.75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วังโป่ง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8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2,564,248.58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2,925,325.01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   579,265.63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เขาค้อ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10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5,607,508.10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7,318,312.26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1,668,446.61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น้ำหนาว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4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   1,312,235.06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2,624,470.12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226,391.36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รวม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154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5891" marR="6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57,820,284.56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71,796,539.96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     11,857,342.02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7184571" y="3669476"/>
            <a:ext cx="1662545" cy="3374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196445" y="1696193"/>
            <a:ext cx="1662545" cy="3374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05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85800" y="1454887"/>
            <a:ext cx="7772400" cy="1989667"/>
          </a:xfrm>
          <a:noFill/>
        </p:spPr>
        <p:txBody>
          <a:bodyPr anchor="ctr">
            <a:normAutofit/>
          </a:bodyPr>
          <a:lstStyle/>
          <a:p>
            <a:r>
              <a:rPr lang="th-TH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งบค่าเสื่อม</a:t>
            </a:r>
          </a:p>
        </p:txBody>
      </p:sp>
    </p:spTree>
    <p:extLst>
      <p:ext uri="{BB962C8B-B14F-4D97-AF65-F5344CB8AC3E}">
        <p14:creationId xmlns:p14="http://schemas.microsoft.com/office/powerpoint/2010/main" val="27964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136"/>
            <a:ext cx="9144000" cy="6546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สรุปสถานการณ์ดำเนินงานงบค่าเสื่อม จังหวัดเพชรบูรณ์ ปีงบฯ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2563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6626432" y="3859481"/>
            <a:ext cx="308758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6626432" y="4207824"/>
            <a:ext cx="308758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6626432" y="1993076"/>
            <a:ext cx="308758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935190" y="1407160"/>
            <a:ext cx="1531917" cy="3253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6828311" y="2723660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cs typeface="+mj-cs"/>
              </a:rPr>
              <a:t>อยู่ระหว่างดำเนินการ</a:t>
            </a:r>
            <a:endParaRPr lang="th-TH" sz="1800" b="1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161" y="5393447"/>
            <a:ext cx="4839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ระบบบริหารจัดการงบค่าเสื่อม </a:t>
            </a:r>
            <a:r>
              <a:rPr lang="en-US" sz="1600" dirty="0">
                <a:latin typeface="Angsana New" pitchFamily="18" charset="-34"/>
                <a:cs typeface="Angsana New" pitchFamily="18" charset="-34"/>
                <a:hlinkClick r:id="rId2"/>
              </a:rPr>
              <a:t>https://ucapps.nhso.go.th/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27  กรกฎาคม  2564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" y="674713"/>
            <a:ext cx="6347271" cy="47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546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สรุปความก้าวหน้าดำเนินงาน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งบค่าเสื่อม จังหวัดเพชรบูรณ์ ปีงบฯ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2564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61" y="5470797"/>
            <a:ext cx="4839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ระบบบริหารจัดการงบค่าเสื่อม </a:t>
            </a:r>
            <a:r>
              <a:rPr lang="en-US" sz="1600" dirty="0">
                <a:latin typeface="Angsana New" pitchFamily="18" charset="-34"/>
                <a:cs typeface="Angsana New" pitchFamily="18" charset="-34"/>
                <a:hlinkClick r:id="rId2"/>
              </a:rPr>
              <a:t>https://ucapps.nhso.go.th/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smtClean="0">
                <a:latin typeface="Angsana New" pitchFamily="18" charset="-34"/>
                <a:cs typeface="Angsana New" pitchFamily="18" charset="-34"/>
              </a:rPr>
              <a:t>23  สิงหาคม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2564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517797"/>
            <a:ext cx="840773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0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546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(ร่าง) จัดสรรงบค่าเสื่อม ปี 2565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33" y="5285917"/>
            <a:ext cx="4839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.เขต2 พิษณุโลก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33990" r="33389" b="28612"/>
          <a:stretch/>
        </p:blipFill>
        <p:spPr bwMode="auto">
          <a:xfrm>
            <a:off x="736269" y="654604"/>
            <a:ext cx="7540831" cy="357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3" y="1492579"/>
            <a:ext cx="8198068" cy="3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67" y="666871"/>
            <a:ext cx="885678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งบกองทุนหลักประกันสุขภาพระดับท้องถิ่น(</a:t>
            </a:r>
            <a:r>
              <a:rPr lang="th-TH" sz="3600" b="1" dirty="0" err="1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กปท</a:t>
            </a:r>
            <a:r>
              <a:rPr lang="th-TH" sz="3600" b="1" dirty="0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.)จังหวัดเพชรบูรณ์ </a:t>
            </a:r>
          </a:p>
        </p:txBody>
      </p:sp>
    </p:spTree>
    <p:extLst>
      <p:ext uri="{BB962C8B-B14F-4D97-AF65-F5344CB8AC3E}">
        <p14:creationId xmlns:p14="http://schemas.microsoft.com/office/powerpoint/2010/main" val="15603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684" y="25344"/>
            <a:ext cx="876511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เงินคงเหลืองบกองทุนหลักประกันสุขภาพระดับท้องถิ่นหรือพื้นที่ (</a:t>
            </a:r>
            <a:r>
              <a:rPr lang="th-TH" sz="2400" b="1" dirty="0" err="1" smtClean="0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กปท</a:t>
            </a:r>
            <a:r>
              <a:rPr lang="th-TH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.) ประจำเดือนสิงหาคม  2564</a:t>
            </a:r>
            <a:endParaRPr lang="th-TH" sz="2400" dirty="0">
              <a:solidFill>
                <a:prstClr val="black"/>
              </a:solidFill>
              <a:latin typeface="Adobe Arabic" panose="02040503050201020203" pitchFamily="18" charset="-78"/>
              <a:cs typeface="Angsana New"/>
            </a:endParaRPr>
          </a:p>
        </p:txBody>
      </p:sp>
      <p:sp>
        <p:nvSpPr>
          <p:cNvPr id="9" name="กล่องข้อความ 7">
            <a:extLst>
              <a:ext uri="{FF2B5EF4-FFF2-40B4-BE49-F238E27FC236}">
                <a16:creationId xmlns:a16="http://schemas.microsoft.com/office/drawing/2014/main" xmlns="" id="{D231A295-2749-4815-ABB4-261B5A79AD56}"/>
              </a:ext>
            </a:extLst>
          </p:cNvPr>
          <p:cNvSpPr txBox="1"/>
          <p:nvPr/>
        </p:nvSpPr>
        <p:spPr>
          <a:xfrm>
            <a:off x="103032" y="5283388"/>
            <a:ext cx="84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โปรแกรมบริหารกองทุนหลักประกันสุขภาพในระดับท้องถิ่นหรือพื้นที่ </a:t>
            </a:r>
            <a:r>
              <a:rPr lang="en-US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https://obt.nhso.go.th/obt/</a:t>
            </a:r>
            <a:r>
              <a:rPr lang="th-TH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 สิงหาคม 256</a:t>
            </a:r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057658979"/>
              </p:ext>
            </p:extLst>
          </p:nvPr>
        </p:nvGraphicFramePr>
        <p:xfrm>
          <a:off x="-76200" y="487009"/>
          <a:ext cx="9144000" cy="479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710" y="4633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prstClr val="black"/>
                </a:solidFill>
                <a:cs typeface="Angsana New"/>
              </a:rPr>
              <a:t>ร้อยละ</a:t>
            </a:r>
            <a:endParaRPr lang="th-TH" sz="1800" b="1" dirty="0">
              <a:solidFill>
                <a:prstClr val="black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0584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397227"/>
            <a:ext cx="8424936" cy="4800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 err="1" smtClean="0"/>
              <a:t>อปท</a:t>
            </a:r>
            <a:r>
              <a:rPr lang="th-TH" sz="2800" b="1" dirty="0" smtClean="0"/>
              <a:t>. ที่ยังไม่มีการดำเนินการ</a:t>
            </a:r>
            <a:endParaRPr lang="th-TH" sz="2000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56585"/>
              </p:ext>
            </p:extLst>
          </p:nvPr>
        </p:nvGraphicFramePr>
        <p:xfrm>
          <a:off x="323528" y="1237321"/>
          <a:ext cx="8568952" cy="2763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9904"/>
                <a:gridCol w="1639784"/>
                <a:gridCol w="1757548"/>
                <a:gridCol w="3821716"/>
              </a:tblGrid>
              <a:tr h="48779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cs typeface="+mj-cs"/>
                        </a:rPr>
                        <a:t>อำเภอ </a:t>
                      </a:r>
                      <a:endParaRPr lang="th-TH" sz="2000" dirty="0">
                        <a:cs typeface="+mj-cs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cs typeface="+mj-cs"/>
                        </a:rPr>
                        <a:t>อปท</a:t>
                      </a:r>
                      <a:r>
                        <a:rPr lang="th-TH" sz="2000" baseline="0" dirty="0" smtClean="0">
                          <a:cs typeface="+mj-cs"/>
                        </a:rPr>
                        <a:t> </a:t>
                      </a:r>
                      <a:endParaRPr lang="th-TH" sz="2000" dirty="0">
                        <a:cs typeface="+mj-cs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cs typeface="+mj-cs"/>
                        </a:rPr>
                        <a:t>เงินคงเหลือ</a:t>
                      </a:r>
                      <a:endParaRPr lang="th-TH" sz="2000" dirty="0">
                        <a:cs typeface="+mj-cs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cs typeface="+mj-cs"/>
                        </a:rPr>
                        <a:t>ผลการดำเนินการ</a:t>
                      </a:r>
                      <a:endParaRPr lang="th-TH" sz="2000" dirty="0">
                        <a:cs typeface="+mj-cs"/>
                      </a:endParaRPr>
                    </a:p>
                  </a:txBody>
                  <a:tcPr marT="38100" marB="38100"/>
                </a:tc>
              </a:tr>
              <a:tr h="173244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j-cs"/>
                        </a:rPr>
                        <a:t>ชนแดน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th-TH" sz="2400" dirty="0" err="1" smtClean="0">
                          <a:cs typeface="+mj-cs"/>
                        </a:rPr>
                        <a:t>อบต</a:t>
                      </a:r>
                      <a:r>
                        <a:rPr lang="th-TH" sz="2400" dirty="0" smtClean="0">
                          <a:cs typeface="+mj-cs"/>
                        </a:rPr>
                        <a:t>. บ้านกล้วย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latin typeface="AngsanaUPC" pitchFamily="18" charset="-34"/>
                          <a:cs typeface="AngsanaUPC" pitchFamily="18" charset="-34"/>
                        </a:rPr>
                        <a:t>100 </a:t>
                      </a:r>
                      <a:r>
                        <a:rPr lang="en-US" sz="2700" b="1" dirty="0" smtClean="0">
                          <a:latin typeface="AngsanaUPC" pitchFamily="18" charset="-34"/>
                          <a:cs typeface="AngsanaUPC" pitchFamily="18" charset="-34"/>
                        </a:rPr>
                        <a:t>%</a:t>
                      </a:r>
                      <a:endParaRPr lang="th-TH" sz="27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j-cs"/>
                        </a:rPr>
                        <a:t>ยังไม่ดำเนินการ  (ปี</a:t>
                      </a:r>
                      <a:r>
                        <a:rPr lang="th-TH" sz="2000" b="1" baseline="0" dirty="0" smtClean="0">
                          <a:cs typeface="+mj-cs"/>
                        </a:rPr>
                        <a:t> 2563 มี</a:t>
                      </a:r>
                      <a:r>
                        <a:rPr lang="th-TH" sz="2000" b="1" dirty="0" smtClean="0">
                          <a:cs typeface="+mj-cs"/>
                        </a:rPr>
                        <a:t>เงินคงเหลือ มากกว่า 2 เท่า ของรายได้ </a:t>
                      </a:r>
                      <a:r>
                        <a:rPr lang="th-TH" sz="2000" b="1" dirty="0" err="1" smtClean="0">
                          <a:cs typeface="+mj-cs"/>
                        </a:rPr>
                        <a:t>อปท</a:t>
                      </a:r>
                      <a:r>
                        <a:rPr lang="th-TH" sz="2000" b="1" dirty="0" smtClean="0">
                          <a:cs typeface="+mj-cs"/>
                        </a:rPr>
                        <a:t>.  </a:t>
                      </a:r>
                      <a:r>
                        <a:rPr lang="th-TH" sz="2000" b="1" dirty="0" err="1" smtClean="0">
                          <a:cs typeface="+mj-cs"/>
                        </a:rPr>
                        <a:t>ที่สปสช</a:t>
                      </a:r>
                      <a:r>
                        <a:rPr lang="th-TH" sz="2000" b="1" dirty="0" smtClean="0">
                          <a:cs typeface="+mj-cs"/>
                        </a:rPr>
                        <a:t>. จะไม่สมทบเงินให้ใน    </a:t>
                      </a:r>
                    </a:p>
                    <a:p>
                      <a:r>
                        <a:rPr lang="th-TH" sz="2000" b="1" dirty="0" smtClean="0">
                          <a:cs typeface="+mj-cs"/>
                        </a:rPr>
                        <a:t>ปี 2564)</a:t>
                      </a:r>
                      <a:endParaRPr lang="th-TH" sz="2000" b="1" dirty="0">
                        <a:cs typeface="+mj-cs"/>
                      </a:endParaRPr>
                    </a:p>
                  </a:txBody>
                  <a:tcPr marT="38100" marB="38100" anchor="ctr"/>
                </a:tc>
              </a:tr>
              <a:tr h="54319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j-cs"/>
                        </a:rPr>
                        <a:t>ศรีเทพ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T="38100" marB="381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err="1" smtClean="0">
                          <a:cs typeface="+mj-cs"/>
                        </a:rPr>
                        <a:t>อบต</a:t>
                      </a:r>
                      <a:r>
                        <a:rPr lang="th-TH" sz="2400" dirty="0" smtClean="0">
                          <a:cs typeface="+mj-cs"/>
                        </a:rPr>
                        <a:t>.ศรีเทพ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T="38100" marB="381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latin typeface="AngsanaUPC" pitchFamily="18" charset="-34"/>
                          <a:cs typeface="AngsanaUPC" pitchFamily="18" charset="-34"/>
                        </a:rPr>
                        <a:t>100 </a:t>
                      </a:r>
                      <a:r>
                        <a:rPr lang="en-US" sz="2700" b="1" dirty="0" smtClean="0">
                          <a:latin typeface="AngsanaUPC" pitchFamily="18" charset="-34"/>
                          <a:cs typeface="AngsanaUPC" pitchFamily="18" charset="-34"/>
                        </a:rPr>
                        <a:t>%</a:t>
                      </a:r>
                      <a:endParaRPr lang="th-TH" sz="27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38100" marB="381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ยังไม่ดำเนินการ </a:t>
                      </a:r>
                    </a:p>
                  </a:txBody>
                  <a:tcPr marT="38100" marB="381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23528" y="1837387"/>
            <a:ext cx="8568952" cy="13801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515372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(ที่มา </a:t>
            </a:r>
            <a:r>
              <a:rPr lang="en-US" sz="2000" dirty="0" smtClean="0">
                <a:latin typeface="AngsanaUPC" pitchFamily="18" charset="-34"/>
                <a:cs typeface="AngsanaUPC" pitchFamily="18" charset="-34"/>
              </a:rPr>
              <a:t>obt.nhso.go.th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ข้อมูล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ณ วันที่ 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24  สิงหาคม 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2564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4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0" y="1248033"/>
            <a:ext cx="9144000" cy="2554868"/>
          </a:xfrm>
          <a:noFill/>
        </p:spPr>
        <p:txBody>
          <a:bodyPr>
            <a:noAutofit/>
          </a:bodyPr>
          <a:lstStyle/>
          <a:p>
            <a:r>
              <a:rPr lang="th-TH" sz="8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สถานการณ์การเงินการคลัง</a:t>
            </a:r>
            <a:br>
              <a:rPr lang="th-TH" sz="8000" b="1" dirty="0">
                <a:ln w="18415" cmpd="sng">
                  <a:solidFill>
                    <a:schemeClr val="tx1"/>
                  </a:solidFill>
                  <a:prstDash val="solid"/>
                </a:ln>
              </a:rPr>
            </a:br>
            <a:r>
              <a:rPr lang="th-TH" sz="8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หน่วยบริการ </a:t>
            </a:r>
            <a:r>
              <a:rPr lang="th-TH" sz="8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/>
            </a:r>
            <a:br>
              <a:rPr lang="th-TH" sz="8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</a:br>
            <a:r>
              <a:rPr lang="th-TH" sz="8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เดือน กรกฎาคม 2564</a:t>
            </a:r>
            <a:endParaRPr lang="th-TH" sz="8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95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397227"/>
            <a:ext cx="8424936" cy="4800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 err="1" smtClean="0"/>
              <a:t>อปท</a:t>
            </a:r>
            <a:r>
              <a:rPr lang="th-TH" sz="2800" b="1" dirty="0" smtClean="0"/>
              <a:t>. ที่ยังเบิกจ่าย </a:t>
            </a:r>
            <a:r>
              <a:rPr lang="en-US" sz="2800" b="1" dirty="0" err="1" smtClean="0"/>
              <a:t>covid</a:t>
            </a:r>
            <a:endParaRPr lang="th-TH" sz="20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515372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(ที่มา </a:t>
            </a:r>
            <a:r>
              <a:rPr lang="en-US" sz="2000" dirty="0" smtClean="0">
                <a:latin typeface="AngsanaUPC" pitchFamily="18" charset="-34"/>
                <a:cs typeface="AngsanaUPC" pitchFamily="18" charset="-34"/>
              </a:rPr>
              <a:t>obt.nhso.go.th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ข้อมูล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ณ วันที่ 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24  สิงหาคม 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2564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19804" r="40508" b="29708"/>
          <a:stretch/>
        </p:blipFill>
        <p:spPr bwMode="auto">
          <a:xfrm>
            <a:off x="581891" y="1056904"/>
            <a:ext cx="8051470" cy="389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81891" y="3372592"/>
            <a:ext cx="8051470" cy="296883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1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397227"/>
            <a:ext cx="8424936" cy="4800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 err="1" smtClean="0"/>
              <a:t>อปท</a:t>
            </a:r>
            <a:r>
              <a:rPr lang="th-TH" sz="2800" b="1" dirty="0" smtClean="0"/>
              <a:t>. ที่ยังเบิกจ่าย </a:t>
            </a:r>
            <a:r>
              <a:rPr lang="en-US" sz="2800" b="1" dirty="0" err="1" smtClean="0"/>
              <a:t>covid</a:t>
            </a:r>
            <a:r>
              <a:rPr lang="en-US" sz="2800" b="1" dirty="0" smtClean="0"/>
              <a:t>  </a:t>
            </a:r>
            <a:r>
              <a:rPr lang="th-TH" sz="2800" b="1" dirty="0" smtClean="0"/>
              <a:t>รายอำเภอ</a:t>
            </a:r>
            <a:endParaRPr lang="th-TH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19" y="961900"/>
            <a:ext cx="3954484" cy="422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กล่องข้อความ 7">
            <a:extLst>
              <a:ext uri="{FF2B5EF4-FFF2-40B4-BE49-F238E27FC236}">
                <a16:creationId xmlns:a16="http://schemas.microsoft.com/office/drawing/2014/main" xmlns="" id="{D231A295-2749-4815-ABB4-261B5A79AD56}"/>
              </a:ext>
            </a:extLst>
          </p:cNvPr>
          <p:cNvSpPr txBox="1"/>
          <p:nvPr/>
        </p:nvSpPr>
        <p:spPr>
          <a:xfrm>
            <a:off x="103032" y="5283388"/>
            <a:ext cx="84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โปรแกรมบริหารกองทุนหลักประกันสุขภาพในระดับท้องถิ่นหรือพื้นที่ </a:t>
            </a:r>
            <a:r>
              <a:rPr lang="en-US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https://obt.nhso.go.th/obt/</a:t>
            </a:r>
            <a:r>
              <a:rPr lang="th-TH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 สิงหาคม 256</a:t>
            </a:r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92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F4E01D2-B7A4-CF4F-8C8D-0AED2131C36A}"/>
              </a:ext>
            </a:extLst>
          </p:cNvPr>
          <p:cNvSpPr/>
          <p:nvPr/>
        </p:nvSpPr>
        <p:spPr>
          <a:xfrm>
            <a:off x="178130" y="30692"/>
            <a:ext cx="8728364" cy="551199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cs typeface="+mj-cs"/>
              </a:rPr>
              <a:t>การขึ้นทะเบียนเป็นหน่วยรับเบิกจ่ายตรงกองทุนสวัสดิการค่ารักษาพยาบาลข้าราชการส่วนท้องถิ่น (เบิกจ่ายตรง </a:t>
            </a:r>
            <a:r>
              <a:rPr lang="th-TH" sz="2000" b="1" dirty="0" err="1">
                <a:solidFill>
                  <a:schemeClr val="tx1"/>
                </a:solidFill>
                <a:cs typeface="+mj-cs"/>
              </a:rPr>
              <a:t>อปท</a:t>
            </a:r>
            <a:r>
              <a:rPr lang="th-TH" sz="2000" b="1" dirty="0">
                <a:solidFill>
                  <a:schemeClr val="tx1"/>
                </a:solidFill>
                <a:cs typeface="+mj-cs"/>
              </a:rPr>
              <a:t>.)</a:t>
            </a: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81138"/>
              </p:ext>
            </p:extLst>
          </p:nvPr>
        </p:nvGraphicFramePr>
        <p:xfrm>
          <a:off x="926276" y="699167"/>
          <a:ext cx="4063334" cy="4710976"/>
        </p:xfrm>
        <a:graphic>
          <a:graphicData uri="http://schemas.openxmlformats.org/drawingml/2006/table">
            <a:tbl>
              <a:tblPr/>
              <a:tblGrid>
                <a:gridCol w="1228752"/>
                <a:gridCol w="1182799"/>
                <a:gridCol w="1651783"/>
              </a:tblGrid>
              <a:tr h="9569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จำนวน </a:t>
                      </a:r>
                    </a:p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รพ.สต.</a:t>
                      </a:r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ทั้งหมด</a:t>
                      </a:r>
                    </a:p>
                    <a:p>
                      <a:pPr algn="ctr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(แห่ง)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จำนวน รพ.สต เข้าร่วมเบิกจ่ายสิทธิ </a:t>
                      </a:r>
                      <a:r>
                        <a:rPr lang="th-TH" sz="1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อปท</a:t>
                      </a:r>
                      <a:endParaRPr lang="th-TH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  <a:p>
                      <a:pPr algn="ctr" fontAlgn="ctr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(แห่ง)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เมืองเพชรบูรณ์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23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32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หนองไผ่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/>
                          <a:ea typeface="+mn-ea"/>
                          <a:cs typeface="+mj-cs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/>
                          <a:cs typeface="+mj-cs"/>
                        </a:rPr>
                        <a:t>9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932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รวมทั้งจังหวัด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25668" y="5417688"/>
            <a:ext cx="871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cs typeface="+mj-cs"/>
              </a:rPr>
              <a:t>ที่มา งานประกันสุขภาพ สำนักงานสาธารณสุขจังหวัดเพชรบูรณ์ ณ วันที่ 25  สิงหาคม 2564 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32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4976D-8394-4A62-B036-30B35FE4D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6" y="93820"/>
            <a:ext cx="8749370" cy="54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9181" y="247934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5742" y="350782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5"/>
            <a:ext cx="9143999" cy="855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185738" algn="ctr"/>
            <a:r>
              <a:rPr lang="th-TH" sz="3200" b="1" kern="0" dirty="0">
                <a:ln>
                  <a:solidFill>
                    <a:sysClr val="windowText" lastClr="000000"/>
                  </a:solidFill>
                </a:ln>
                <a:latin typeface="BoonTook Mon Ultra" pitchFamily="2" charset="-34"/>
                <a:ea typeface="BoonTook Mon Ultra" pitchFamily="2" charset="-34"/>
                <a:cs typeface="BoonTook Mon Ultra" pitchFamily="2" charset="-34"/>
              </a:rPr>
              <a:t>ระดับวิกฤติทางการเงิน แยกรายหน่วยบริการ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" y="5"/>
            <a:ext cx="9143999" cy="855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185738" algn="ctr"/>
            <a:r>
              <a:rPr lang="th-TH" sz="3200" b="1" kern="0" dirty="0">
                <a:ln>
                  <a:solidFill>
                    <a:sysClr val="windowText" lastClr="000000"/>
                  </a:solidFill>
                </a:ln>
                <a:latin typeface="BoonTook Mon Ultra" pitchFamily="2" charset="-34"/>
                <a:ea typeface="BoonTook Mon Ultra" pitchFamily="2" charset="-34"/>
                <a:cs typeface="BoonTook Mon Ultra" pitchFamily="2" charset="-34"/>
              </a:rPr>
              <a:t>ระดับวิกฤติทางการเงิน แยกรายหน่วยบริการ </a:t>
            </a:r>
          </a:p>
        </p:txBody>
      </p:sp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3441407881"/>
              </p:ext>
            </p:extLst>
          </p:nvPr>
        </p:nvGraphicFramePr>
        <p:xfrm>
          <a:off x="-1241947" y="855334"/>
          <a:ext cx="1038594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425668" y="5325494"/>
            <a:ext cx="871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cs typeface="+mj-cs"/>
              </a:rPr>
              <a:t>ดาวน์โหลด  </a:t>
            </a:r>
            <a:r>
              <a:rPr lang="en-US" sz="1600" dirty="0">
                <a:cs typeface="+mj-cs"/>
              </a:rPr>
              <a:t>www .site //hfo64.cfo.in.th </a:t>
            </a:r>
            <a:r>
              <a:rPr lang="th-TH" sz="1600" dirty="0">
                <a:cs typeface="+mj-cs"/>
              </a:rPr>
              <a:t>กองเศรษฐกิจสุขภาพ และหลักประกันสุขภาพ  ประมวลผล </a:t>
            </a:r>
            <a:r>
              <a:rPr lang="th-TH" sz="1600" dirty="0" smtClean="0">
                <a:cs typeface="+mj-cs"/>
              </a:rPr>
              <a:t>ณ วันที่ 17 สิงหาคม </a:t>
            </a:r>
            <a:r>
              <a:rPr lang="th-TH" sz="1600" dirty="0">
                <a:cs typeface="+mj-cs"/>
              </a:rPr>
              <a:t>2564</a:t>
            </a:r>
          </a:p>
        </p:txBody>
      </p:sp>
    </p:spTree>
    <p:extLst>
      <p:ext uri="{BB962C8B-B14F-4D97-AF65-F5344CB8AC3E}">
        <p14:creationId xmlns:p14="http://schemas.microsoft.com/office/powerpoint/2010/main" val="4435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78727" y="98863"/>
            <a:ext cx="8013761" cy="58477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สถานการณ์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ระดับวิกฤตทางการเงิน </a:t>
            </a:r>
            <a:r>
              <a:rPr lang="th-TH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31 </a:t>
            </a:r>
            <a:r>
              <a:rPr lang="th-TH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กรกฏาคม</a:t>
            </a:r>
            <a:r>
              <a:rPr lang="th-TH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2564</a:t>
            </a:r>
            <a:r>
              <a:rPr lang="th-TH" sz="24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(ไม่รวมงบลงทุน) 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364"/>
            <a:ext cx="878718" cy="73775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89398" y="5417421"/>
            <a:ext cx="8854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cs typeface="+mj-cs"/>
              </a:rPr>
              <a:t>ดาวน์โหลด  </a:t>
            </a:r>
            <a:r>
              <a:rPr lang="en-US" sz="1200" dirty="0">
                <a:cs typeface="+mj-cs"/>
              </a:rPr>
              <a:t>www .site //hfo64.cfo.in.th </a:t>
            </a:r>
            <a:r>
              <a:rPr lang="th-TH" sz="1600" dirty="0">
                <a:cs typeface="+mj-cs"/>
              </a:rPr>
              <a:t>กองเศรษฐกิจสุขภาพ และหลักประกันสุขภาพ  ประมวลผล </a:t>
            </a:r>
            <a:r>
              <a:rPr lang="th-TH" sz="1600" dirty="0" smtClean="0">
                <a:cs typeface="+mj-cs"/>
              </a:rPr>
              <a:t>ณ วันที่ 17  สิงหาคม 2564</a:t>
            </a:r>
            <a:endParaRPr lang="th-TH" sz="1600" dirty="0"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1393"/>
            <a:ext cx="9048995" cy="47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6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25668" y="5446845"/>
            <a:ext cx="871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prstClr val="black"/>
                </a:solidFill>
                <a:cs typeface="Angsana New"/>
              </a:rPr>
              <a:t>ดาวน์โหลด  </a:t>
            </a:r>
            <a:r>
              <a:rPr lang="en-US" sz="1100" dirty="0">
                <a:solidFill>
                  <a:prstClr val="black"/>
                </a:solidFill>
              </a:rPr>
              <a:t>www .site //hfo64.cfo.in.th 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กองเศรษฐกิจสุขภาพ และหลักประกันสุขภาพ  ประมวลผล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ณ วันที่  17 สิงหาคม 2564</a:t>
            </a:r>
            <a:endParaRPr lang="th-TH" sz="16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8" y="130629"/>
            <a:ext cx="8113495" cy="53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157200"/>
            <a:ext cx="250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4" name="คำบรรยายภาพแบบลูกศรขวา 3"/>
          <p:cNvSpPr/>
          <p:nvPr/>
        </p:nvSpPr>
        <p:spPr>
          <a:xfrm>
            <a:off x="616860" y="1066388"/>
            <a:ext cx="3325499" cy="3916907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เกณฑ์แผน </a:t>
            </a:r>
            <a:r>
              <a:rPr lang="en-US" b="1" dirty="0" err="1" smtClean="0">
                <a:solidFill>
                  <a:schemeClr val="tx1"/>
                </a:solidFill>
                <a:cs typeface="+mj-cs"/>
              </a:rPr>
              <a:t>Panfin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ผลต่าง</a:t>
            </a:r>
            <a:r>
              <a:rPr lang="th-TH" b="1" dirty="0">
                <a:solidFill>
                  <a:schemeClr val="tx1"/>
                </a:solidFill>
                <a:cs typeface="+mj-cs"/>
              </a:rPr>
              <a:t>ระหว่างแผนประมาณการกับผลการ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ดำเนินงาน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b="1" dirty="0">
                <a:solidFill>
                  <a:schemeClr val="tx1"/>
                </a:solidFill>
                <a:cs typeface="+mj-cs"/>
              </a:rPr>
              <a:t>± 5 % </a:t>
            </a:r>
          </a:p>
          <a:p>
            <a:pPr algn="ctr"/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27383" y="103264"/>
            <a:ext cx="3977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dirty="0">
                <a:solidFill>
                  <a:schemeClr val="tx1"/>
                </a:solidFill>
                <a:cs typeface="+mj-cs"/>
              </a:rPr>
              <a:t>แผน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รายได้-ค่าใช้จ่าย ณ กรกฎาคม 2564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5668" y="5446845"/>
            <a:ext cx="871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cs typeface="+mj-cs"/>
              </a:rPr>
              <a:t>ดาวน์โหลด  </a:t>
            </a:r>
            <a:r>
              <a:rPr lang="en-US" sz="1600" dirty="0">
                <a:cs typeface="+mj-cs"/>
              </a:rPr>
              <a:t>www .site //hfo64.cfo.in.th </a:t>
            </a:r>
            <a:r>
              <a:rPr lang="th-TH" sz="1600" dirty="0">
                <a:cs typeface="+mj-cs"/>
              </a:rPr>
              <a:t>กองเศรษฐกิจสุขภาพ และหลักประกันสุขภาพ  ประมวลผล </a:t>
            </a:r>
            <a:r>
              <a:rPr lang="th-TH" sz="1600" dirty="0" smtClean="0">
                <a:cs typeface="+mj-cs"/>
              </a:rPr>
              <a:t>ณ วันที่ </a:t>
            </a:r>
            <a:r>
              <a:rPr lang="th-TH" sz="1600" smtClean="0">
                <a:cs typeface="+mj-cs"/>
              </a:rPr>
              <a:t>17  สิงหาคม 2564</a:t>
            </a:r>
            <a:endParaRPr lang="th-TH" sz="1600" dirty="0"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12227"/>
              </p:ext>
            </p:extLst>
          </p:nvPr>
        </p:nvGraphicFramePr>
        <p:xfrm>
          <a:off x="4115975" y="680420"/>
          <a:ext cx="2928998" cy="4206240"/>
        </p:xfrm>
        <a:graphic>
          <a:graphicData uri="http://schemas.openxmlformats.org/drawingml/2006/table">
            <a:tbl>
              <a:tblPr/>
              <a:tblGrid>
                <a:gridCol w="1079599"/>
                <a:gridCol w="835515"/>
                <a:gridCol w="1013884"/>
              </a:tblGrid>
              <a:tr h="2681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โรงพยาบาล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ผลการดำเนินงาน ±  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81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ผลต่างรายได้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ผลต่างค่าใช้จ่าย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รพท.เพชรบูรณ์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6.54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-2.84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รพท.วิเชียรบุรี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18.11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0.05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รพช.หล่มสัก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16.08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-7.76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รพช.หนองไผ่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7.16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รพช.ชนแดน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8.98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รพช.บึงสามพัน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18.51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รพร.หล่มเก่า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รพช.ศรีเทพ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10.05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รพช.วังโป่ง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+mj-cs"/>
                        </a:rPr>
                        <a:t>7.59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2.84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รพช.เขาค้อ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-0.07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รพช.น้ำหนาว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0.34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-1.17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รวมทั้งจังหวัด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9.38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-1.15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0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157200"/>
            <a:ext cx="250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13090" y="5386473"/>
            <a:ext cx="61665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cs typeface="+mj-cs"/>
              </a:rPr>
              <a:t>ดาวน์โหลด  </a:t>
            </a:r>
            <a:r>
              <a:rPr lang="en-US" sz="1200" dirty="0">
                <a:cs typeface="+mj-cs"/>
              </a:rPr>
              <a:t>www .site //hfo64.cfo.in.th </a:t>
            </a:r>
            <a:r>
              <a:rPr lang="th-TH" sz="1200" dirty="0">
                <a:cs typeface="+mj-cs"/>
              </a:rPr>
              <a:t>กองเศรษฐกิจสุขภาพ และหลักประกันสุขภาพ  ประมวลผล </a:t>
            </a:r>
            <a:r>
              <a:rPr lang="th-TH" sz="1200" dirty="0" smtClean="0">
                <a:cs typeface="+mj-cs"/>
              </a:rPr>
              <a:t>ณ วันที่ 17  สิงหาคม 2564</a:t>
            </a:r>
            <a:endParaRPr lang="th-TH" sz="12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8763990" cy="417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0"/>
            <a:ext cx="901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cs typeface="+mj-cs"/>
              </a:rPr>
              <a:t>ตารางวิเคราะห์ผลการประเมินประสิทธิภาพ </a:t>
            </a:r>
            <a:r>
              <a:rPr lang="en-US" sz="1800" b="1" dirty="0">
                <a:cs typeface="+mj-cs"/>
              </a:rPr>
              <a:t>Total Performance Score </a:t>
            </a:r>
            <a:r>
              <a:rPr lang="th-TH" sz="1800" b="1" dirty="0" err="1">
                <a:cs typeface="+mj-cs"/>
              </a:rPr>
              <a:t>ไตรมาส</a:t>
            </a:r>
            <a:r>
              <a:rPr lang="th-TH" sz="1800" b="1" dirty="0">
                <a:cs typeface="+mj-cs"/>
              </a:rPr>
              <a:t> 3 ปีงบประมาณ2564  </a:t>
            </a:r>
            <a:r>
              <a:rPr lang="en-US" sz="1800" b="1" dirty="0">
                <a:cs typeface="+mj-cs"/>
              </a:rPr>
              <a:t>V.3 (</a:t>
            </a:r>
            <a:r>
              <a:rPr lang="th-TH" sz="1800" b="1" dirty="0">
                <a:cs typeface="+mj-cs"/>
              </a:rPr>
              <a:t>คะแนนเต็ม 15 คะแนน)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5"/>
          <a:stretch/>
        </p:blipFill>
        <p:spPr bwMode="auto">
          <a:xfrm>
            <a:off x="52587" y="4563077"/>
            <a:ext cx="2660503" cy="11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0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285510056"/>
              </p:ext>
            </p:extLst>
          </p:nvPr>
        </p:nvGraphicFramePr>
        <p:xfrm>
          <a:off x="304677" y="704195"/>
          <a:ext cx="9220200" cy="501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478478" y="104031"/>
            <a:ext cx="7665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cs typeface="+mj-cs"/>
              </a:rPr>
              <a:t>เงิน </a:t>
            </a:r>
            <a:r>
              <a:rPr lang="en-US" b="1" dirty="0">
                <a:cs typeface="+mj-cs"/>
              </a:rPr>
              <a:t>IP </a:t>
            </a:r>
            <a:r>
              <a:rPr lang="th-TH" b="1" dirty="0">
                <a:cs typeface="+mj-cs"/>
              </a:rPr>
              <a:t>ปีงบประมาณ 2564 ที่ได้รับโอนจาก </a:t>
            </a:r>
            <a:r>
              <a:rPr lang="th-TH" b="1" dirty="0" err="1" smtClean="0">
                <a:cs typeface="+mj-cs"/>
              </a:rPr>
              <a:t>สปสช</a:t>
            </a:r>
            <a:r>
              <a:rPr lang="th-TH" b="1" dirty="0" smtClean="0">
                <a:cs typeface="+mj-cs"/>
              </a:rPr>
              <a:t>. เดือน</a:t>
            </a:r>
            <a:r>
              <a:rPr lang="th-TH" b="1" dirty="0" err="1" smtClean="0">
                <a:cs typeface="+mj-cs"/>
              </a:rPr>
              <a:t>กรกฏาคม</a:t>
            </a:r>
            <a:r>
              <a:rPr lang="th-TH" b="1" dirty="0" smtClean="0">
                <a:cs typeface="+mj-cs"/>
              </a:rPr>
              <a:t> 2564</a:t>
            </a:r>
            <a:endParaRPr lang="th-TH" b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425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ร้อยละ</a:t>
            </a:r>
            <a:endParaRPr lang="th-TH" sz="1800" dirty="0">
              <a:cs typeface="+mj-cs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1066800" y="1476847"/>
            <a:ext cx="5833730" cy="10632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58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95943" y="6180"/>
            <a:ext cx="5587340" cy="46166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cs typeface="+mj-cs"/>
              </a:rPr>
              <a:t>สรุปผลการตรวจสอบเวชระเบียนผู้ป่วยในประจำปี 2564 ครั้งที่ 6</a:t>
            </a:r>
          </a:p>
        </p:txBody>
      </p:sp>
      <p:graphicFrame>
        <p:nvGraphicFramePr>
          <p:cNvPr id="13" name="แผนภูมิ 12"/>
          <p:cNvGraphicFramePr/>
          <p:nvPr>
            <p:extLst>
              <p:ext uri="{D42A27DB-BD31-4B8C-83A1-F6EECF244321}">
                <p14:modId xmlns:p14="http://schemas.microsoft.com/office/powerpoint/2010/main" val="2237639485"/>
              </p:ext>
            </p:extLst>
          </p:nvPr>
        </p:nvGraphicFramePr>
        <p:xfrm>
          <a:off x="2651164" y="467845"/>
          <a:ext cx="3215246" cy="251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แผนภูมิ 13"/>
          <p:cNvGraphicFramePr/>
          <p:nvPr>
            <p:extLst>
              <p:ext uri="{D42A27DB-BD31-4B8C-83A1-F6EECF244321}">
                <p14:modId xmlns:p14="http://schemas.microsoft.com/office/powerpoint/2010/main" val="2723832813"/>
              </p:ext>
            </p:extLst>
          </p:nvPr>
        </p:nvGraphicFramePr>
        <p:xfrm>
          <a:off x="5462649" y="467845"/>
          <a:ext cx="3562597" cy="234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แผนภูมิ 14"/>
          <p:cNvGraphicFramePr/>
          <p:nvPr>
            <p:extLst>
              <p:ext uri="{D42A27DB-BD31-4B8C-83A1-F6EECF244321}">
                <p14:modId xmlns:p14="http://schemas.microsoft.com/office/powerpoint/2010/main" val="3282446081"/>
              </p:ext>
            </p:extLst>
          </p:nvPr>
        </p:nvGraphicFramePr>
        <p:xfrm>
          <a:off x="2695698" y="3056664"/>
          <a:ext cx="3218213" cy="251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แผนภูมิ 15"/>
          <p:cNvGraphicFramePr/>
          <p:nvPr>
            <p:extLst>
              <p:ext uri="{D42A27DB-BD31-4B8C-83A1-F6EECF244321}">
                <p14:modId xmlns:p14="http://schemas.microsoft.com/office/powerpoint/2010/main" val="389597582"/>
              </p:ext>
            </p:extLst>
          </p:nvPr>
        </p:nvGraphicFramePr>
        <p:xfrm>
          <a:off x="5783283" y="3012135"/>
          <a:ext cx="3515095" cy="251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760021"/>
            <a:ext cx="2814452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47501" y="527705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ข้อมูล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17  สิงหาคม   2564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54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9050</TotalTime>
  <Words>1336</Words>
  <Application>Microsoft Office PowerPoint</Application>
  <PresentationFormat>นำเสนอทางหน้าจอ (16:10)</PresentationFormat>
  <Paragraphs>661</Paragraphs>
  <Slides>23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5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8" baseType="lpstr">
      <vt:lpstr>ธีมของ Office</vt:lpstr>
      <vt:lpstr>ชุดรูปแบบของ Office</vt:lpstr>
      <vt:lpstr>1_ธีมของ Office</vt:lpstr>
      <vt:lpstr>2_ธีมของ Office</vt:lpstr>
      <vt:lpstr>3_ธีมของ Office</vt:lpstr>
      <vt:lpstr>งานนำเสนอ PowerPoint</vt:lpstr>
      <vt:lpstr>สถานการณ์การเงินการคลัง หน่วยบริการ  เดือน กรกฎาคม 2564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งบค่าเสื่อม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อปท. ที่ยังไม่มีการดำเนินการ</vt:lpstr>
      <vt:lpstr>อปท. ที่ยังเบิกจ่าย covid</vt:lpstr>
      <vt:lpstr>อปท. ที่ยังเบิกจ่าย covid  รายอำเภอ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Guest-01</cp:lastModifiedBy>
  <cp:revision>716</cp:revision>
  <cp:lastPrinted>2021-08-30T02:56:26Z</cp:lastPrinted>
  <dcterms:created xsi:type="dcterms:W3CDTF">2020-01-27T08:50:32Z</dcterms:created>
  <dcterms:modified xsi:type="dcterms:W3CDTF">2021-08-31T01:26:04Z</dcterms:modified>
</cp:coreProperties>
</file>