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6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BED07-64BA-403F-9C62-C6C75221E5AA}" type="datetimeFigureOut">
              <a:rPr lang="th-TH" smtClean="0"/>
              <a:t>30/08/64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619B-5EE9-4413-85E9-6960DFED59C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22904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BED07-64BA-403F-9C62-C6C75221E5AA}" type="datetimeFigureOut">
              <a:rPr lang="th-TH" smtClean="0"/>
              <a:t>30/08/64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619B-5EE9-4413-85E9-6960DFED59C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55914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BED07-64BA-403F-9C62-C6C75221E5AA}" type="datetimeFigureOut">
              <a:rPr lang="th-TH" smtClean="0"/>
              <a:t>30/08/64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619B-5EE9-4413-85E9-6960DFED59C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10815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BED07-64BA-403F-9C62-C6C75221E5AA}" type="datetimeFigureOut">
              <a:rPr lang="th-TH" smtClean="0"/>
              <a:t>30/08/64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619B-5EE9-4413-85E9-6960DFED59C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57603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BED07-64BA-403F-9C62-C6C75221E5AA}" type="datetimeFigureOut">
              <a:rPr lang="th-TH" smtClean="0"/>
              <a:t>30/08/64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619B-5EE9-4413-85E9-6960DFED59C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32729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BED07-64BA-403F-9C62-C6C75221E5AA}" type="datetimeFigureOut">
              <a:rPr lang="th-TH" smtClean="0"/>
              <a:t>30/08/64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619B-5EE9-4413-85E9-6960DFED59C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39963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BED07-64BA-403F-9C62-C6C75221E5AA}" type="datetimeFigureOut">
              <a:rPr lang="th-TH" smtClean="0"/>
              <a:t>30/08/64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619B-5EE9-4413-85E9-6960DFED59C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41311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BED07-64BA-403F-9C62-C6C75221E5AA}" type="datetimeFigureOut">
              <a:rPr lang="th-TH" smtClean="0"/>
              <a:t>30/08/64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619B-5EE9-4413-85E9-6960DFED59C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753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BED07-64BA-403F-9C62-C6C75221E5AA}" type="datetimeFigureOut">
              <a:rPr lang="th-TH" smtClean="0"/>
              <a:t>30/08/64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619B-5EE9-4413-85E9-6960DFED59C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95458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BED07-64BA-403F-9C62-C6C75221E5AA}" type="datetimeFigureOut">
              <a:rPr lang="th-TH" smtClean="0"/>
              <a:t>30/08/64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619B-5EE9-4413-85E9-6960DFED59C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3822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BED07-64BA-403F-9C62-C6C75221E5AA}" type="datetimeFigureOut">
              <a:rPr lang="th-TH" smtClean="0"/>
              <a:t>30/08/64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619B-5EE9-4413-85E9-6960DFED59C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34885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BED07-64BA-403F-9C62-C6C75221E5AA}" type="datetimeFigureOut">
              <a:rPr lang="th-TH" smtClean="0"/>
              <a:t>30/08/64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B619B-5EE9-4413-85E9-6960DFED59C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22206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92" y="1340769"/>
            <a:ext cx="8470380" cy="5184575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286010" y="692696"/>
            <a:ext cx="5734262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th-TH" b="1" dirty="0"/>
              <a:t>หลักเกณฑ์การเบิกจ่ายค่าตอบแทนเสี่ยงภัย  ปัจจุบัน</a:t>
            </a:r>
          </a:p>
        </p:txBody>
      </p:sp>
    </p:spTree>
    <p:extLst>
      <p:ext uri="{BB962C8B-B14F-4D97-AF65-F5344CB8AC3E}">
        <p14:creationId xmlns:p14="http://schemas.microsoft.com/office/powerpoint/2010/main" val="3958031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56992"/>
            <a:ext cx="7776864" cy="1419225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869160"/>
            <a:ext cx="7776864" cy="1952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721618"/>
            <a:ext cx="8136903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954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229600" cy="1143000"/>
          </a:xfrm>
        </p:spPr>
        <p:txBody>
          <a:bodyPr>
            <a:noAutofit/>
          </a:bodyPr>
          <a:lstStyle/>
          <a:p>
            <a:r>
              <a:rPr lang="th-TH" sz="16600" dirty="0"/>
              <a:t>จบนำเสนอ</a:t>
            </a:r>
          </a:p>
        </p:txBody>
      </p:sp>
    </p:spTree>
    <p:extLst>
      <p:ext uri="{BB962C8B-B14F-4D97-AF65-F5344CB8AC3E}">
        <p14:creationId xmlns:p14="http://schemas.microsoft.com/office/powerpoint/2010/main" val="669906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67458"/>
            <a:ext cx="7272808" cy="19495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211247"/>
            <a:ext cx="7272807" cy="13779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55776" y="935142"/>
            <a:ext cx="4479111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th-TH" b="1" dirty="0"/>
              <a:t>หลักเกณฑ์เพิ่มเติมของจังหวัดเพชรบูรณ์</a:t>
            </a:r>
          </a:p>
        </p:txBody>
      </p:sp>
    </p:spTree>
    <p:extLst>
      <p:ext uri="{BB962C8B-B14F-4D97-AF65-F5344CB8AC3E}">
        <p14:creationId xmlns:p14="http://schemas.microsoft.com/office/powerpoint/2010/main" val="4036705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ลูกศรซ้าย 4"/>
          <p:cNvSpPr/>
          <p:nvPr/>
        </p:nvSpPr>
        <p:spPr>
          <a:xfrm>
            <a:off x="8258175" y="5661248"/>
            <a:ext cx="490289" cy="504056"/>
          </a:xfrm>
          <a:prstGeom prst="lef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57022"/>
            <a:ext cx="7200800" cy="596832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4368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th-TH" dirty="0"/>
              <a:t>ปัญหาการเบิกค่าเสี่ยงภัยด้านการสอบสวนโรค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- การเบิกค่าเสี่ยงภัย</a:t>
            </a:r>
            <a:r>
              <a:rPr lang="th-TH" dirty="0" err="1"/>
              <a:t>ทีมคปสอ</a:t>
            </a:r>
            <a:r>
              <a:rPr lang="th-TH" dirty="0"/>
              <a:t>.ซ้ำกันระหว่างโรงพยาบาลกับ</a:t>
            </a:r>
            <a:r>
              <a:rPr lang="th-TH" dirty="0" err="1"/>
              <a:t>สสอ</a:t>
            </a:r>
            <a:r>
              <a:rPr lang="th-TH" dirty="0"/>
              <a:t>.</a:t>
            </a:r>
          </a:p>
          <a:p>
            <a:r>
              <a:rPr lang="th-TH" dirty="0"/>
              <a:t>- การนับเวลาการปฏิบัติงานไม่สัมพันธ์กับรายงานการสอบสวน</a:t>
            </a:r>
          </a:p>
          <a:p>
            <a:r>
              <a:rPr lang="th-TH" dirty="0"/>
              <a:t>       กับจำนวนผู้ป่วย </a:t>
            </a:r>
            <a:r>
              <a:rPr lang="en-US" dirty="0"/>
              <a:t>PUI </a:t>
            </a:r>
            <a:r>
              <a:rPr lang="th-TH" dirty="0"/>
              <a:t>หรือ</a:t>
            </a:r>
            <a:r>
              <a:rPr lang="en-US" dirty="0"/>
              <a:t> </a:t>
            </a:r>
            <a:r>
              <a:rPr lang="th-TH" dirty="0"/>
              <a:t>ผู้ป่วยยืนยัน</a:t>
            </a:r>
          </a:p>
          <a:p>
            <a:r>
              <a:rPr lang="th-TH" dirty="0"/>
              <a:t>- สับสนระหว่างกิจกรรมสอบสวนกับ</a:t>
            </a:r>
            <a:r>
              <a:rPr lang="th-TH" b="1" dirty="0"/>
              <a:t>การค้นหาผู้ป่วยเชิงรุก</a:t>
            </a:r>
            <a:r>
              <a:rPr lang="th-TH" dirty="0"/>
              <a:t>หากต้องการค้นหาผู้ป่วยเชิงรุกต้องจัดทีมแยกกับทีมสอบสวนโรคและต้องได้รับคำสั่ง/อนุมัติ/สั่งการจากผู้ว่าราชการจังหวัดหรือหรือกรรมการ</a:t>
            </a:r>
            <a:r>
              <a:rPr lang="en-US" dirty="0"/>
              <a:t>EOC </a:t>
            </a:r>
            <a:r>
              <a:rPr lang="th-TH" dirty="0"/>
              <a:t>จังหวัด</a:t>
            </a:r>
          </a:p>
        </p:txBody>
      </p:sp>
    </p:spTree>
    <p:extLst>
      <p:ext uri="{BB962C8B-B14F-4D97-AF65-F5344CB8AC3E}">
        <p14:creationId xmlns:p14="http://schemas.microsoft.com/office/powerpoint/2010/main" val="702382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05" y="1052736"/>
            <a:ext cx="8025135" cy="16870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ลูกศรซ้าย 3"/>
          <p:cNvSpPr/>
          <p:nvPr/>
        </p:nvSpPr>
        <p:spPr>
          <a:xfrm>
            <a:off x="8100392" y="1988840"/>
            <a:ext cx="576064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971599" y="4286706"/>
            <a:ext cx="6728124" cy="187743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th-TH" sz="3200" b="1" dirty="0"/>
              <a:t>เกณฑ์การจัดทีมการค้นเชิงรุก</a:t>
            </a:r>
          </a:p>
          <a:p>
            <a:r>
              <a:rPr lang="th-TH" b="1" dirty="0"/>
              <a:t>  - ประชากรกลุ่มเสี่ยง </a:t>
            </a:r>
            <a:r>
              <a:rPr lang="en-US" b="1" dirty="0"/>
              <a:t>&lt; </a:t>
            </a:r>
            <a:r>
              <a:rPr lang="th-TH" b="1" dirty="0"/>
              <a:t>200 </a:t>
            </a:r>
            <a:r>
              <a:rPr lang="en-US" b="1" dirty="0"/>
              <a:t>           </a:t>
            </a:r>
            <a:r>
              <a:rPr lang="th-TH" b="1" dirty="0"/>
              <a:t>เบิกได้ไม่เกิน  </a:t>
            </a:r>
            <a:r>
              <a:rPr lang="en-US" b="1" dirty="0"/>
              <a:t>10</a:t>
            </a:r>
            <a:r>
              <a:rPr lang="th-TH" b="1" dirty="0"/>
              <a:t>   คน</a:t>
            </a:r>
          </a:p>
          <a:p>
            <a:r>
              <a:rPr lang="th-TH" b="1" dirty="0"/>
              <a:t> - ประชากรกลุ่มเสี่ยง </a:t>
            </a:r>
            <a:r>
              <a:rPr lang="en-US" b="1" dirty="0"/>
              <a:t>&gt; </a:t>
            </a:r>
            <a:r>
              <a:rPr lang="th-TH" b="1" dirty="0"/>
              <a:t>200</a:t>
            </a:r>
            <a:r>
              <a:rPr lang="en-US" b="1" dirty="0"/>
              <a:t> </a:t>
            </a:r>
            <a:r>
              <a:rPr lang="th-TH" b="1" dirty="0"/>
              <a:t>ถึง 500</a:t>
            </a:r>
            <a:r>
              <a:rPr lang="en-US" b="1" dirty="0"/>
              <a:t>   </a:t>
            </a:r>
            <a:r>
              <a:rPr lang="th-TH" b="1" dirty="0"/>
              <a:t>เบิกได้ไม่เกิน  </a:t>
            </a:r>
            <a:r>
              <a:rPr lang="en-US" b="1" dirty="0"/>
              <a:t>20</a:t>
            </a:r>
            <a:r>
              <a:rPr lang="th-TH" b="1" dirty="0"/>
              <a:t>   คน</a:t>
            </a:r>
          </a:p>
          <a:p>
            <a:r>
              <a:rPr lang="th-TH" b="1" dirty="0"/>
              <a:t>          เบิกจ่ายตามระยะเวลาที่ปฏิบัติในพื้นที่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5576" y="2924944"/>
            <a:ext cx="77740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/>
              <a:t>ปัญหา</a:t>
            </a:r>
            <a:r>
              <a:rPr lang="th-TH" dirty="0"/>
              <a:t> ต้องได้รับคำสั่ง/อนุมัติ/สั่งการจากผู้ว่าหรือคณะกรรมการ </a:t>
            </a:r>
            <a:r>
              <a:rPr lang="en-US" dirty="0"/>
              <a:t>EOC </a:t>
            </a:r>
            <a:r>
              <a:rPr lang="th-TH" dirty="0"/>
              <a:t>จังหวัด</a:t>
            </a:r>
          </a:p>
          <a:p>
            <a:r>
              <a:rPr lang="th-TH" dirty="0"/>
              <a:t>           มีผลกับการเบิกจ่ายของ </a:t>
            </a:r>
            <a:r>
              <a:rPr lang="th-TH" dirty="0" err="1"/>
              <a:t>สปสช</a:t>
            </a:r>
            <a:r>
              <a:rPr lang="th-TH" dirty="0"/>
              <a:t>.ที่อ้างอิงคำสั่งเช่นเดียวกัน</a:t>
            </a:r>
          </a:p>
        </p:txBody>
      </p:sp>
    </p:spTree>
    <p:extLst>
      <p:ext uri="{BB962C8B-B14F-4D97-AF65-F5344CB8AC3E}">
        <p14:creationId xmlns:p14="http://schemas.microsoft.com/office/powerpoint/2010/main" val="153712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7776864" cy="1080120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7776864" cy="42500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ลูกศรขึ้น 3"/>
          <p:cNvSpPr/>
          <p:nvPr/>
        </p:nvSpPr>
        <p:spPr>
          <a:xfrm>
            <a:off x="1403648" y="1196752"/>
            <a:ext cx="360040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ลูกศรขึ้น 4"/>
          <p:cNvSpPr/>
          <p:nvPr/>
        </p:nvSpPr>
        <p:spPr>
          <a:xfrm>
            <a:off x="7236296" y="764704"/>
            <a:ext cx="288032" cy="4320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53898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7488832" cy="70485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5656" y="1412776"/>
            <a:ext cx="5287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/>
              <a:t>เบิกค่าตอบแทนตามเวลาปฏิบัติงานจริง นับสะสมแต่ละเวร ได้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48880"/>
            <a:ext cx="8064896" cy="230425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97152"/>
            <a:ext cx="1200150" cy="1990725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ลูกศรขึ้น 4"/>
          <p:cNvSpPr/>
          <p:nvPr/>
        </p:nvSpPr>
        <p:spPr>
          <a:xfrm>
            <a:off x="5796136" y="4365104"/>
            <a:ext cx="504056" cy="64807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TextBox 5"/>
          <p:cNvSpPr txBox="1"/>
          <p:nvPr/>
        </p:nvSpPr>
        <p:spPr>
          <a:xfrm>
            <a:off x="2411760" y="5013176"/>
            <a:ext cx="655820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/>
              <a:t>ผู้ปฏิบัติงาน ข้อ1และ 2 เบิกค่าตอบแทนเป็นผลัด</a:t>
            </a:r>
          </a:p>
          <a:p>
            <a:r>
              <a:rPr lang="th-TH" dirty="0"/>
              <a:t>     ส่วนผู้ปฏิบัติข้อ 3 ถึง 7 ตามเวลาปฏิบัติงานจริงสะสมในเวรได้</a:t>
            </a:r>
          </a:p>
          <a:p>
            <a:r>
              <a:rPr lang="th-TH" u="sng" dirty="0"/>
              <a:t>หมายเหตุ </a:t>
            </a:r>
            <a:r>
              <a:rPr lang="th-TH" dirty="0"/>
              <a:t>เกณฑ์จังหวัดจุดคัดกรองเบิกค่าตอบแทนได้ไม่เกิน 3 คน</a:t>
            </a:r>
          </a:p>
        </p:txBody>
      </p:sp>
    </p:spTree>
    <p:extLst>
      <p:ext uri="{BB962C8B-B14F-4D97-AF65-F5344CB8AC3E}">
        <p14:creationId xmlns:p14="http://schemas.microsoft.com/office/powerpoint/2010/main" val="3186812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764704"/>
            <a:ext cx="5544616" cy="52322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th-TH" dirty="0"/>
              <a:t>การเบิกค่าปฏิบัติงานนอกเวลาราชการจากงบกลาง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9592" y="1916831"/>
            <a:ext cx="7899920" cy="224676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th-TH" dirty="0"/>
              <a:t>เบิกในส่วนค่าบริหารจัดการของสำนักงานสาธารณสุขจังหวัด/อำเภอ</a:t>
            </a:r>
          </a:p>
          <a:p>
            <a:pPr marL="514350" indent="-514350">
              <a:buAutoNum type="arabicPeriod"/>
            </a:pPr>
            <a:r>
              <a:rPr lang="th-TH" dirty="0"/>
              <a:t>เบิกตามระเบียบการปฏิบัติงานนอกเวลาราชการกระทรวงการคลัง 2550</a:t>
            </a:r>
          </a:p>
          <a:p>
            <a:pPr marL="514350" indent="-514350">
              <a:buAutoNum type="arabicPeriod"/>
            </a:pPr>
            <a:r>
              <a:rPr lang="th-TH" dirty="0"/>
              <a:t>เบิกได้เฉพาะ ข้าราชการ  ลูกจ้างประจำ และพนักงานราชการ</a:t>
            </a:r>
            <a:r>
              <a:rPr lang="en-US" dirty="0"/>
              <a:t> </a:t>
            </a:r>
            <a:r>
              <a:rPr lang="th-TH" dirty="0"/>
              <a:t>ไม่เกิน </a:t>
            </a:r>
            <a:r>
              <a:rPr lang="en-US" dirty="0"/>
              <a:t>3 </a:t>
            </a:r>
            <a:r>
              <a:rPr lang="th-TH" dirty="0"/>
              <a:t>คน</a:t>
            </a:r>
          </a:p>
          <a:p>
            <a:pPr marL="514350" indent="-514350">
              <a:buAutoNum type="arabicPeriod"/>
            </a:pPr>
            <a:r>
              <a:rPr lang="th-TH" dirty="0"/>
              <a:t>ห้ามเจ้าหน้าที่คนเดียวกันเบิกซ้ำซ้อนกับค่าเสี่ยงภัยเนื่องจากเป็นงบกลาง</a:t>
            </a:r>
          </a:p>
          <a:p>
            <a:r>
              <a:rPr lang="th-TH" dirty="0"/>
              <a:t>         รหัสเดียวกัน ให้เลือกอย่างใดอย่างหนึ่ง</a:t>
            </a:r>
          </a:p>
        </p:txBody>
      </p:sp>
    </p:spTree>
    <p:extLst>
      <p:ext uri="{BB962C8B-B14F-4D97-AF65-F5344CB8AC3E}">
        <p14:creationId xmlns:p14="http://schemas.microsoft.com/office/powerpoint/2010/main" val="3543072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66" y="188640"/>
            <a:ext cx="6948068" cy="6408712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193761505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289</Words>
  <Application>Microsoft Office PowerPoint</Application>
  <PresentationFormat>On-screen Show (4:3)</PresentationFormat>
  <Paragraphs>24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ชุดรูปแบบของ Office</vt:lpstr>
      <vt:lpstr>PowerPoint Presentation</vt:lpstr>
      <vt:lpstr>PowerPoint Presentation</vt:lpstr>
      <vt:lpstr>PowerPoint Presentation</vt:lpstr>
      <vt:lpstr>ปัญหาการเบิกค่าเสี่ยงภัยด้านการสอบสวนโรค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จบนำเสนอ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acer</dc:creator>
  <cp:lastModifiedBy>Windows User</cp:lastModifiedBy>
  <cp:revision>20</cp:revision>
  <dcterms:created xsi:type="dcterms:W3CDTF">2021-08-27T08:50:33Z</dcterms:created>
  <dcterms:modified xsi:type="dcterms:W3CDTF">2021-08-30T09:12:19Z</dcterms:modified>
</cp:coreProperties>
</file>