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9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0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82" r:id="rId2"/>
    <p:sldId id="283" r:id="rId3"/>
    <p:sldId id="284" r:id="rId4"/>
    <p:sldId id="314" r:id="rId5"/>
    <p:sldId id="285" r:id="rId6"/>
    <p:sldId id="286" r:id="rId7"/>
    <p:sldId id="443" r:id="rId8"/>
    <p:sldId id="423" r:id="rId9"/>
    <p:sldId id="367" r:id="rId10"/>
    <p:sldId id="468" r:id="rId11"/>
    <p:sldId id="469" r:id="rId12"/>
    <p:sldId id="470" r:id="rId13"/>
    <p:sldId id="471" r:id="rId14"/>
    <p:sldId id="472" r:id="rId15"/>
    <p:sldId id="473" r:id="rId16"/>
    <p:sldId id="474" r:id="rId17"/>
    <p:sldId id="257" r:id="rId18"/>
    <p:sldId id="258" r:id="rId19"/>
    <p:sldId id="259" r:id="rId20"/>
    <p:sldId id="475" r:id="rId21"/>
    <p:sldId id="476" r:id="rId22"/>
    <p:sldId id="325" r:id="rId23"/>
    <p:sldId id="326" r:id="rId24"/>
    <p:sldId id="329" r:id="rId25"/>
    <p:sldId id="301" r:id="rId26"/>
    <p:sldId id="311" r:id="rId27"/>
    <p:sldId id="315" r:id="rId28"/>
    <p:sldId id="477" r:id="rId29"/>
    <p:sldId id="478" r:id="rId30"/>
    <p:sldId id="479" r:id="rId31"/>
    <p:sldId id="480" r:id="rId32"/>
    <p:sldId id="481" r:id="rId33"/>
    <p:sldId id="482" r:id="rId34"/>
    <p:sldId id="483" r:id="rId35"/>
  </p:sldIdLst>
  <p:sldSz cx="12192000" cy="6858000"/>
  <p:notesSz cx="6646863" cy="9947275"/>
  <p:defaultTextStyle>
    <a:defPPr>
      <a:defRPr lang="th-TH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Angsana New" panose="02020603050405020304" pitchFamily="18" charset="-3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54ECA"/>
    <a:srgbClr val="FF3B3B"/>
    <a:srgbClr val="BA8CDC"/>
    <a:srgbClr val="FFF7E1"/>
    <a:srgbClr val="F1F8EC"/>
    <a:srgbClr val="FF6969"/>
    <a:srgbClr val="FFD5D5"/>
    <a:srgbClr val="FBE5E7"/>
    <a:srgbClr val="FFA7A7"/>
    <a:srgbClr val="FF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173" autoAdjust="0"/>
  </p:normalViewPr>
  <p:slideViewPr>
    <p:cSldViewPr snapToGrid="0">
      <p:cViewPr varScale="1">
        <p:scale>
          <a:sx n="71" d="100"/>
          <a:sy n="71" d="100"/>
        </p:scale>
        <p:origin x="49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.%20&#3611;&#3637;%202564\Report%20&#3619;&#3634;&#3618;&#3648;&#3604;&#3639;&#3629;&#3609;\&#3585;&#3619;&#3634;&#3615;&#3619;&#3634;&#3618;&#3650;&#3619;&#3588;%20&#3585;.&#3614;.63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.%20&#3611;&#3637;%202564\COVID-19\1.&#3612;&#3641;&#3657;&#3605;&#3636;&#3604;&#3648;&#3594;&#3639;&#3657;&#3629;%20Cluster%20464\&#3649;&#3612;&#3609;&#3616;&#3641;&#3617;&#3636;&#3649;&#3618;&#3585;&#3611;&#3619;&#3632;&#3648;&#3616;&#3607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.%20&#3611;&#3637;%202564\Report%20&#3619;&#3634;&#3618;&#3648;&#3604;&#3639;&#3629;&#3609;\&#3585;&#3619;&#3634;&#3615;&#3619;&#3634;&#3618;&#3650;&#3619;&#3588;%20&#3585;.&#3614;.63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1.%20&#3611;&#3637;%202563\SAT%20_%20Month\9.%20&#3617;&#3636;&#3606;&#3640;&#3609;&#3634;&#3618;&#3609;%2063\&#3585;&#3619;&#3634;&#3615;&#3619;&#3634;&#3618;&#3650;&#3619;&#3588;%20&#3617;&#3636;.&#3618;.63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3648;&#3623;&#3636;&#3619;&#3660;&#3585;&#3610;&#3640;&#3658;&#3585;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&#3648;&#3623;&#3636;&#3619;&#3660;&#3585;&#3610;&#3640;&#3658;&#3585;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.%20&#3611;&#3637;%202564\Report%20&#3619;&#3634;&#3618;&#3648;&#3604;&#3639;&#3629;&#3609;\&#3585;&#3619;&#3634;&#3615;&#3619;&#3634;&#3618;&#3650;&#3619;&#3588;%20&#3585;.&#3614;.63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1.%20&#3611;&#3637;%202564\Report%20&#3619;&#3634;&#3618;&#3648;&#3604;&#3639;&#3629;&#3609;\&#3585;&#3619;&#3634;&#3615;&#3619;&#3634;&#3618;&#3650;&#3619;&#3588;%20&#3585;.&#3614;.63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.%20&#3611;&#3637;%202564\COVID-19\1.&#3612;&#3641;&#3657;&#3605;&#3636;&#3604;&#3648;&#3594;&#3639;&#3657;&#3629;%20Cluster%20464\&#3619;&#3623;&#3617;&#3607;&#3633;&#3657;&#3591;&#3592;&#3633;&#3591;&#3627;&#3623;&#3633;&#3604;\&#3649;&#3612;&#3609;&#3616;&#3641;&#3617;&#3636;&#3649;&#3618;&#3585;&#3611;&#3619;&#3632;&#3648;&#3616;&#3607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.%20&#3611;&#3637;%202564\COVID-19\1.&#3612;&#3641;&#3657;&#3605;&#3636;&#3604;&#3648;&#3594;&#3639;&#3657;&#3629;%20Cluster%20464\1.&#3612;&#3641;&#3657;&#3648;&#3626;&#3637;&#3618;&#3594;&#3637;&#3623;&#3636;&#3605;\&#3607;&#3632;&#3648;&#3610;&#3637;&#3618;&#3609;&#3619;&#3634;&#3618;&#3594;&#3639;&#3656;&#3629;&#3612;&#3641;&#3657;&#3648;&#3626;&#3637;&#3618;&#3594;&#3637;&#3623;&#3636;&#3605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39000">
                  <a:srgbClr val="BDEEFF"/>
                </a:gs>
                <a:gs pos="73000">
                  <a:srgbClr val="43CEFF"/>
                </a:gs>
                <a:gs pos="100000">
                  <a:srgbClr val="00B0F0"/>
                </a:gs>
              </a:gsLst>
              <a:lin ang="5400000" scaled="1"/>
              <a:tileRect/>
            </a:gradFill>
            <a:ln w="31750" cap="flat" cmpd="sng" algn="ctr">
              <a:solidFill>
                <a:srgbClr val="0070C0"/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Sheet2!$A$2:$A$6</c:f>
              <c:strCache>
                <c:ptCount val="5"/>
                <c:pt idx="0">
                  <c:v>อุจจาระร่วง</c:v>
                </c:pt>
                <c:pt idx="1">
                  <c:v>ปอดบวม</c:v>
                </c:pt>
                <c:pt idx="2">
                  <c:v>ไข้ไม่ทราบสาเหตุ</c:v>
                </c:pt>
                <c:pt idx="3">
                  <c:v>อาหารเป็นพิษ</c:v>
                </c:pt>
                <c:pt idx="4">
                  <c:v>วัณโรคปอด</c:v>
                </c:pt>
              </c:strCache>
            </c:strRef>
          </c:cat>
          <c:val>
            <c:numRef>
              <c:f>Sheet2!$B$2:$B$6</c:f>
              <c:numCache>
                <c:formatCode>0.0</c:formatCode>
                <c:ptCount val="5"/>
                <c:pt idx="0" formatCode="General">
                  <c:v>559.6</c:v>
                </c:pt>
                <c:pt idx="1">
                  <c:v>251.2</c:v>
                </c:pt>
                <c:pt idx="2" formatCode="General">
                  <c:v>184.4</c:v>
                </c:pt>
                <c:pt idx="3" formatCode="General">
                  <c:v>61.5</c:v>
                </c:pt>
                <c:pt idx="4">
                  <c:v>40.4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B9-49C2-8E4A-DB5744AAD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4"/>
        <c:axId val="-614324784"/>
        <c:axId val="-614320976"/>
      </c:barChart>
      <c:catAx>
        <c:axId val="-61432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-614320976"/>
        <c:crosses val="autoZero"/>
        <c:auto val="1"/>
        <c:lblAlgn val="ctr"/>
        <c:lblOffset val="100"/>
        <c:noMultiLvlLbl val="0"/>
      </c:catAx>
      <c:valAx>
        <c:axId val="-61432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-61432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ราย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Sheet2!$A$2:$A$134</c:f>
              <c:numCache>
                <c:formatCode>d\-mmm</c:formatCode>
                <c:ptCount val="133"/>
                <c:pt idx="0">
                  <c:v>44321</c:v>
                </c:pt>
                <c:pt idx="1">
                  <c:v>44322</c:v>
                </c:pt>
                <c:pt idx="2">
                  <c:v>44324</c:v>
                </c:pt>
                <c:pt idx="3">
                  <c:v>44323</c:v>
                </c:pt>
                <c:pt idx="4">
                  <c:v>44325</c:v>
                </c:pt>
                <c:pt idx="5">
                  <c:v>44326</c:v>
                </c:pt>
                <c:pt idx="6">
                  <c:v>44327</c:v>
                </c:pt>
                <c:pt idx="7">
                  <c:v>44328</c:v>
                </c:pt>
                <c:pt idx="8">
                  <c:v>44329</c:v>
                </c:pt>
                <c:pt idx="9">
                  <c:v>44330</c:v>
                </c:pt>
                <c:pt idx="10">
                  <c:v>44331</c:v>
                </c:pt>
                <c:pt idx="11">
                  <c:v>44332</c:v>
                </c:pt>
                <c:pt idx="12">
                  <c:v>44333</c:v>
                </c:pt>
                <c:pt idx="13">
                  <c:v>44334</c:v>
                </c:pt>
                <c:pt idx="14">
                  <c:v>44337</c:v>
                </c:pt>
                <c:pt idx="15">
                  <c:v>44335</c:v>
                </c:pt>
                <c:pt idx="16">
                  <c:v>44336</c:v>
                </c:pt>
                <c:pt idx="17">
                  <c:v>44338</c:v>
                </c:pt>
                <c:pt idx="18">
                  <c:v>44339</c:v>
                </c:pt>
                <c:pt idx="19">
                  <c:v>44340</c:v>
                </c:pt>
                <c:pt idx="20">
                  <c:v>44341</c:v>
                </c:pt>
                <c:pt idx="21">
                  <c:v>44342</c:v>
                </c:pt>
                <c:pt idx="22">
                  <c:v>44343</c:v>
                </c:pt>
                <c:pt idx="23">
                  <c:v>44346</c:v>
                </c:pt>
                <c:pt idx="24">
                  <c:v>44344</c:v>
                </c:pt>
                <c:pt idx="25">
                  <c:v>44347</c:v>
                </c:pt>
                <c:pt idx="26">
                  <c:v>44345</c:v>
                </c:pt>
                <c:pt idx="27">
                  <c:v>44348</c:v>
                </c:pt>
                <c:pt idx="28">
                  <c:v>44356</c:v>
                </c:pt>
                <c:pt idx="29">
                  <c:v>44358</c:v>
                </c:pt>
                <c:pt idx="30">
                  <c:v>44349</c:v>
                </c:pt>
                <c:pt idx="31">
                  <c:v>44351</c:v>
                </c:pt>
                <c:pt idx="32">
                  <c:v>44353</c:v>
                </c:pt>
                <c:pt idx="33">
                  <c:v>44354</c:v>
                </c:pt>
                <c:pt idx="34">
                  <c:v>44357</c:v>
                </c:pt>
                <c:pt idx="35">
                  <c:v>44350</c:v>
                </c:pt>
                <c:pt idx="36">
                  <c:v>44352</c:v>
                </c:pt>
                <c:pt idx="37">
                  <c:v>44355</c:v>
                </c:pt>
                <c:pt idx="38">
                  <c:v>44359</c:v>
                </c:pt>
                <c:pt idx="39">
                  <c:v>44363</c:v>
                </c:pt>
                <c:pt idx="40">
                  <c:v>44360</c:v>
                </c:pt>
                <c:pt idx="41">
                  <c:v>44361</c:v>
                </c:pt>
                <c:pt idx="42">
                  <c:v>44362</c:v>
                </c:pt>
                <c:pt idx="43">
                  <c:v>44364</c:v>
                </c:pt>
                <c:pt idx="44">
                  <c:v>44365</c:v>
                </c:pt>
                <c:pt idx="45">
                  <c:v>44366</c:v>
                </c:pt>
                <c:pt idx="46">
                  <c:v>44367</c:v>
                </c:pt>
                <c:pt idx="47">
                  <c:v>44370</c:v>
                </c:pt>
                <c:pt idx="48">
                  <c:v>44368</c:v>
                </c:pt>
                <c:pt idx="49">
                  <c:v>44369</c:v>
                </c:pt>
                <c:pt idx="50">
                  <c:v>44372</c:v>
                </c:pt>
                <c:pt idx="51">
                  <c:v>44371</c:v>
                </c:pt>
                <c:pt idx="52">
                  <c:v>44374</c:v>
                </c:pt>
                <c:pt idx="53">
                  <c:v>44380</c:v>
                </c:pt>
                <c:pt idx="54">
                  <c:v>44373</c:v>
                </c:pt>
                <c:pt idx="55">
                  <c:v>44375</c:v>
                </c:pt>
                <c:pt idx="56">
                  <c:v>44376</c:v>
                </c:pt>
                <c:pt idx="57">
                  <c:v>44379</c:v>
                </c:pt>
                <c:pt idx="58">
                  <c:v>44377</c:v>
                </c:pt>
                <c:pt idx="59">
                  <c:v>44383</c:v>
                </c:pt>
                <c:pt idx="60">
                  <c:v>44378</c:v>
                </c:pt>
                <c:pt idx="61">
                  <c:v>44382</c:v>
                </c:pt>
                <c:pt idx="62">
                  <c:v>44381</c:v>
                </c:pt>
                <c:pt idx="63">
                  <c:v>44384</c:v>
                </c:pt>
                <c:pt idx="64">
                  <c:v>44385</c:v>
                </c:pt>
                <c:pt idx="65">
                  <c:v>44386</c:v>
                </c:pt>
                <c:pt idx="66">
                  <c:v>44387</c:v>
                </c:pt>
                <c:pt idx="67">
                  <c:v>44388</c:v>
                </c:pt>
                <c:pt idx="68">
                  <c:v>44389</c:v>
                </c:pt>
                <c:pt idx="69">
                  <c:v>44390</c:v>
                </c:pt>
                <c:pt idx="70">
                  <c:v>44391</c:v>
                </c:pt>
                <c:pt idx="71">
                  <c:v>44392</c:v>
                </c:pt>
                <c:pt idx="72">
                  <c:v>44393</c:v>
                </c:pt>
                <c:pt idx="73">
                  <c:v>44394</c:v>
                </c:pt>
                <c:pt idx="74">
                  <c:v>44395</c:v>
                </c:pt>
                <c:pt idx="75">
                  <c:v>44396</c:v>
                </c:pt>
                <c:pt idx="76">
                  <c:v>44397</c:v>
                </c:pt>
                <c:pt idx="77">
                  <c:v>44398</c:v>
                </c:pt>
                <c:pt idx="78">
                  <c:v>44399</c:v>
                </c:pt>
                <c:pt idx="79">
                  <c:v>44400</c:v>
                </c:pt>
                <c:pt idx="80">
                  <c:v>44401</c:v>
                </c:pt>
                <c:pt idx="81">
                  <c:v>44402</c:v>
                </c:pt>
                <c:pt idx="82">
                  <c:v>44403</c:v>
                </c:pt>
                <c:pt idx="83">
                  <c:v>44404</c:v>
                </c:pt>
                <c:pt idx="84">
                  <c:v>44405</c:v>
                </c:pt>
                <c:pt idx="85">
                  <c:v>44406</c:v>
                </c:pt>
                <c:pt idx="86">
                  <c:v>44407</c:v>
                </c:pt>
                <c:pt idx="87">
                  <c:v>44408</c:v>
                </c:pt>
                <c:pt idx="88">
                  <c:v>44409</c:v>
                </c:pt>
                <c:pt idx="89">
                  <c:v>44410</c:v>
                </c:pt>
                <c:pt idx="90">
                  <c:v>44411</c:v>
                </c:pt>
                <c:pt idx="91">
                  <c:v>44412</c:v>
                </c:pt>
                <c:pt idx="92">
                  <c:v>44413</c:v>
                </c:pt>
                <c:pt idx="93">
                  <c:v>44414</c:v>
                </c:pt>
                <c:pt idx="94">
                  <c:v>44415</c:v>
                </c:pt>
                <c:pt idx="95">
                  <c:v>44416</c:v>
                </c:pt>
                <c:pt idx="96">
                  <c:v>44417</c:v>
                </c:pt>
                <c:pt idx="97">
                  <c:v>44418</c:v>
                </c:pt>
                <c:pt idx="98">
                  <c:v>44419</c:v>
                </c:pt>
                <c:pt idx="99">
                  <c:v>44420</c:v>
                </c:pt>
                <c:pt idx="100">
                  <c:v>44421</c:v>
                </c:pt>
                <c:pt idx="101">
                  <c:v>44422</c:v>
                </c:pt>
                <c:pt idx="102">
                  <c:v>44423</c:v>
                </c:pt>
                <c:pt idx="103">
                  <c:v>44424</c:v>
                </c:pt>
                <c:pt idx="104">
                  <c:v>44425</c:v>
                </c:pt>
                <c:pt idx="105">
                  <c:v>44426</c:v>
                </c:pt>
                <c:pt idx="106">
                  <c:v>44427</c:v>
                </c:pt>
                <c:pt idx="107">
                  <c:v>44428</c:v>
                </c:pt>
                <c:pt idx="108">
                  <c:v>44429</c:v>
                </c:pt>
                <c:pt idx="109">
                  <c:v>44430</c:v>
                </c:pt>
                <c:pt idx="110">
                  <c:v>44431</c:v>
                </c:pt>
                <c:pt idx="111">
                  <c:v>44432</c:v>
                </c:pt>
                <c:pt idx="112">
                  <c:v>44433</c:v>
                </c:pt>
                <c:pt idx="113">
                  <c:v>44434</c:v>
                </c:pt>
                <c:pt idx="114">
                  <c:v>44435</c:v>
                </c:pt>
                <c:pt idx="115">
                  <c:v>44436</c:v>
                </c:pt>
                <c:pt idx="116">
                  <c:v>44437</c:v>
                </c:pt>
                <c:pt idx="117">
                  <c:v>44438</c:v>
                </c:pt>
                <c:pt idx="118">
                  <c:v>44439</c:v>
                </c:pt>
                <c:pt idx="119">
                  <c:v>44440</c:v>
                </c:pt>
                <c:pt idx="120">
                  <c:v>44441</c:v>
                </c:pt>
                <c:pt idx="121">
                  <c:v>44442</c:v>
                </c:pt>
                <c:pt idx="122">
                  <c:v>44443</c:v>
                </c:pt>
                <c:pt idx="123">
                  <c:v>44444</c:v>
                </c:pt>
                <c:pt idx="124">
                  <c:v>44445</c:v>
                </c:pt>
                <c:pt idx="125">
                  <c:v>44446</c:v>
                </c:pt>
                <c:pt idx="126">
                  <c:v>44447</c:v>
                </c:pt>
                <c:pt idx="127">
                  <c:v>44448</c:v>
                </c:pt>
                <c:pt idx="128">
                  <c:v>44449</c:v>
                </c:pt>
                <c:pt idx="129">
                  <c:v>44450</c:v>
                </c:pt>
                <c:pt idx="130">
                  <c:v>44451</c:v>
                </c:pt>
                <c:pt idx="131">
                  <c:v>44452</c:v>
                </c:pt>
                <c:pt idx="132">
                  <c:v>44453</c:v>
                </c:pt>
              </c:numCache>
            </c:numRef>
          </c:cat>
          <c:val>
            <c:numRef>
              <c:f>Sheet2!$B$2:$B$134</c:f>
              <c:numCache>
                <c:formatCode>General</c:formatCode>
                <c:ptCount val="133"/>
                <c:pt idx="5">
                  <c:v>1</c:v>
                </c:pt>
                <c:pt idx="15">
                  <c:v>1</c:v>
                </c:pt>
                <c:pt idx="22">
                  <c:v>1</c:v>
                </c:pt>
                <c:pt idx="43">
                  <c:v>1</c:v>
                </c:pt>
                <c:pt idx="63">
                  <c:v>1</c:v>
                </c:pt>
                <c:pt idx="65">
                  <c:v>1</c:v>
                </c:pt>
                <c:pt idx="85">
                  <c:v>2</c:v>
                </c:pt>
                <c:pt idx="88">
                  <c:v>1</c:v>
                </c:pt>
                <c:pt idx="89">
                  <c:v>3</c:v>
                </c:pt>
                <c:pt idx="90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8">
                  <c:v>5</c:v>
                </c:pt>
                <c:pt idx="99">
                  <c:v>2</c:v>
                </c:pt>
                <c:pt idx="100">
                  <c:v>2</c:v>
                </c:pt>
                <c:pt idx="101">
                  <c:v>4</c:v>
                </c:pt>
                <c:pt idx="102">
                  <c:v>5</c:v>
                </c:pt>
                <c:pt idx="103">
                  <c:v>3</c:v>
                </c:pt>
                <c:pt idx="106">
                  <c:v>2</c:v>
                </c:pt>
                <c:pt idx="107">
                  <c:v>3</c:v>
                </c:pt>
                <c:pt idx="108">
                  <c:v>2</c:v>
                </c:pt>
                <c:pt idx="110">
                  <c:v>1</c:v>
                </c:pt>
                <c:pt idx="111">
                  <c:v>2</c:v>
                </c:pt>
                <c:pt idx="112">
                  <c:v>2</c:v>
                </c:pt>
                <c:pt idx="115">
                  <c:v>1</c:v>
                </c:pt>
                <c:pt idx="116">
                  <c:v>2</c:v>
                </c:pt>
                <c:pt idx="117">
                  <c:v>1</c:v>
                </c:pt>
                <c:pt idx="118">
                  <c:v>3</c:v>
                </c:pt>
                <c:pt idx="119">
                  <c:v>1</c:v>
                </c:pt>
                <c:pt idx="121">
                  <c:v>2</c:v>
                </c:pt>
                <c:pt idx="122">
                  <c:v>1</c:v>
                </c:pt>
                <c:pt idx="124">
                  <c:v>1</c:v>
                </c:pt>
                <c:pt idx="125">
                  <c:v>2</c:v>
                </c:pt>
                <c:pt idx="126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CB-4ACC-A7A1-79B411BC45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27"/>
        <c:axId val="-615780704"/>
        <c:axId val="-615776352"/>
      </c:barChart>
      <c:dateAx>
        <c:axId val="-615780704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-615776352"/>
        <c:crosses val="autoZero"/>
        <c:auto val="1"/>
        <c:lblOffset val="100"/>
        <c:baseTimeUnit val="days"/>
      </c:dateAx>
      <c:valAx>
        <c:axId val="-615776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-615780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407946335739876E-2"/>
          <c:y val="4.497306022280647E-2"/>
          <c:w val="0.94431204341128661"/>
          <c:h val="0.7795346451734072"/>
        </c:manualLayout>
      </c:layout>
      <c:areaChart>
        <c:grouping val="stacked"/>
        <c:varyColors val="0"/>
        <c:ser>
          <c:idx val="1"/>
          <c:order val="1"/>
          <c:tx>
            <c:strRef>
              <c:f>Sheet2!$C$14</c:f>
              <c:strCache>
                <c:ptCount val="1"/>
                <c:pt idx="0">
                  <c:v>median</c:v>
                </c:pt>
              </c:strCache>
            </c:strRef>
          </c:tx>
          <c:spPr>
            <a:gradFill flip="none" rotWithShape="1">
              <a:gsLst>
                <a:gs pos="0">
                  <a:srgbClr val="00B0F0"/>
                </a:gs>
                <a:gs pos="67000">
                  <a:schemeClr val="accent5">
                    <a:lumMod val="60000"/>
                    <a:lumOff val="40000"/>
                  </a:schemeClr>
                </a:gs>
                <a:gs pos="83000">
                  <a:schemeClr val="accent5">
                    <a:lumMod val="45000"/>
                    <a:lumOff val="55000"/>
                  </a:schemeClr>
                </a:gs>
                <a:gs pos="100000">
                  <a:schemeClr val="accent5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25400">
              <a:solidFill>
                <a:srgbClr val="FF0000"/>
              </a:solidFill>
              <a:prstDash val="sysDash"/>
            </a:ln>
            <a:effectLst/>
          </c:spPr>
          <c:cat>
            <c:strRef>
              <c:f>Sheet2!$A$15:$A$19</c:f>
              <c:strCache>
                <c:ptCount val="5"/>
                <c:pt idx="0">
                  <c:v>อุจจาระร่วง</c:v>
                </c:pt>
                <c:pt idx="1">
                  <c:v>ไข้ไม่ทราบสาเหตุ</c:v>
                </c:pt>
                <c:pt idx="2">
                  <c:v>ปอดบวม</c:v>
                </c:pt>
                <c:pt idx="3">
                  <c:v>อาหารเป็นพิษ</c:v>
                </c:pt>
                <c:pt idx="4">
                  <c:v>ซิฟิลิส</c:v>
                </c:pt>
              </c:strCache>
            </c:strRef>
          </c:cat>
          <c:val>
            <c:numRef>
              <c:f>Sheet2!$C$15:$C$19</c:f>
              <c:numCache>
                <c:formatCode>General</c:formatCode>
                <c:ptCount val="5"/>
                <c:pt idx="0">
                  <c:v>87.2</c:v>
                </c:pt>
                <c:pt idx="1">
                  <c:v>42</c:v>
                </c:pt>
                <c:pt idx="2">
                  <c:v>36.9</c:v>
                </c:pt>
                <c:pt idx="3">
                  <c:v>14.4</c:v>
                </c:pt>
                <c:pt idx="4">
                  <c:v>0.7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04-4E93-81CE-37C025DAC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614318800"/>
        <c:axId val="-614317712"/>
      </c:areaChart>
      <c:barChart>
        <c:barDir val="col"/>
        <c:grouping val="clustered"/>
        <c:varyColors val="0"/>
        <c:ser>
          <c:idx val="0"/>
          <c:order val="0"/>
          <c:tx>
            <c:strRef>
              <c:f>Sheet2!$B$14</c:f>
              <c:strCache>
                <c:ptCount val="1"/>
                <c:pt idx="0">
                  <c:v>กันยายน 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4000">
                  <a:srgbClr val="FF61FF"/>
                </a:gs>
                <a:gs pos="83000">
                  <a:srgbClr val="FF47FF"/>
                </a:gs>
                <a:gs pos="100000">
                  <a:srgbClr val="FF00FF"/>
                </a:gs>
              </a:gsLst>
              <a:lin ang="5400000" scaled="1"/>
              <a:tileRect/>
            </a:gradFill>
            <a:ln w="25400">
              <a:solidFill>
                <a:srgbClr val="FF00FF"/>
              </a:solidFill>
            </a:ln>
            <a:effectLst/>
          </c:spPr>
          <c:invertIfNegative val="0"/>
          <c:cat>
            <c:strRef>
              <c:f>Sheet2!$A$15:$A$19</c:f>
              <c:strCache>
                <c:ptCount val="5"/>
                <c:pt idx="0">
                  <c:v>อุจจาระร่วง</c:v>
                </c:pt>
                <c:pt idx="1">
                  <c:v>ไข้ไม่ทราบสาเหตุ</c:v>
                </c:pt>
                <c:pt idx="2">
                  <c:v>ปอดบวม</c:v>
                </c:pt>
                <c:pt idx="3">
                  <c:v>อาหารเป็นพิษ</c:v>
                </c:pt>
                <c:pt idx="4">
                  <c:v>ซิฟิลิส</c:v>
                </c:pt>
              </c:strCache>
            </c:strRef>
          </c:cat>
          <c:val>
            <c:numRef>
              <c:f>Sheet2!$B$15:$B$19</c:f>
              <c:numCache>
                <c:formatCode>General</c:formatCode>
                <c:ptCount val="5"/>
                <c:pt idx="0">
                  <c:v>17.3</c:v>
                </c:pt>
                <c:pt idx="1">
                  <c:v>9.6</c:v>
                </c:pt>
                <c:pt idx="2">
                  <c:v>2.9</c:v>
                </c:pt>
                <c:pt idx="3">
                  <c:v>1.7</c:v>
                </c:pt>
                <c:pt idx="4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F04-4E93-81CE-37C025DAC0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614318800"/>
        <c:axId val="-614317712"/>
      </c:barChart>
      <c:catAx>
        <c:axId val="-61431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2000" b="1"/>
            </a:pPr>
            <a:endParaRPr lang="th-TH"/>
          </a:p>
        </c:txPr>
        <c:crossAx val="-614317712"/>
        <c:crosses val="autoZero"/>
        <c:auto val="1"/>
        <c:lblAlgn val="ctr"/>
        <c:lblOffset val="100"/>
        <c:noMultiLvlLbl val="0"/>
      </c:catAx>
      <c:valAx>
        <c:axId val="-61431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th-TH"/>
          </a:p>
        </c:txPr>
        <c:crossAx val="-61431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83795925293686"/>
          <c:y val="9.7459702426009681E-2"/>
          <c:w val="0.27223466107795974"/>
          <c:h val="0.1226821874920649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2800"/>
          </a:pPr>
          <a:endParaRPr lang="th-T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spPr>
            <a:ln w="25400">
              <a:solidFill>
                <a:schemeClr val="tx1"/>
              </a:solidFill>
            </a:ln>
          </c:spPr>
          <c:explosion val="8"/>
          <c:dPt>
            <c:idx val="0"/>
            <c:bubble3D val="0"/>
            <c:spPr>
              <a:solidFill>
                <a:srgbClr val="00B0F0"/>
              </a:solidFill>
              <a:ln w="2540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91C-4FFC-BAB3-7D7F636B0DEC}"/>
              </c:ext>
            </c:extLst>
          </c:dPt>
          <c:dPt>
            <c:idx val="1"/>
            <c:bubble3D val="0"/>
            <c:spPr>
              <a:solidFill>
                <a:srgbClr val="FF47FF"/>
              </a:solidFill>
              <a:ln w="25400"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1C-4FFC-BAB3-7D7F636B0DEC}"/>
              </c:ext>
            </c:extLst>
          </c:dPt>
          <c:cat>
            <c:strRef>
              <c:f>ไข้ไม่ทราบ!$A$1:$A$2</c:f>
              <c:strCache>
                <c:ptCount val="2"/>
                <c:pt idx="0">
                  <c:v>ชาย</c:v>
                </c:pt>
                <c:pt idx="1">
                  <c:v>หญิง</c:v>
                </c:pt>
              </c:strCache>
            </c:strRef>
          </c:cat>
          <c:val>
            <c:numRef>
              <c:f>ไข้ไม่ทราบ!$B$1:$B$2</c:f>
              <c:numCache>
                <c:formatCode>General</c:formatCode>
                <c:ptCount val="2"/>
                <c:pt idx="0">
                  <c:v>160</c:v>
                </c:pt>
                <c:pt idx="1">
                  <c:v>183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91C-4FFC-BAB3-7D7F636B0D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378-4470-AB4F-AD01CBC4F6FF}"/>
              </c:ext>
            </c:extLst>
          </c:dPt>
          <c:dPt>
            <c:idx val="1"/>
            <c:bubble3D val="0"/>
            <c:explosion val="5"/>
            <c:spPr>
              <a:solidFill>
                <a:srgbClr val="FF66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378-4470-AB4F-AD01CBC4F6FF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378-4470-AB4F-AD01CBC4F6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DEA-4CEE-A987-24A27BB72D19}"/>
              </c:ext>
            </c:extLst>
          </c:dPt>
          <c:dPt>
            <c:idx val="1"/>
            <c:bubble3D val="0"/>
            <c:explosion val="5"/>
            <c:spPr>
              <a:solidFill>
                <a:srgbClr val="FF66FF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DEA-4CEE-A987-24A27BB72D19}"/>
              </c:ext>
            </c:extLst>
          </c:dPt>
          <c:val>
            <c:numRef>
              <c:f>'Sheet1 (2)'!$A$1:$A$2</c:f>
              <c:numCache>
                <c:formatCode>General</c:formatCode>
                <c:ptCount val="2"/>
                <c:pt idx="0">
                  <c:v>59</c:v>
                </c:pt>
                <c:pt idx="1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DEA-4CEE-A987-24A27BB72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FF00FF"/>
            </a:solidFill>
            <a:ln>
              <a:solidFill>
                <a:schemeClr val="tx1"/>
              </a:solidFill>
            </a:ln>
          </c:spPr>
          <c:explosion val="6"/>
          <c:dPt>
            <c:idx val="0"/>
            <c:bubble3D val="0"/>
            <c:spPr>
              <a:solidFill>
                <a:srgbClr val="00B0F0"/>
              </a:solidFill>
              <a:ln w="381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51-433B-A50D-BB32E786D9EB}"/>
              </c:ext>
            </c:extLst>
          </c:dPt>
          <c:dPt>
            <c:idx val="1"/>
            <c:bubble3D val="0"/>
            <c:spPr>
              <a:solidFill>
                <a:srgbClr val="FF00FF"/>
              </a:solidFill>
              <a:ln w="317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151-433B-A50D-BB32E786D9EB}"/>
              </c:ext>
            </c:extLst>
          </c:dPt>
          <c:cat>
            <c:strRef>
              <c:f>Sheet3!$A$1:$A$2</c:f>
              <c:strCache>
                <c:ptCount val="2"/>
                <c:pt idx="0">
                  <c:v>ชาย</c:v>
                </c:pt>
                <c:pt idx="1">
                  <c:v>หญิง</c:v>
                </c:pt>
              </c:strCache>
            </c:strRef>
          </c:cat>
          <c:val>
            <c:numRef>
              <c:f>Sheet3!$B$1:$B$2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151-433B-A50D-BB32E786D9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FF00FF"/>
            </a:solidFill>
            <a:ln>
              <a:solidFill>
                <a:schemeClr val="tx1"/>
              </a:solidFill>
            </a:ln>
          </c:spPr>
          <c:explosion val="6"/>
          <c:dPt>
            <c:idx val="0"/>
            <c:bubble3D val="0"/>
            <c:spPr>
              <a:solidFill>
                <a:srgbClr val="00B0F0"/>
              </a:solidFill>
              <a:ln w="3810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67E-4772-AE8B-058DEB424332}"/>
              </c:ext>
            </c:extLst>
          </c:dPt>
          <c:dPt>
            <c:idx val="1"/>
            <c:bubble3D val="0"/>
            <c:spPr>
              <a:solidFill>
                <a:srgbClr val="FF00FF"/>
              </a:solidFill>
              <a:ln w="317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67E-4772-AE8B-058DEB424332}"/>
              </c:ext>
            </c:extLst>
          </c:dPt>
          <c:cat>
            <c:strRef>
              <c:f>Sheet3!$A$1:$A$2</c:f>
              <c:strCache>
                <c:ptCount val="2"/>
                <c:pt idx="0">
                  <c:v>ชาย</c:v>
                </c:pt>
                <c:pt idx="1">
                  <c:v>หญิง</c:v>
                </c:pt>
              </c:strCache>
            </c:strRef>
          </c:cat>
          <c:val>
            <c:numRef>
              <c:f>Sheet3!$B$1:$B$2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67E-4772-AE8B-058DEB4243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ใหม่ในพื้นที่</c:v>
                </c:pt>
              </c:strCache>
            </c:strRef>
          </c:tx>
          <c:spPr>
            <a:solidFill>
              <a:srgbClr val="FF0000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Sheet1!$A$2:$A$120</c:f>
              <c:numCache>
                <c:formatCode>d\-mmm</c:formatCode>
                <c:ptCount val="119"/>
                <c:pt idx="0">
                  <c:v>44378</c:v>
                </c:pt>
                <c:pt idx="1">
                  <c:v>44379</c:v>
                </c:pt>
                <c:pt idx="2">
                  <c:v>44380</c:v>
                </c:pt>
                <c:pt idx="3">
                  <c:v>44381</c:v>
                </c:pt>
                <c:pt idx="4">
                  <c:v>44382</c:v>
                </c:pt>
                <c:pt idx="5">
                  <c:v>44383</c:v>
                </c:pt>
                <c:pt idx="6">
                  <c:v>44384</c:v>
                </c:pt>
                <c:pt idx="7">
                  <c:v>44385</c:v>
                </c:pt>
                <c:pt idx="8">
                  <c:v>44386</c:v>
                </c:pt>
                <c:pt idx="9">
                  <c:v>44387</c:v>
                </c:pt>
                <c:pt idx="10">
                  <c:v>44388</c:v>
                </c:pt>
                <c:pt idx="11">
                  <c:v>44389</c:v>
                </c:pt>
                <c:pt idx="12">
                  <c:v>44390</c:v>
                </c:pt>
                <c:pt idx="13">
                  <c:v>44391</c:v>
                </c:pt>
                <c:pt idx="14">
                  <c:v>44392</c:v>
                </c:pt>
                <c:pt idx="15">
                  <c:v>44393</c:v>
                </c:pt>
                <c:pt idx="16">
                  <c:v>44394</c:v>
                </c:pt>
                <c:pt idx="17">
                  <c:v>44395</c:v>
                </c:pt>
                <c:pt idx="18">
                  <c:v>44396</c:v>
                </c:pt>
                <c:pt idx="19">
                  <c:v>44397</c:v>
                </c:pt>
                <c:pt idx="20">
                  <c:v>44398</c:v>
                </c:pt>
                <c:pt idx="21">
                  <c:v>44399</c:v>
                </c:pt>
                <c:pt idx="22">
                  <c:v>44400</c:v>
                </c:pt>
                <c:pt idx="23">
                  <c:v>44401</c:v>
                </c:pt>
                <c:pt idx="24">
                  <c:v>44402</c:v>
                </c:pt>
                <c:pt idx="25">
                  <c:v>44403</c:v>
                </c:pt>
                <c:pt idx="26">
                  <c:v>44404</c:v>
                </c:pt>
                <c:pt idx="27">
                  <c:v>44405</c:v>
                </c:pt>
                <c:pt idx="28">
                  <c:v>44406</c:v>
                </c:pt>
                <c:pt idx="29">
                  <c:v>44407</c:v>
                </c:pt>
                <c:pt idx="30">
                  <c:v>44408</c:v>
                </c:pt>
                <c:pt idx="31">
                  <c:v>44409</c:v>
                </c:pt>
                <c:pt idx="32">
                  <c:v>44410</c:v>
                </c:pt>
                <c:pt idx="33">
                  <c:v>44411</c:v>
                </c:pt>
                <c:pt idx="34">
                  <c:v>44412</c:v>
                </c:pt>
                <c:pt idx="35">
                  <c:v>44413</c:v>
                </c:pt>
                <c:pt idx="36">
                  <c:v>44414</c:v>
                </c:pt>
                <c:pt idx="37">
                  <c:v>44415</c:v>
                </c:pt>
                <c:pt idx="38">
                  <c:v>44416</c:v>
                </c:pt>
                <c:pt idx="39">
                  <c:v>44417</c:v>
                </c:pt>
                <c:pt idx="40">
                  <c:v>44418</c:v>
                </c:pt>
                <c:pt idx="41">
                  <c:v>44419</c:v>
                </c:pt>
                <c:pt idx="42">
                  <c:v>44420</c:v>
                </c:pt>
                <c:pt idx="43">
                  <c:v>44421</c:v>
                </c:pt>
                <c:pt idx="44">
                  <c:v>44422</c:v>
                </c:pt>
                <c:pt idx="45">
                  <c:v>44423</c:v>
                </c:pt>
                <c:pt idx="46">
                  <c:v>44424</c:v>
                </c:pt>
                <c:pt idx="47">
                  <c:v>44425</c:v>
                </c:pt>
                <c:pt idx="48">
                  <c:v>44426</c:v>
                </c:pt>
                <c:pt idx="49">
                  <c:v>44427</c:v>
                </c:pt>
                <c:pt idx="50">
                  <c:v>44428</c:v>
                </c:pt>
                <c:pt idx="51">
                  <c:v>44429</c:v>
                </c:pt>
                <c:pt idx="52">
                  <c:v>44430</c:v>
                </c:pt>
                <c:pt idx="53">
                  <c:v>44431</c:v>
                </c:pt>
                <c:pt idx="54">
                  <c:v>44432</c:v>
                </c:pt>
                <c:pt idx="55">
                  <c:v>44433</c:v>
                </c:pt>
                <c:pt idx="56">
                  <c:v>44434</c:v>
                </c:pt>
                <c:pt idx="57">
                  <c:v>44435</c:v>
                </c:pt>
                <c:pt idx="58">
                  <c:v>44436</c:v>
                </c:pt>
                <c:pt idx="59">
                  <c:v>44437</c:v>
                </c:pt>
                <c:pt idx="60">
                  <c:v>44438</c:v>
                </c:pt>
                <c:pt idx="61">
                  <c:v>44439</c:v>
                </c:pt>
                <c:pt idx="62">
                  <c:v>44440</c:v>
                </c:pt>
                <c:pt idx="63">
                  <c:v>44441</c:v>
                </c:pt>
                <c:pt idx="64">
                  <c:v>44442</c:v>
                </c:pt>
                <c:pt idx="65">
                  <c:v>44443</c:v>
                </c:pt>
                <c:pt idx="66">
                  <c:v>44444</c:v>
                </c:pt>
                <c:pt idx="67">
                  <c:v>44445</c:v>
                </c:pt>
                <c:pt idx="68">
                  <c:v>44446</c:v>
                </c:pt>
                <c:pt idx="69">
                  <c:v>44447</c:v>
                </c:pt>
                <c:pt idx="70">
                  <c:v>44448</c:v>
                </c:pt>
                <c:pt idx="71">
                  <c:v>44449</c:v>
                </c:pt>
                <c:pt idx="72">
                  <c:v>44450</c:v>
                </c:pt>
                <c:pt idx="73">
                  <c:v>44451</c:v>
                </c:pt>
                <c:pt idx="74">
                  <c:v>44452</c:v>
                </c:pt>
                <c:pt idx="75">
                  <c:v>44453</c:v>
                </c:pt>
                <c:pt idx="76">
                  <c:v>44454</c:v>
                </c:pt>
                <c:pt idx="77">
                  <c:v>44455</c:v>
                </c:pt>
                <c:pt idx="78">
                  <c:v>44456</c:v>
                </c:pt>
                <c:pt idx="79">
                  <c:v>44457</c:v>
                </c:pt>
                <c:pt idx="80">
                  <c:v>44458</c:v>
                </c:pt>
                <c:pt idx="81">
                  <c:v>44459</c:v>
                </c:pt>
                <c:pt idx="82">
                  <c:v>44460</c:v>
                </c:pt>
                <c:pt idx="83">
                  <c:v>44461</c:v>
                </c:pt>
                <c:pt idx="84">
                  <c:v>44462</c:v>
                </c:pt>
                <c:pt idx="85">
                  <c:v>44463</c:v>
                </c:pt>
                <c:pt idx="86">
                  <c:v>44464</c:v>
                </c:pt>
                <c:pt idx="87">
                  <c:v>44465</c:v>
                </c:pt>
                <c:pt idx="88">
                  <c:v>44466</c:v>
                </c:pt>
                <c:pt idx="89">
                  <c:v>44467</c:v>
                </c:pt>
                <c:pt idx="90">
                  <c:v>44468</c:v>
                </c:pt>
                <c:pt idx="91">
                  <c:v>44469</c:v>
                </c:pt>
                <c:pt idx="92">
                  <c:v>44470</c:v>
                </c:pt>
                <c:pt idx="93">
                  <c:v>44471</c:v>
                </c:pt>
                <c:pt idx="94">
                  <c:v>44472</c:v>
                </c:pt>
                <c:pt idx="95">
                  <c:v>44473</c:v>
                </c:pt>
                <c:pt idx="96">
                  <c:v>44474</c:v>
                </c:pt>
                <c:pt idx="97">
                  <c:v>44475</c:v>
                </c:pt>
                <c:pt idx="98">
                  <c:v>44476</c:v>
                </c:pt>
                <c:pt idx="99">
                  <c:v>44477</c:v>
                </c:pt>
                <c:pt idx="100">
                  <c:v>44478</c:v>
                </c:pt>
                <c:pt idx="101">
                  <c:v>44479</c:v>
                </c:pt>
                <c:pt idx="102">
                  <c:v>44480</c:v>
                </c:pt>
                <c:pt idx="103">
                  <c:v>44481</c:v>
                </c:pt>
                <c:pt idx="104">
                  <c:v>44482</c:v>
                </c:pt>
                <c:pt idx="105">
                  <c:v>44483</c:v>
                </c:pt>
                <c:pt idx="106">
                  <c:v>44484</c:v>
                </c:pt>
                <c:pt idx="107">
                  <c:v>44485</c:v>
                </c:pt>
                <c:pt idx="108">
                  <c:v>44486</c:v>
                </c:pt>
                <c:pt idx="109">
                  <c:v>44487</c:v>
                </c:pt>
                <c:pt idx="110">
                  <c:v>44488</c:v>
                </c:pt>
                <c:pt idx="111">
                  <c:v>44489</c:v>
                </c:pt>
                <c:pt idx="112">
                  <c:v>44490</c:v>
                </c:pt>
                <c:pt idx="113">
                  <c:v>44491</c:v>
                </c:pt>
                <c:pt idx="114">
                  <c:v>44492</c:v>
                </c:pt>
                <c:pt idx="115">
                  <c:v>44493</c:v>
                </c:pt>
                <c:pt idx="116">
                  <c:v>44494</c:v>
                </c:pt>
                <c:pt idx="117">
                  <c:v>44495</c:v>
                </c:pt>
                <c:pt idx="118">
                  <c:v>44496</c:v>
                </c:pt>
              </c:numCache>
            </c:numRef>
          </c:cat>
          <c:val>
            <c:numRef>
              <c:f>Sheet1!$B$2:$B$120</c:f>
              <c:numCache>
                <c:formatCode>General</c:formatCode>
                <c:ptCount val="119"/>
                <c:pt idx="0">
                  <c:v>3</c:v>
                </c:pt>
                <c:pt idx="1">
                  <c:v>4</c:v>
                </c:pt>
                <c:pt idx="2">
                  <c:v>0</c:v>
                </c:pt>
                <c:pt idx="3">
                  <c:v>9</c:v>
                </c:pt>
                <c:pt idx="4">
                  <c:v>14</c:v>
                </c:pt>
                <c:pt idx="5">
                  <c:v>14</c:v>
                </c:pt>
                <c:pt idx="6">
                  <c:v>4</c:v>
                </c:pt>
                <c:pt idx="7">
                  <c:v>2</c:v>
                </c:pt>
                <c:pt idx="8">
                  <c:v>9</c:v>
                </c:pt>
                <c:pt idx="9">
                  <c:v>0</c:v>
                </c:pt>
                <c:pt idx="10">
                  <c:v>3</c:v>
                </c:pt>
                <c:pt idx="11">
                  <c:v>6</c:v>
                </c:pt>
                <c:pt idx="12">
                  <c:v>2</c:v>
                </c:pt>
                <c:pt idx="13">
                  <c:v>3</c:v>
                </c:pt>
                <c:pt idx="14">
                  <c:v>0</c:v>
                </c:pt>
                <c:pt idx="15">
                  <c:v>3</c:v>
                </c:pt>
                <c:pt idx="16">
                  <c:v>24</c:v>
                </c:pt>
                <c:pt idx="17">
                  <c:v>5</c:v>
                </c:pt>
                <c:pt idx="18">
                  <c:v>9</c:v>
                </c:pt>
                <c:pt idx="19">
                  <c:v>8</c:v>
                </c:pt>
                <c:pt idx="20">
                  <c:v>2</c:v>
                </c:pt>
                <c:pt idx="21">
                  <c:v>17</c:v>
                </c:pt>
                <c:pt idx="22">
                  <c:v>3</c:v>
                </c:pt>
                <c:pt idx="23">
                  <c:v>13</c:v>
                </c:pt>
                <c:pt idx="24">
                  <c:v>22</c:v>
                </c:pt>
                <c:pt idx="25">
                  <c:v>30</c:v>
                </c:pt>
                <c:pt idx="26">
                  <c:v>18</c:v>
                </c:pt>
                <c:pt idx="27">
                  <c:v>10</c:v>
                </c:pt>
                <c:pt idx="28">
                  <c:v>18</c:v>
                </c:pt>
                <c:pt idx="29">
                  <c:v>13</c:v>
                </c:pt>
                <c:pt idx="30">
                  <c:v>32</c:v>
                </c:pt>
                <c:pt idx="31">
                  <c:v>5</c:v>
                </c:pt>
                <c:pt idx="32">
                  <c:v>66</c:v>
                </c:pt>
                <c:pt idx="33">
                  <c:v>1</c:v>
                </c:pt>
                <c:pt idx="34">
                  <c:v>32</c:v>
                </c:pt>
                <c:pt idx="35">
                  <c:v>22</c:v>
                </c:pt>
                <c:pt idx="36">
                  <c:v>0</c:v>
                </c:pt>
                <c:pt idx="37">
                  <c:v>43</c:v>
                </c:pt>
                <c:pt idx="38">
                  <c:v>42</c:v>
                </c:pt>
                <c:pt idx="39">
                  <c:v>19</c:v>
                </c:pt>
                <c:pt idx="40">
                  <c:v>12</c:v>
                </c:pt>
                <c:pt idx="41">
                  <c:v>42</c:v>
                </c:pt>
                <c:pt idx="42">
                  <c:v>72</c:v>
                </c:pt>
                <c:pt idx="43">
                  <c:v>20</c:v>
                </c:pt>
                <c:pt idx="44">
                  <c:v>81</c:v>
                </c:pt>
                <c:pt idx="45">
                  <c:v>38</c:v>
                </c:pt>
                <c:pt idx="46">
                  <c:v>81</c:v>
                </c:pt>
                <c:pt idx="47">
                  <c:v>61</c:v>
                </c:pt>
                <c:pt idx="48">
                  <c:v>77</c:v>
                </c:pt>
                <c:pt idx="49">
                  <c:v>55</c:v>
                </c:pt>
                <c:pt idx="50">
                  <c:v>90</c:v>
                </c:pt>
                <c:pt idx="51">
                  <c:v>121</c:v>
                </c:pt>
                <c:pt idx="52">
                  <c:v>74</c:v>
                </c:pt>
                <c:pt idx="53">
                  <c:v>103</c:v>
                </c:pt>
                <c:pt idx="54">
                  <c:v>73</c:v>
                </c:pt>
                <c:pt idx="55">
                  <c:v>99</c:v>
                </c:pt>
                <c:pt idx="56">
                  <c:v>62</c:v>
                </c:pt>
                <c:pt idx="57">
                  <c:v>41</c:v>
                </c:pt>
                <c:pt idx="58">
                  <c:v>68</c:v>
                </c:pt>
                <c:pt idx="59">
                  <c:v>59</c:v>
                </c:pt>
                <c:pt idx="60">
                  <c:v>78</c:v>
                </c:pt>
                <c:pt idx="61">
                  <c:v>64</c:v>
                </c:pt>
                <c:pt idx="62">
                  <c:v>49</c:v>
                </c:pt>
                <c:pt idx="63">
                  <c:v>66</c:v>
                </c:pt>
                <c:pt idx="64">
                  <c:v>66</c:v>
                </c:pt>
                <c:pt idx="65">
                  <c:v>97</c:v>
                </c:pt>
                <c:pt idx="66">
                  <c:v>91</c:v>
                </c:pt>
                <c:pt idx="67">
                  <c:v>149</c:v>
                </c:pt>
                <c:pt idx="68">
                  <c:v>38</c:v>
                </c:pt>
                <c:pt idx="69">
                  <c:v>41</c:v>
                </c:pt>
                <c:pt idx="70">
                  <c:v>40</c:v>
                </c:pt>
                <c:pt idx="71">
                  <c:v>38</c:v>
                </c:pt>
                <c:pt idx="72">
                  <c:v>36</c:v>
                </c:pt>
                <c:pt idx="73">
                  <c:v>25</c:v>
                </c:pt>
                <c:pt idx="74">
                  <c:v>31</c:v>
                </c:pt>
                <c:pt idx="75">
                  <c:v>18</c:v>
                </c:pt>
                <c:pt idx="76">
                  <c:v>44</c:v>
                </c:pt>
                <c:pt idx="77">
                  <c:v>33</c:v>
                </c:pt>
                <c:pt idx="78">
                  <c:v>67</c:v>
                </c:pt>
                <c:pt idx="79">
                  <c:v>63</c:v>
                </c:pt>
                <c:pt idx="80">
                  <c:v>25</c:v>
                </c:pt>
                <c:pt idx="81">
                  <c:v>9</c:v>
                </c:pt>
                <c:pt idx="82">
                  <c:v>20</c:v>
                </c:pt>
                <c:pt idx="83">
                  <c:v>52</c:v>
                </c:pt>
                <c:pt idx="84">
                  <c:v>44</c:v>
                </c:pt>
                <c:pt idx="85">
                  <c:v>21</c:v>
                </c:pt>
                <c:pt idx="86">
                  <c:v>41</c:v>
                </c:pt>
                <c:pt idx="87">
                  <c:v>8</c:v>
                </c:pt>
                <c:pt idx="88">
                  <c:v>29</c:v>
                </c:pt>
                <c:pt idx="89">
                  <c:v>41</c:v>
                </c:pt>
                <c:pt idx="90">
                  <c:v>57</c:v>
                </c:pt>
                <c:pt idx="91">
                  <c:v>29</c:v>
                </c:pt>
                <c:pt idx="92">
                  <c:v>30</c:v>
                </c:pt>
                <c:pt idx="93">
                  <c:v>36</c:v>
                </c:pt>
                <c:pt idx="94">
                  <c:v>32</c:v>
                </c:pt>
                <c:pt idx="95">
                  <c:v>39</c:v>
                </c:pt>
                <c:pt idx="96">
                  <c:v>22</c:v>
                </c:pt>
                <c:pt idx="97">
                  <c:v>32</c:v>
                </c:pt>
                <c:pt idx="98">
                  <c:v>58</c:v>
                </c:pt>
                <c:pt idx="99">
                  <c:v>51</c:v>
                </c:pt>
                <c:pt idx="100">
                  <c:v>59</c:v>
                </c:pt>
                <c:pt idx="101">
                  <c:v>12</c:v>
                </c:pt>
                <c:pt idx="102">
                  <c:v>15</c:v>
                </c:pt>
                <c:pt idx="103">
                  <c:v>52</c:v>
                </c:pt>
                <c:pt idx="104">
                  <c:v>49</c:v>
                </c:pt>
                <c:pt idx="105">
                  <c:v>63</c:v>
                </c:pt>
                <c:pt idx="106">
                  <c:v>65</c:v>
                </c:pt>
                <c:pt idx="107">
                  <c:v>162</c:v>
                </c:pt>
                <c:pt idx="108">
                  <c:v>32</c:v>
                </c:pt>
                <c:pt idx="109">
                  <c:v>16</c:v>
                </c:pt>
                <c:pt idx="110">
                  <c:v>23</c:v>
                </c:pt>
                <c:pt idx="111">
                  <c:v>73</c:v>
                </c:pt>
                <c:pt idx="112">
                  <c:v>145</c:v>
                </c:pt>
                <c:pt idx="113">
                  <c:v>31</c:v>
                </c:pt>
                <c:pt idx="114">
                  <c:v>50</c:v>
                </c:pt>
                <c:pt idx="115">
                  <c:v>16</c:v>
                </c:pt>
                <c:pt idx="116">
                  <c:v>18</c:v>
                </c:pt>
                <c:pt idx="117">
                  <c:v>18</c:v>
                </c:pt>
                <c:pt idx="118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69-4D19-94A4-DD67562A32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เก่า</c:v>
                </c:pt>
              </c:strCache>
            </c:strRef>
          </c:tx>
          <c:spPr>
            <a:solidFill>
              <a:srgbClr val="FFFF00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Sheet1!$A$2:$A$120</c:f>
              <c:numCache>
                <c:formatCode>d\-mmm</c:formatCode>
                <c:ptCount val="119"/>
                <c:pt idx="0">
                  <c:v>44378</c:v>
                </c:pt>
                <c:pt idx="1">
                  <c:v>44379</c:v>
                </c:pt>
                <c:pt idx="2">
                  <c:v>44380</c:v>
                </c:pt>
                <c:pt idx="3">
                  <c:v>44381</c:v>
                </c:pt>
                <c:pt idx="4">
                  <c:v>44382</c:v>
                </c:pt>
                <c:pt idx="5">
                  <c:v>44383</c:v>
                </c:pt>
                <c:pt idx="6">
                  <c:v>44384</c:v>
                </c:pt>
                <c:pt idx="7">
                  <c:v>44385</c:v>
                </c:pt>
                <c:pt idx="8">
                  <c:v>44386</c:v>
                </c:pt>
                <c:pt idx="9">
                  <c:v>44387</c:v>
                </c:pt>
                <c:pt idx="10">
                  <c:v>44388</c:v>
                </c:pt>
                <c:pt idx="11">
                  <c:v>44389</c:v>
                </c:pt>
                <c:pt idx="12">
                  <c:v>44390</c:v>
                </c:pt>
                <c:pt idx="13">
                  <c:v>44391</c:v>
                </c:pt>
                <c:pt idx="14">
                  <c:v>44392</c:v>
                </c:pt>
                <c:pt idx="15">
                  <c:v>44393</c:v>
                </c:pt>
                <c:pt idx="16">
                  <c:v>44394</c:v>
                </c:pt>
                <c:pt idx="17">
                  <c:v>44395</c:v>
                </c:pt>
                <c:pt idx="18">
                  <c:v>44396</c:v>
                </c:pt>
                <c:pt idx="19">
                  <c:v>44397</c:v>
                </c:pt>
                <c:pt idx="20">
                  <c:v>44398</c:v>
                </c:pt>
                <c:pt idx="21">
                  <c:v>44399</c:v>
                </c:pt>
                <c:pt idx="22">
                  <c:v>44400</c:v>
                </c:pt>
                <c:pt idx="23">
                  <c:v>44401</c:v>
                </c:pt>
                <c:pt idx="24">
                  <c:v>44402</c:v>
                </c:pt>
                <c:pt idx="25">
                  <c:v>44403</c:v>
                </c:pt>
                <c:pt idx="26">
                  <c:v>44404</c:v>
                </c:pt>
                <c:pt idx="27">
                  <c:v>44405</c:v>
                </c:pt>
                <c:pt idx="28">
                  <c:v>44406</c:v>
                </c:pt>
                <c:pt idx="29">
                  <c:v>44407</c:v>
                </c:pt>
                <c:pt idx="30">
                  <c:v>44408</c:v>
                </c:pt>
                <c:pt idx="31">
                  <c:v>44409</c:v>
                </c:pt>
                <c:pt idx="32">
                  <c:v>44410</c:v>
                </c:pt>
                <c:pt idx="33">
                  <c:v>44411</c:v>
                </c:pt>
                <c:pt idx="34">
                  <c:v>44412</c:v>
                </c:pt>
                <c:pt idx="35">
                  <c:v>44413</c:v>
                </c:pt>
                <c:pt idx="36">
                  <c:v>44414</c:v>
                </c:pt>
                <c:pt idx="37">
                  <c:v>44415</c:v>
                </c:pt>
                <c:pt idx="38">
                  <c:v>44416</c:v>
                </c:pt>
                <c:pt idx="39">
                  <c:v>44417</c:v>
                </c:pt>
                <c:pt idx="40">
                  <c:v>44418</c:v>
                </c:pt>
                <c:pt idx="41">
                  <c:v>44419</c:v>
                </c:pt>
                <c:pt idx="42">
                  <c:v>44420</c:v>
                </c:pt>
                <c:pt idx="43">
                  <c:v>44421</c:v>
                </c:pt>
                <c:pt idx="44">
                  <c:v>44422</c:v>
                </c:pt>
                <c:pt idx="45">
                  <c:v>44423</c:v>
                </c:pt>
                <c:pt idx="46">
                  <c:v>44424</c:v>
                </c:pt>
                <c:pt idx="47">
                  <c:v>44425</c:v>
                </c:pt>
                <c:pt idx="48">
                  <c:v>44426</c:v>
                </c:pt>
                <c:pt idx="49">
                  <c:v>44427</c:v>
                </c:pt>
                <c:pt idx="50">
                  <c:v>44428</c:v>
                </c:pt>
                <c:pt idx="51">
                  <c:v>44429</c:v>
                </c:pt>
                <c:pt idx="52">
                  <c:v>44430</c:v>
                </c:pt>
                <c:pt idx="53">
                  <c:v>44431</c:v>
                </c:pt>
                <c:pt idx="54">
                  <c:v>44432</c:v>
                </c:pt>
                <c:pt idx="55">
                  <c:v>44433</c:v>
                </c:pt>
                <c:pt idx="56">
                  <c:v>44434</c:v>
                </c:pt>
                <c:pt idx="57">
                  <c:v>44435</c:v>
                </c:pt>
                <c:pt idx="58">
                  <c:v>44436</c:v>
                </c:pt>
                <c:pt idx="59">
                  <c:v>44437</c:v>
                </c:pt>
                <c:pt idx="60">
                  <c:v>44438</c:v>
                </c:pt>
                <c:pt idx="61">
                  <c:v>44439</c:v>
                </c:pt>
                <c:pt idx="62">
                  <c:v>44440</c:v>
                </c:pt>
                <c:pt idx="63">
                  <c:v>44441</c:v>
                </c:pt>
                <c:pt idx="64">
                  <c:v>44442</c:v>
                </c:pt>
                <c:pt idx="65">
                  <c:v>44443</c:v>
                </c:pt>
                <c:pt idx="66">
                  <c:v>44444</c:v>
                </c:pt>
                <c:pt idx="67">
                  <c:v>44445</c:v>
                </c:pt>
                <c:pt idx="68">
                  <c:v>44446</c:v>
                </c:pt>
                <c:pt idx="69">
                  <c:v>44447</c:v>
                </c:pt>
                <c:pt idx="70">
                  <c:v>44448</c:v>
                </c:pt>
                <c:pt idx="71">
                  <c:v>44449</c:v>
                </c:pt>
                <c:pt idx="72">
                  <c:v>44450</c:v>
                </c:pt>
                <c:pt idx="73">
                  <c:v>44451</c:v>
                </c:pt>
                <c:pt idx="74">
                  <c:v>44452</c:v>
                </c:pt>
                <c:pt idx="75">
                  <c:v>44453</c:v>
                </c:pt>
                <c:pt idx="76">
                  <c:v>44454</c:v>
                </c:pt>
                <c:pt idx="77">
                  <c:v>44455</c:v>
                </c:pt>
                <c:pt idx="78">
                  <c:v>44456</c:v>
                </c:pt>
                <c:pt idx="79">
                  <c:v>44457</c:v>
                </c:pt>
                <c:pt idx="80">
                  <c:v>44458</c:v>
                </c:pt>
                <c:pt idx="81">
                  <c:v>44459</c:v>
                </c:pt>
                <c:pt idx="82">
                  <c:v>44460</c:v>
                </c:pt>
                <c:pt idx="83">
                  <c:v>44461</c:v>
                </c:pt>
                <c:pt idx="84">
                  <c:v>44462</c:v>
                </c:pt>
                <c:pt idx="85">
                  <c:v>44463</c:v>
                </c:pt>
                <c:pt idx="86">
                  <c:v>44464</c:v>
                </c:pt>
                <c:pt idx="87">
                  <c:v>44465</c:v>
                </c:pt>
                <c:pt idx="88">
                  <c:v>44466</c:v>
                </c:pt>
                <c:pt idx="89">
                  <c:v>44467</c:v>
                </c:pt>
                <c:pt idx="90">
                  <c:v>44468</c:v>
                </c:pt>
                <c:pt idx="91">
                  <c:v>44469</c:v>
                </c:pt>
                <c:pt idx="92">
                  <c:v>44470</c:v>
                </c:pt>
                <c:pt idx="93">
                  <c:v>44471</c:v>
                </c:pt>
                <c:pt idx="94">
                  <c:v>44472</c:v>
                </c:pt>
                <c:pt idx="95">
                  <c:v>44473</c:v>
                </c:pt>
                <c:pt idx="96">
                  <c:v>44474</c:v>
                </c:pt>
                <c:pt idx="97">
                  <c:v>44475</c:v>
                </c:pt>
                <c:pt idx="98">
                  <c:v>44476</c:v>
                </c:pt>
                <c:pt idx="99">
                  <c:v>44477</c:v>
                </c:pt>
                <c:pt idx="100">
                  <c:v>44478</c:v>
                </c:pt>
                <c:pt idx="101">
                  <c:v>44479</c:v>
                </c:pt>
                <c:pt idx="102">
                  <c:v>44480</c:v>
                </c:pt>
                <c:pt idx="103">
                  <c:v>44481</c:v>
                </c:pt>
                <c:pt idx="104">
                  <c:v>44482</c:v>
                </c:pt>
                <c:pt idx="105">
                  <c:v>44483</c:v>
                </c:pt>
                <c:pt idx="106">
                  <c:v>44484</c:v>
                </c:pt>
                <c:pt idx="107">
                  <c:v>44485</c:v>
                </c:pt>
                <c:pt idx="108">
                  <c:v>44486</c:v>
                </c:pt>
                <c:pt idx="109">
                  <c:v>44487</c:v>
                </c:pt>
                <c:pt idx="110">
                  <c:v>44488</c:v>
                </c:pt>
                <c:pt idx="111">
                  <c:v>44489</c:v>
                </c:pt>
                <c:pt idx="112">
                  <c:v>44490</c:v>
                </c:pt>
                <c:pt idx="113">
                  <c:v>44491</c:v>
                </c:pt>
                <c:pt idx="114">
                  <c:v>44492</c:v>
                </c:pt>
                <c:pt idx="115">
                  <c:v>44493</c:v>
                </c:pt>
                <c:pt idx="116">
                  <c:v>44494</c:v>
                </c:pt>
                <c:pt idx="117">
                  <c:v>44495</c:v>
                </c:pt>
                <c:pt idx="118">
                  <c:v>44496</c:v>
                </c:pt>
              </c:numCache>
            </c:numRef>
          </c:cat>
          <c:val>
            <c:numRef>
              <c:f>Sheet1!$C$2:$C$120</c:f>
              <c:numCache>
                <c:formatCode>General</c:formatCode>
                <c:ptCount val="1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46</c:v>
                </c:pt>
                <c:pt idx="58">
                  <c:v>35</c:v>
                </c:pt>
                <c:pt idx="59">
                  <c:v>71</c:v>
                </c:pt>
                <c:pt idx="60">
                  <c:v>85</c:v>
                </c:pt>
                <c:pt idx="61">
                  <c:v>95</c:v>
                </c:pt>
                <c:pt idx="62">
                  <c:v>127</c:v>
                </c:pt>
                <c:pt idx="63">
                  <c:v>74</c:v>
                </c:pt>
                <c:pt idx="64">
                  <c:v>69</c:v>
                </c:pt>
                <c:pt idx="65">
                  <c:v>29</c:v>
                </c:pt>
                <c:pt idx="66">
                  <c:v>382</c:v>
                </c:pt>
                <c:pt idx="67">
                  <c:v>44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1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69-4D19-94A4-DD67562A32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เรือนจำ</c:v>
                </c:pt>
              </c:strCache>
            </c:strRef>
          </c:tx>
          <c:spPr>
            <a:solidFill>
              <a:srgbClr val="FF99FF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Sheet1!$A$2:$A$120</c:f>
              <c:numCache>
                <c:formatCode>d\-mmm</c:formatCode>
                <c:ptCount val="119"/>
                <c:pt idx="0">
                  <c:v>44378</c:v>
                </c:pt>
                <c:pt idx="1">
                  <c:v>44379</c:v>
                </c:pt>
                <c:pt idx="2">
                  <c:v>44380</c:v>
                </c:pt>
                <c:pt idx="3">
                  <c:v>44381</c:v>
                </c:pt>
                <c:pt idx="4">
                  <c:v>44382</c:v>
                </c:pt>
                <c:pt idx="5">
                  <c:v>44383</c:v>
                </c:pt>
                <c:pt idx="6">
                  <c:v>44384</c:v>
                </c:pt>
                <c:pt idx="7">
                  <c:v>44385</c:v>
                </c:pt>
                <c:pt idx="8">
                  <c:v>44386</c:v>
                </c:pt>
                <c:pt idx="9">
                  <c:v>44387</c:v>
                </c:pt>
                <c:pt idx="10">
                  <c:v>44388</c:v>
                </c:pt>
                <c:pt idx="11">
                  <c:v>44389</c:v>
                </c:pt>
                <c:pt idx="12">
                  <c:v>44390</c:v>
                </c:pt>
                <c:pt idx="13">
                  <c:v>44391</c:v>
                </c:pt>
                <c:pt idx="14">
                  <c:v>44392</c:v>
                </c:pt>
                <c:pt idx="15">
                  <c:v>44393</c:v>
                </c:pt>
                <c:pt idx="16">
                  <c:v>44394</c:v>
                </c:pt>
                <c:pt idx="17">
                  <c:v>44395</c:v>
                </c:pt>
                <c:pt idx="18">
                  <c:v>44396</c:v>
                </c:pt>
                <c:pt idx="19">
                  <c:v>44397</c:v>
                </c:pt>
                <c:pt idx="20">
                  <c:v>44398</c:v>
                </c:pt>
                <c:pt idx="21">
                  <c:v>44399</c:v>
                </c:pt>
                <c:pt idx="22">
                  <c:v>44400</c:v>
                </c:pt>
                <c:pt idx="23">
                  <c:v>44401</c:v>
                </c:pt>
                <c:pt idx="24">
                  <c:v>44402</c:v>
                </c:pt>
                <c:pt idx="25">
                  <c:v>44403</c:v>
                </c:pt>
                <c:pt idx="26">
                  <c:v>44404</c:v>
                </c:pt>
                <c:pt idx="27">
                  <c:v>44405</c:v>
                </c:pt>
                <c:pt idx="28">
                  <c:v>44406</c:v>
                </c:pt>
                <c:pt idx="29">
                  <c:v>44407</c:v>
                </c:pt>
                <c:pt idx="30">
                  <c:v>44408</c:v>
                </c:pt>
                <c:pt idx="31">
                  <c:v>44409</c:v>
                </c:pt>
                <c:pt idx="32">
                  <c:v>44410</c:v>
                </c:pt>
                <c:pt idx="33">
                  <c:v>44411</c:v>
                </c:pt>
                <c:pt idx="34">
                  <c:v>44412</c:v>
                </c:pt>
                <c:pt idx="35">
                  <c:v>44413</c:v>
                </c:pt>
                <c:pt idx="36">
                  <c:v>44414</c:v>
                </c:pt>
                <c:pt idx="37">
                  <c:v>44415</c:v>
                </c:pt>
                <c:pt idx="38">
                  <c:v>44416</c:v>
                </c:pt>
                <c:pt idx="39">
                  <c:v>44417</c:v>
                </c:pt>
                <c:pt idx="40">
                  <c:v>44418</c:v>
                </c:pt>
                <c:pt idx="41">
                  <c:v>44419</c:v>
                </c:pt>
                <c:pt idx="42">
                  <c:v>44420</c:v>
                </c:pt>
                <c:pt idx="43">
                  <c:v>44421</c:v>
                </c:pt>
                <c:pt idx="44">
                  <c:v>44422</c:v>
                </c:pt>
                <c:pt idx="45">
                  <c:v>44423</c:v>
                </c:pt>
                <c:pt idx="46">
                  <c:v>44424</c:v>
                </c:pt>
                <c:pt idx="47">
                  <c:v>44425</c:v>
                </c:pt>
                <c:pt idx="48">
                  <c:v>44426</c:v>
                </c:pt>
                <c:pt idx="49">
                  <c:v>44427</c:v>
                </c:pt>
                <c:pt idx="50">
                  <c:v>44428</c:v>
                </c:pt>
                <c:pt idx="51">
                  <c:v>44429</c:v>
                </c:pt>
                <c:pt idx="52">
                  <c:v>44430</c:v>
                </c:pt>
                <c:pt idx="53">
                  <c:v>44431</c:v>
                </c:pt>
                <c:pt idx="54">
                  <c:v>44432</c:v>
                </c:pt>
                <c:pt idx="55">
                  <c:v>44433</c:v>
                </c:pt>
                <c:pt idx="56">
                  <c:v>44434</c:v>
                </c:pt>
                <c:pt idx="57">
                  <c:v>44435</c:v>
                </c:pt>
                <c:pt idx="58">
                  <c:v>44436</c:v>
                </c:pt>
                <c:pt idx="59">
                  <c:v>44437</c:v>
                </c:pt>
                <c:pt idx="60">
                  <c:v>44438</c:v>
                </c:pt>
                <c:pt idx="61">
                  <c:v>44439</c:v>
                </c:pt>
                <c:pt idx="62">
                  <c:v>44440</c:v>
                </c:pt>
                <c:pt idx="63">
                  <c:v>44441</c:v>
                </c:pt>
                <c:pt idx="64">
                  <c:v>44442</c:v>
                </c:pt>
                <c:pt idx="65">
                  <c:v>44443</c:v>
                </c:pt>
                <c:pt idx="66">
                  <c:v>44444</c:v>
                </c:pt>
                <c:pt idx="67">
                  <c:v>44445</c:v>
                </c:pt>
                <c:pt idx="68">
                  <c:v>44446</c:v>
                </c:pt>
                <c:pt idx="69">
                  <c:v>44447</c:v>
                </c:pt>
                <c:pt idx="70">
                  <c:v>44448</c:v>
                </c:pt>
                <c:pt idx="71">
                  <c:v>44449</c:v>
                </c:pt>
                <c:pt idx="72">
                  <c:v>44450</c:v>
                </c:pt>
                <c:pt idx="73">
                  <c:v>44451</c:v>
                </c:pt>
                <c:pt idx="74">
                  <c:v>44452</c:v>
                </c:pt>
                <c:pt idx="75">
                  <c:v>44453</c:v>
                </c:pt>
                <c:pt idx="76">
                  <c:v>44454</c:v>
                </c:pt>
                <c:pt idx="77">
                  <c:v>44455</c:v>
                </c:pt>
                <c:pt idx="78">
                  <c:v>44456</c:v>
                </c:pt>
                <c:pt idx="79">
                  <c:v>44457</c:v>
                </c:pt>
                <c:pt idx="80">
                  <c:v>44458</c:v>
                </c:pt>
                <c:pt idx="81">
                  <c:v>44459</c:v>
                </c:pt>
                <c:pt idx="82">
                  <c:v>44460</c:v>
                </c:pt>
                <c:pt idx="83">
                  <c:v>44461</c:v>
                </c:pt>
                <c:pt idx="84">
                  <c:v>44462</c:v>
                </c:pt>
                <c:pt idx="85">
                  <c:v>44463</c:v>
                </c:pt>
                <c:pt idx="86">
                  <c:v>44464</c:v>
                </c:pt>
                <c:pt idx="87">
                  <c:v>44465</c:v>
                </c:pt>
                <c:pt idx="88">
                  <c:v>44466</c:v>
                </c:pt>
                <c:pt idx="89">
                  <c:v>44467</c:v>
                </c:pt>
                <c:pt idx="90">
                  <c:v>44468</c:v>
                </c:pt>
                <c:pt idx="91">
                  <c:v>44469</c:v>
                </c:pt>
                <c:pt idx="92">
                  <c:v>44470</c:v>
                </c:pt>
                <c:pt idx="93">
                  <c:v>44471</c:v>
                </c:pt>
                <c:pt idx="94">
                  <c:v>44472</c:v>
                </c:pt>
                <c:pt idx="95">
                  <c:v>44473</c:v>
                </c:pt>
                <c:pt idx="96">
                  <c:v>44474</c:v>
                </c:pt>
                <c:pt idx="97">
                  <c:v>44475</c:v>
                </c:pt>
                <c:pt idx="98">
                  <c:v>44476</c:v>
                </c:pt>
                <c:pt idx="99">
                  <c:v>44477</c:v>
                </c:pt>
                <c:pt idx="100">
                  <c:v>44478</c:v>
                </c:pt>
                <c:pt idx="101">
                  <c:v>44479</c:v>
                </c:pt>
                <c:pt idx="102">
                  <c:v>44480</c:v>
                </c:pt>
                <c:pt idx="103">
                  <c:v>44481</c:v>
                </c:pt>
                <c:pt idx="104">
                  <c:v>44482</c:v>
                </c:pt>
                <c:pt idx="105">
                  <c:v>44483</c:v>
                </c:pt>
                <c:pt idx="106">
                  <c:v>44484</c:v>
                </c:pt>
                <c:pt idx="107">
                  <c:v>44485</c:v>
                </c:pt>
                <c:pt idx="108">
                  <c:v>44486</c:v>
                </c:pt>
                <c:pt idx="109">
                  <c:v>44487</c:v>
                </c:pt>
                <c:pt idx="110">
                  <c:v>44488</c:v>
                </c:pt>
                <c:pt idx="111">
                  <c:v>44489</c:v>
                </c:pt>
                <c:pt idx="112">
                  <c:v>44490</c:v>
                </c:pt>
                <c:pt idx="113">
                  <c:v>44491</c:v>
                </c:pt>
                <c:pt idx="114">
                  <c:v>44492</c:v>
                </c:pt>
                <c:pt idx="115">
                  <c:v>44493</c:v>
                </c:pt>
                <c:pt idx="116">
                  <c:v>44494</c:v>
                </c:pt>
                <c:pt idx="117">
                  <c:v>44495</c:v>
                </c:pt>
                <c:pt idx="118">
                  <c:v>44496</c:v>
                </c:pt>
              </c:numCache>
            </c:numRef>
          </c:cat>
          <c:val>
            <c:numRef>
              <c:f>Sheet1!$D$2:$D$120</c:f>
              <c:numCache>
                <c:formatCode>General</c:formatCode>
                <c:ptCount val="1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265</c:v>
                </c:pt>
                <c:pt idx="66">
                  <c:v>1</c:v>
                </c:pt>
                <c:pt idx="67">
                  <c:v>100</c:v>
                </c:pt>
                <c:pt idx="68">
                  <c:v>0</c:v>
                </c:pt>
                <c:pt idx="69">
                  <c:v>2</c:v>
                </c:pt>
                <c:pt idx="70">
                  <c:v>0</c:v>
                </c:pt>
                <c:pt idx="71">
                  <c:v>0</c:v>
                </c:pt>
                <c:pt idx="72">
                  <c:v>16</c:v>
                </c:pt>
                <c:pt idx="73">
                  <c:v>1</c:v>
                </c:pt>
                <c:pt idx="74">
                  <c:v>1</c:v>
                </c:pt>
                <c:pt idx="75">
                  <c:v>32</c:v>
                </c:pt>
                <c:pt idx="76">
                  <c:v>4</c:v>
                </c:pt>
                <c:pt idx="77">
                  <c:v>54</c:v>
                </c:pt>
                <c:pt idx="78">
                  <c:v>2</c:v>
                </c:pt>
                <c:pt idx="79">
                  <c:v>23</c:v>
                </c:pt>
                <c:pt idx="80">
                  <c:v>1</c:v>
                </c:pt>
                <c:pt idx="81">
                  <c:v>2</c:v>
                </c:pt>
                <c:pt idx="82">
                  <c:v>20</c:v>
                </c:pt>
                <c:pt idx="83">
                  <c:v>4</c:v>
                </c:pt>
                <c:pt idx="84">
                  <c:v>2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469-4D19-94A4-DD67562A322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นำเข้าใหม่</c:v>
                </c:pt>
              </c:strCache>
            </c:strRef>
          </c:tx>
          <c:spPr>
            <a:solidFill>
              <a:srgbClr val="00B0F0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Sheet1!$A$2:$A$120</c:f>
              <c:numCache>
                <c:formatCode>d\-mmm</c:formatCode>
                <c:ptCount val="119"/>
                <c:pt idx="0">
                  <c:v>44378</c:v>
                </c:pt>
                <c:pt idx="1">
                  <c:v>44379</c:v>
                </c:pt>
                <c:pt idx="2">
                  <c:v>44380</c:v>
                </c:pt>
                <c:pt idx="3">
                  <c:v>44381</c:v>
                </c:pt>
                <c:pt idx="4">
                  <c:v>44382</c:v>
                </c:pt>
                <c:pt idx="5">
                  <c:v>44383</c:v>
                </c:pt>
                <c:pt idx="6">
                  <c:v>44384</c:v>
                </c:pt>
                <c:pt idx="7">
                  <c:v>44385</c:v>
                </c:pt>
                <c:pt idx="8">
                  <c:v>44386</c:v>
                </c:pt>
                <c:pt idx="9">
                  <c:v>44387</c:v>
                </c:pt>
                <c:pt idx="10">
                  <c:v>44388</c:v>
                </c:pt>
                <c:pt idx="11">
                  <c:v>44389</c:v>
                </c:pt>
                <c:pt idx="12">
                  <c:v>44390</c:v>
                </c:pt>
                <c:pt idx="13">
                  <c:v>44391</c:v>
                </c:pt>
                <c:pt idx="14">
                  <c:v>44392</c:v>
                </c:pt>
                <c:pt idx="15">
                  <c:v>44393</c:v>
                </c:pt>
                <c:pt idx="16">
                  <c:v>44394</c:v>
                </c:pt>
                <c:pt idx="17">
                  <c:v>44395</c:v>
                </c:pt>
                <c:pt idx="18">
                  <c:v>44396</c:v>
                </c:pt>
                <c:pt idx="19">
                  <c:v>44397</c:v>
                </c:pt>
                <c:pt idx="20">
                  <c:v>44398</c:v>
                </c:pt>
                <c:pt idx="21">
                  <c:v>44399</c:v>
                </c:pt>
                <c:pt idx="22">
                  <c:v>44400</c:v>
                </c:pt>
                <c:pt idx="23">
                  <c:v>44401</c:v>
                </c:pt>
                <c:pt idx="24">
                  <c:v>44402</c:v>
                </c:pt>
                <c:pt idx="25">
                  <c:v>44403</c:v>
                </c:pt>
                <c:pt idx="26">
                  <c:v>44404</c:v>
                </c:pt>
                <c:pt idx="27">
                  <c:v>44405</c:v>
                </c:pt>
                <c:pt idx="28">
                  <c:v>44406</c:v>
                </c:pt>
                <c:pt idx="29">
                  <c:v>44407</c:v>
                </c:pt>
                <c:pt idx="30">
                  <c:v>44408</c:v>
                </c:pt>
                <c:pt idx="31">
                  <c:v>44409</c:v>
                </c:pt>
                <c:pt idx="32">
                  <c:v>44410</c:v>
                </c:pt>
                <c:pt idx="33">
                  <c:v>44411</c:v>
                </c:pt>
                <c:pt idx="34">
                  <c:v>44412</c:v>
                </c:pt>
                <c:pt idx="35">
                  <c:v>44413</c:v>
                </c:pt>
                <c:pt idx="36">
                  <c:v>44414</c:v>
                </c:pt>
                <c:pt idx="37">
                  <c:v>44415</c:v>
                </c:pt>
                <c:pt idx="38">
                  <c:v>44416</c:v>
                </c:pt>
                <c:pt idx="39">
                  <c:v>44417</c:v>
                </c:pt>
                <c:pt idx="40">
                  <c:v>44418</c:v>
                </c:pt>
                <c:pt idx="41">
                  <c:v>44419</c:v>
                </c:pt>
                <c:pt idx="42">
                  <c:v>44420</c:v>
                </c:pt>
                <c:pt idx="43">
                  <c:v>44421</c:v>
                </c:pt>
                <c:pt idx="44">
                  <c:v>44422</c:v>
                </c:pt>
                <c:pt idx="45">
                  <c:v>44423</c:v>
                </c:pt>
                <c:pt idx="46">
                  <c:v>44424</c:v>
                </c:pt>
                <c:pt idx="47">
                  <c:v>44425</c:v>
                </c:pt>
                <c:pt idx="48">
                  <c:v>44426</c:v>
                </c:pt>
                <c:pt idx="49">
                  <c:v>44427</c:v>
                </c:pt>
                <c:pt idx="50">
                  <c:v>44428</c:v>
                </c:pt>
                <c:pt idx="51">
                  <c:v>44429</c:v>
                </c:pt>
                <c:pt idx="52">
                  <c:v>44430</c:v>
                </c:pt>
                <c:pt idx="53">
                  <c:v>44431</c:v>
                </c:pt>
                <c:pt idx="54">
                  <c:v>44432</c:v>
                </c:pt>
                <c:pt idx="55">
                  <c:v>44433</c:v>
                </c:pt>
                <c:pt idx="56">
                  <c:v>44434</c:v>
                </c:pt>
                <c:pt idx="57">
                  <c:v>44435</c:v>
                </c:pt>
                <c:pt idx="58">
                  <c:v>44436</c:v>
                </c:pt>
                <c:pt idx="59">
                  <c:v>44437</c:v>
                </c:pt>
                <c:pt idx="60">
                  <c:v>44438</c:v>
                </c:pt>
                <c:pt idx="61">
                  <c:v>44439</c:v>
                </c:pt>
                <c:pt idx="62">
                  <c:v>44440</c:v>
                </c:pt>
                <c:pt idx="63">
                  <c:v>44441</c:v>
                </c:pt>
                <c:pt idx="64">
                  <c:v>44442</c:v>
                </c:pt>
                <c:pt idx="65">
                  <c:v>44443</c:v>
                </c:pt>
                <c:pt idx="66">
                  <c:v>44444</c:v>
                </c:pt>
                <c:pt idx="67">
                  <c:v>44445</c:v>
                </c:pt>
                <c:pt idx="68">
                  <c:v>44446</c:v>
                </c:pt>
                <c:pt idx="69">
                  <c:v>44447</c:v>
                </c:pt>
                <c:pt idx="70">
                  <c:v>44448</c:v>
                </c:pt>
                <c:pt idx="71">
                  <c:v>44449</c:v>
                </c:pt>
                <c:pt idx="72">
                  <c:v>44450</c:v>
                </c:pt>
                <c:pt idx="73">
                  <c:v>44451</c:v>
                </c:pt>
                <c:pt idx="74">
                  <c:v>44452</c:v>
                </c:pt>
                <c:pt idx="75">
                  <c:v>44453</c:v>
                </c:pt>
                <c:pt idx="76">
                  <c:v>44454</c:v>
                </c:pt>
                <c:pt idx="77">
                  <c:v>44455</c:v>
                </c:pt>
                <c:pt idx="78">
                  <c:v>44456</c:v>
                </c:pt>
                <c:pt idx="79">
                  <c:v>44457</c:v>
                </c:pt>
                <c:pt idx="80">
                  <c:v>44458</c:v>
                </c:pt>
                <c:pt idx="81">
                  <c:v>44459</c:v>
                </c:pt>
                <c:pt idx="82">
                  <c:v>44460</c:v>
                </c:pt>
                <c:pt idx="83">
                  <c:v>44461</c:v>
                </c:pt>
                <c:pt idx="84">
                  <c:v>44462</c:v>
                </c:pt>
                <c:pt idx="85">
                  <c:v>44463</c:v>
                </c:pt>
                <c:pt idx="86">
                  <c:v>44464</c:v>
                </c:pt>
                <c:pt idx="87">
                  <c:v>44465</c:v>
                </c:pt>
                <c:pt idx="88">
                  <c:v>44466</c:v>
                </c:pt>
                <c:pt idx="89">
                  <c:v>44467</c:v>
                </c:pt>
                <c:pt idx="90">
                  <c:v>44468</c:v>
                </c:pt>
                <c:pt idx="91">
                  <c:v>44469</c:v>
                </c:pt>
                <c:pt idx="92">
                  <c:v>44470</c:v>
                </c:pt>
                <c:pt idx="93">
                  <c:v>44471</c:v>
                </c:pt>
                <c:pt idx="94">
                  <c:v>44472</c:v>
                </c:pt>
                <c:pt idx="95">
                  <c:v>44473</c:v>
                </c:pt>
                <c:pt idx="96">
                  <c:v>44474</c:v>
                </c:pt>
                <c:pt idx="97">
                  <c:v>44475</c:v>
                </c:pt>
                <c:pt idx="98">
                  <c:v>44476</c:v>
                </c:pt>
                <c:pt idx="99">
                  <c:v>44477</c:v>
                </c:pt>
                <c:pt idx="100">
                  <c:v>44478</c:v>
                </c:pt>
                <c:pt idx="101">
                  <c:v>44479</c:v>
                </c:pt>
                <c:pt idx="102">
                  <c:v>44480</c:v>
                </c:pt>
                <c:pt idx="103">
                  <c:v>44481</c:v>
                </c:pt>
                <c:pt idx="104">
                  <c:v>44482</c:v>
                </c:pt>
                <c:pt idx="105">
                  <c:v>44483</c:v>
                </c:pt>
                <c:pt idx="106">
                  <c:v>44484</c:v>
                </c:pt>
                <c:pt idx="107">
                  <c:v>44485</c:v>
                </c:pt>
                <c:pt idx="108">
                  <c:v>44486</c:v>
                </c:pt>
                <c:pt idx="109">
                  <c:v>44487</c:v>
                </c:pt>
                <c:pt idx="110">
                  <c:v>44488</c:v>
                </c:pt>
                <c:pt idx="111">
                  <c:v>44489</c:v>
                </c:pt>
                <c:pt idx="112">
                  <c:v>44490</c:v>
                </c:pt>
                <c:pt idx="113">
                  <c:v>44491</c:v>
                </c:pt>
                <c:pt idx="114">
                  <c:v>44492</c:v>
                </c:pt>
                <c:pt idx="115">
                  <c:v>44493</c:v>
                </c:pt>
                <c:pt idx="116">
                  <c:v>44494</c:v>
                </c:pt>
                <c:pt idx="117">
                  <c:v>44495</c:v>
                </c:pt>
                <c:pt idx="118">
                  <c:v>44496</c:v>
                </c:pt>
              </c:numCache>
            </c:numRef>
          </c:cat>
          <c:val>
            <c:numRef>
              <c:f>Sheet1!$E$2:$E$120</c:f>
              <c:numCache>
                <c:formatCode>General</c:formatCode>
                <c:ptCount val="119"/>
                <c:pt idx="0">
                  <c:v>9</c:v>
                </c:pt>
                <c:pt idx="1">
                  <c:v>30</c:v>
                </c:pt>
                <c:pt idx="2">
                  <c:v>12</c:v>
                </c:pt>
                <c:pt idx="3">
                  <c:v>24</c:v>
                </c:pt>
                <c:pt idx="4">
                  <c:v>23</c:v>
                </c:pt>
                <c:pt idx="5">
                  <c:v>32</c:v>
                </c:pt>
                <c:pt idx="6">
                  <c:v>35</c:v>
                </c:pt>
                <c:pt idx="7">
                  <c:v>28</c:v>
                </c:pt>
                <c:pt idx="8">
                  <c:v>19</c:v>
                </c:pt>
                <c:pt idx="9">
                  <c:v>48</c:v>
                </c:pt>
                <c:pt idx="10">
                  <c:v>28</c:v>
                </c:pt>
                <c:pt idx="11">
                  <c:v>42</c:v>
                </c:pt>
                <c:pt idx="12">
                  <c:v>31</c:v>
                </c:pt>
                <c:pt idx="13">
                  <c:v>56</c:v>
                </c:pt>
                <c:pt idx="14">
                  <c:v>69</c:v>
                </c:pt>
                <c:pt idx="15">
                  <c:v>48</c:v>
                </c:pt>
                <c:pt idx="16">
                  <c:v>52</c:v>
                </c:pt>
                <c:pt idx="17">
                  <c:v>55</c:v>
                </c:pt>
                <c:pt idx="18">
                  <c:v>56</c:v>
                </c:pt>
                <c:pt idx="19">
                  <c:v>48</c:v>
                </c:pt>
                <c:pt idx="20">
                  <c:v>58</c:v>
                </c:pt>
                <c:pt idx="21">
                  <c:v>82</c:v>
                </c:pt>
                <c:pt idx="22">
                  <c:v>58</c:v>
                </c:pt>
                <c:pt idx="23">
                  <c:v>60</c:v>
                </c:pt>
                <c:pt idx="24">
                  <c:v>110</c:v>
                </c:pt>
                <c:pt idx="25">
                  <c:v>74</c:v>
                </c:pt>
                <c:pt idx="26">
                  <c:v>89</c:v>
                </c:pt>
                <c:pt idx="27">
                  <c:v>65</c:v>
                </c:pt>
                <c:pt idx="28">
                  <c:v>100</c:v>
                </c:pt>
                <c:pt idx="29">
                  <c:v>106</c:v>
                </c:pt>
                <c:pt idx="30">
                  <c:v>36</c:v>
                </c:pt>
                <c:pt idx="31">
                  <c:v>40</c:v>
                </c:pt>
                <c:pt idx="32">
                  <c:v>103</c:v>
                </c:pt>
                <c:pt idx="33">
                  <c:v>26</c:v>
                </c:pt>
                <c:pt idx="34">
                  <c:v>160</c:v>
                </c:pt>
                <c:pt idx="35">
                  <c:v>86</c:v>
                </c:pt>
                <c:pt idx="36">
                  <c:v>33</c:v>
                </c:pt>
                <c:pt idx="37">
                  <c:v>115</c:v>
                </c:pt>
                <c:pt idx="38">
                  <c:v>88</c:v>
                </c:pt>
                <c:pt idx="39">
                  <c:v>73</c:v>
                </c:pt>
                <c:pt idx="40">
                  <c:v>23</c:v>
                </c:pt>
                <c:pt idx="41">
                  <c:v>85</c:v>
                </c:pt>
                <c:pt idx="42">
                  <c:v>118</c:v>
                </c:pt>
                <c:pt idx="43">
                  <c:v>99</c:v>
                </c:pt>
                <c:pt idx="44">
                  <c:v>114</c:v>
                </c:pt>
                <c:pt idx="45">
                  <c:v>56</c:v>
                </c:pt>
                <c:pt idx="46">
                  <c:v>59</c:v>
                </c:pt>
                <c:pt idx="47">
                  <c:v>126</c:v>
                </c:pt>
                <c:pt idx="48">
                  <c:v>65</c:v>
                </c:pt>
                <c:pt idx="49">
                  <c:v>111</c:v>
                </c:pt>
                <c:pt idx="50">
                  <c:v>42</c:v>
                </c:pt>
                <c:pt idx="51">
                  <c:v>51</c:v>
                </c:pt>
                <c:pt idx="52">
                  <c:v>44</c:v>
                </c:pt>
                <c:pt idx="53">
                  <c:v>48</c:v>
                </c:pt>
                <c:pt idx="54">
                  <c:v>50</c:v>
                </c:pt>
                <c:pt idx="55">
                  <c:v>32</c:v>
                </c:pt>
                <c:pt idx="56">
                  <c:v>87</c:v>
                </c:pt>
                <c:pt idx="57">
                  <c:v>59</c:v>
                </c:pt>
                <c:pt idx="58">
                  <c:v>24</c:v>
                </c:pt>
                <c:pt idx="59">
                  <c:v>39</c:v>
                </c:pt>
                <c:pt idx="60">
                  <c:v>13</c:v>
                </c:pt>
                <c:pt idx="61">
                  <c:v>11</c:v>
                </c:pt>
                <c:pt idx="62">
                  <c:v>17</c:v>
                </c:pt>
                <c:pt idx="63">
                  <c:v>16</c:v>
                </c:pt>
                <c:pt idx="64">
                  <c:v>10</c:v>
                </c:pt>
                <c:pt idx="65">
                  <c:v>20</c:v>
                </c:pt>
                <c:pt idx="66">
                  <c:v>17</c:v>
                </c:pt>
                <c:pt idx="67">
                  <c:v>16</c:v>
                </c:pt>
                <c:pt idx="68">
                  <c:v>13</c:v>
                </c:pt>
                <c:pt idx="69">
                  <c:v>30</c:v>
                </c:pt>
                <c:pt idx="70">
                  <c:v>17</c:v>
                </c:pt>
                <c:pt idx="71">
                  <c:v>24</c:v>
                </c:pt>
                <c:pt idx="72">
                  <c:v>21</c:v>
                </c:pt>
                <c:pt idx="73">
                  <c:v>19</c:v>
                </c:pt>
                <c:pt idx="74">
                  <c:v>10</c:v>
                </c:pt>
                <c:pt idx="75">
                  <c:v>5</c:v>
                </c:pt>
                <c:pt idx="76">
                  <c:v>17</c:v>
                </c:pt>
                <c:pt idx="77">
                  <c:v>8</c:v>
                </c:pt>
                <c:pt idx="78">
                  <c:v>7</c:v>
                </c:pt>
                <c:pt idx="79">
                  <c:v>6</c:v>
                </c:pt>
                <c:pt idx="80">
                  <c:v>4</c:v>
                </c:pt>
                <c:pt idx="81">
                  <c:v>1</c:v>
                </c:pt>
                <c:pt idx="82">
                  <c:v>14</c:v>
                </c:pt>
                <c:pt idx="83">
                  <c:v>12</c:v>
                </c:pt>
                <c:pt idx="84">
                  <c:v>10</c:v>
                </c:pt>
                <c:pt idx="85">
                  <c:v>1</c:v>
                </c:pt>
                <c:pt idx="86">
                  <c:v>2</c:v>
                </c:pt>
                <c:pt idx="87">
                  <c:v>9</c:v>
                </c:pt>
                <c:pt idx="88">
                  <c:v>2</c:v>
                </c:pt>
                <c:pt idx="89">
                  <c:v>6</c:v>
                </c:pt>
                <c:pt idx="90">
                  <c:v>4</c:v>
                </c:pt>
                <c:pt idx="91">
                  <c:v>7</c:v>
                </c:pt>
                <c:pt idx="92">
                  <c:v>4</c:v>
                </c:pt>
                <c:pt idx="93">
                  <c:v>2</c:v>
                </c:pt>
                <c:pt idx="94">
                  <c:v>8</c:v>
                </c:pt>
                <c:pt idx="95">
                  <c:v>4</c:v>
                </c:pt>
                <c:pt idx="96">
                  <c:v>4</c:v>
                </c:pt>
                <c:pt idx="97">
                  <c:v>6</c:v>
                </c:pt>
                <c:pt idx="98">
                  <c:v>4</c:v>
                </c:pt>
                <c:pt idx="99">
                  <c:v>3</c:v>
                </c:pt>
                <c:pt idx="100">
                  <c:v>8</c:v>
                </c:pt>
                <c:pt idx="101">
                  <c:v>2</c:v>
                </c:pt>
                <c:pt idx="102">
                  <c:v>0</c:v>
                </c:pt>
                <c:pt idx="103">
                  <c:v>6</c:v>
                </c:pt>
                <c:pt idx="104">
                  <c:v>2</c:v>
                </c:pt>
                <c:pt idx="105">
                  <c:v>5</c:v>
                </c:pt>
                <c:pt idx="106">
                  <c:v>6</c:v>
                </c:pt>
                <c:pt idx="107">
                  <c:v>5</c:v>
                </c:pt>
                <c:pt idx="108">
                  <c:v>4</c:v>
                </c:pt>
                <c:pt idx="109">
                  <c:v>2</c:v>
                </c:pt>
                <c:pt idx="110">
                  <c:v>7</c:v>
                </c:pt>
                <c:pt idx="111">
                  <c:v>2</c:v>
                </c:pt>
                <c:pt idx="112">
                  <c:v>4</c:v>
                </c:pt>
                <c:pt idx="113">
                  <c:v>8</c:v>
                </c:pt>
                <c:pt idx="114">
                  <c:v>2</c:v>
                </c:pt>
                <c:pt idx="115">
                  <c:v>1</c:v>
                </c:pt>
                <c:pt idx="116">
                  <c:v>3</c:v>
                </c:pt>
                <c:pt idx="117">
                  <c:v>2</c:v>
                </c:pt>
                <c:pt idx="118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469-4D19-94A4-DD67562A32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615787232"/>
        <c:axId val="-615780160"/>
      </c:barChart>
      <c:dateAx>
        <c:axId val="-615787232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0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defRPr>
            </a:pPr>
            <a:endParaRPr lang="th-TH"/>
          </a:p>
        </c:txPr>
        <c:crossAx val="-615780160"/>
        <c:crosses val="autoZero"/>
        <c:auto val="1"/>
        <c:lblOffset val="100"/>
        <c:baseTimeUnit val="days"/>
      </c:dateAx>
      <c:valAx>
        <c:axId val="-615780160"/>
        <c:scaling>
          <c:orientation val="minMax"/>
          <c:max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-615787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9C7FF"/>
              </a:solidFill>
              <a:ln w="19050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52B-4B40-8230-B90C84698109}"/>
              </c:ext>
            </c:extLst>
          </c:dPt>
          <c:dPt>
            <c:idx val="1"/>
            <c:bubble3D val="0"/>
            <c:explosion val="14"/>
            <c:spPr>
              <a:solidFill>
                <a:srgbClr val="FFCCFF"/>
              </a:solidFill>
              <a:ln w="19050">
                <a:solidFill>
                  <a:srgbClr val="FF33CC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2B-4B40-8230-B90C84698109}"/>
              </c:ext>
            </c:extLst>
          </c:dPt>
          <c:cat>
            <c:strRef>
              <c:f>[ทะเบียนรายชื่อผู้เสียชีวิต.xlsx]Sheet2!$A$1:$A$2</c:f>
              <c:strCache>
                <c:ptCount val="2"/>
                <c:pt idx="0">
                  <c:v>ชาย</c:v>
                </c:pt>
                <c:pt idx="1">
                  <c:v>หญิง</c:v>
                </c:pt>
              </c:strCache>
            </c:strRef>
          </c:cat>
          <c:val>
            <c:numRef>
              <c:f>[ทะเบียนรายชื่อผู้เสียชีวิต.xlsx]Sheet2!$B$1:$B$2</c:f>
              <c:numCache>
                <c:formatCode>General</c:formatCode>
                <c:ptCount val="2"/>
                <c:pt idx="0">
                  <c:v>33</c:v>
                </c:pt>
                <c:pt idx="1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52B-4B40-8230-B90C84698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98475"/>
          </a:xfrm>
          <a:prstGeom prst="rect">
            <a:avLst/>
          </a:prstGeom>
        </p:spPr>
        <p:txBody>
          <a:bodyPr vert="horz" lIns="91446" tIns="45724" rIns="91446" bIns="457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5550" y="0"/>
            <a:ext cx="2879725" cy="498475"/>
          </a:xfrm>
          <a:prstGeom prst="rect">
            <a:avLst/>
          </a:prstGeom>
        </p:spPr>
        <p:txBody>
          <a:bodyPr vert="horz" lIns="91446" tIns="45724" rIns="91446" bIns="457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C2ED98-4CD5-48C5-9505-74B5872DFB50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879725" cy="498475"/>
          </a:xfrm>
          <a:prstGeom prst="rect">
            <a:avLst/>
          </a:prstGeom>
        </p:spPr>
        <p:txBody>
          <a:bodyPr vert="horz" lIns="91446" tIns="45724" rIns="91446" bIns="457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5550" y="9448800"/>
            <a:ext cx="2879725" cy="498475"/>
          </a:xfrm>
          <a:prstGeom prst="rect">
            <a:avLst/>
          </a:prstGeom>
        </p:spPr>
        <p:txBody>
          <a:bodyPr vert="horz" wrap="square" lIns="91446" tIns="45724" rIns="91446" bIns="457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FBEE3118-5FFE-44E1-8DE4-DED43D14C899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4867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98475"/>
          </a:xfrm>
          <a:prstGeom prst="rect">
            <a:avLst/>
          </a:prstGeom>
        </p:spPr>
        <p:txBody>
          <a:bodyPr vert="horz" lIns="91877" tIns="45939" rIns="91877" bIns="4593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5550" y="0"/>
            <a:ext cx="2879725" cy="498475"/>
          </a:xfrm>
          <a:prstGeom prst="rect">
            <a:avLst/>
          </a:prstGeom>
        </p:spPr>
        <p:txBody>
          <a:bodyPr vert="horz" lIns="91877" tIns="45939" rIns="91877" bIns="4593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6037233-AD02-4F59-AF7B-38275CB29810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1313" y="1244600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7" tIns="45939" rIns="91877" bIns="45939" rtlCol="0" anchor="ctr"/>
          <a:lstStyle/>
          <a:p>
            <a:pPr lvl="0"/>
            <a:endParaRPr lang="th-TH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163" y="4786313"/>
            <a:ext cx="5316537" cy="3917950"/>
          </a:xfrm>
          <a:prstGeom prst="rect">
            <a:avLst/>
          </a:prstGeom>
        </p:spPr>
        <p:txBody>
          <a:bodyPr vert="horz" lIns="91877" tIns="45939" rIns="91877" bIns="4593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h-TH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879725" cy="498475"/>
          </a:xfrm>
          <a:prstGeom prst="rect">
            <a:avLst/>
          </a:prstGeom>
        </p:spPr>
        <p:txBody>
          <a:bodyPr vert="horz" lIns="91877" tIns="45939" rIns="91877" bIns="4593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5550" y="9448800"/>
            <a:ext cx="2879725" cy="498475"/>
          </a:xfrm>
          <a:prstGeom prst="rect">
            <a:avLst/>
          </a:prstGeom>
        </p:spPr>
        <p:txBody>
          <a:bodyPr vert="horz" wrap="square" lIns="91877" tIns="45939" rIns="91877" bIns="4593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D59F2764-2B58-471B-AE6F-D374C3EC4ED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960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4030C89A-C361-4376-A30F-B32478D64F03}" type="slidenum">
              <a:rPr lang="th-TH" sz="1200" smtClean="0">
                <a:latin typeface="Calibri" panose="020F0502020204030204" pitchFamily="34" charset="0"/>
                <a:cs typeface="Cordia New" panose="020B0304020202020204" pitchFamily="34" charset="-34"/>
              </a:rPr>
              <a:pPr/>
              <a:t>2</a:t>
            </a:fld>
            <a:endParaRPr lang="th-TH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4926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11B96C65-922B-4EDB-9208-B05C570AAA35}" type="slidenum">
              <a:rPr lang="th-TH" sz="1200" smtClean="0">
                <a:latin typeface="Calibri" panose="020F0502020204030204" pitchFamily="34" charset="0"/>
                <a:cs typeface="Cordia New" panose="020B0304020202020204" pitchFamily="34" charset="-34"/>
              </a:rPr>
              <a:pPr/>
              <a:t>3</a:t>
            </a:fld>
            <a:endParaRPr lang="th-TH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9093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1AF32B46-4F3A-46B6-9D39-40209D02434A}" type="slidenum">
              <a:rPr lang="th-TH" sz="1200" smtClean="0">
                <a:latin typeface="Calibri" panose="020F0502020204030204" pitchFamily="34" charset="0"/>
                <a:cs typeface="Cordia New" panose="020B0304020202020204" pitchFamily="34" charset="-34"/>
              </a:rPr>
              <a:pPr/>
              <a:t>5</a:t>
            </a:fld>
            <a:endParaRPr lang="th-TH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4680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BBB58C7D-97F2-4107-A0A3-4BF114E8748C}" type="slidenum">
              <a:rPr lang="th-TH" sz="1200" smtClean="0">
                <a:latin typeface="Calibri" panose="020F0502020204030204" pitchFamily="34" charset="0"/>
                <a:cs typeface="Cordia New" panose="020B0304020202020204" pitchFamily="34" charset="-34"/>
              </a:rPr>
              <a:pPr/>
              <a:t>6</a:t>
            </a:fld>
            <a:endParaRPr lang="th-TH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8068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ED03E7E5-1B5D-481F-A33F-04952994704E}" type="slidenum">
              <a:rPr lang="th-TH" sz="1200" smtClean="0">
                <a:latin typeface="Calibri" panose="020F0502020204030204" pitchFamily="34" charset="0"/>
                <a:cs typeface="Cordia New" panose="020B0304020202020204" pitchFamily="34" charset="-34"/>
              </a:rPr>
              <a:pPr/>
              <a:t>7</a:t>
            </a:fld>
            <a:endParaRPr lang="th-TH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1827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ตัวยึดรูปบนภาพนิ่ง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ตัวยึดบันทึกย่อ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19460" name="ตัวยึดหมายเลขภาพนิ่ง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06534F4F-5CF1-46EF-8926-1573C7C7CA2E}" type="slidenum">
              <a:rPr lang="th-TH" sz="1200" smtClean="0">
                <a:latin typeface="Calibri" panose="020F0502020204030204" pitchFamily="34" charset="0"/>
                <a:cs typeface="Cordia New" panose="020B0304020202020204" pitchFamily="34" charset="-34"/>
              </a:rPr>
              <a:pPr/>
              <a:t>8</a:t>
            </a:fld>
            <a:endParaRPr lang="th-TH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3809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h-TH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1EC8984E-2222-4CB0-B869-CE77130D72D1}" type="slidenum">
              <a:rPr lang="th-TH" sz="1200" smtClean="0">
                <a:latin typeface="Calibri" panose="020F0502020204030204" pitchFamily="34" charset="0"/>
                <a:cs typeface="Cordia New" panose="020B0304020202020204" pitchFamily="34" charset="-34"/>
              </a:rPr>
              <a:pPr/>
              <a:t>9</a:t>
            </a:fld>
            <a:endParaRPr lang="th-TH" sz="1200">
              <a:latin typeface="Calibri" panose="020F0502020204030204" pitchFamily="34" charset="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22354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17DA5-900A-4D1F-9061-E67A74B048E2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984C6-8114-4129-B8B9-BEC0751AA4E2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0519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BFD14-66AF-4483-8455-CF578257BE9A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23646-ACA2-4F56-AD79-ED2D54D7E86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3764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AA22-20E4-4883-9F11-BE30EC7F50B5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E9760-A438-44AB-BE12-34B690401C41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400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C4BAB-A096-4A43-B419-8171DAE7956C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5D3FF-B651-411B-B246-8BF7EBED195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337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8511B-5AF2-4C72-9FA1-4139BEE7EC18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B52F7-70C9-43C0-946B-35EDDC8103BC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1874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C0326-63B1-45B3-8876-21A87B9B4D75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355B4-4386-42DC-A48E-E5BFB3BAD05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067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257BC-16B2-487E-AEF7-DF33AAFA4250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579F1-52E7-41AC-9804-7E8DC0152284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197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41C4-2310-418D-9666-5FE7B5CB8F3D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05ECB-F3D9-429D-9857-298A9CC9646F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756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C024D-1F01-434E-9145-3B1B6E806AC4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06C87-1C35-4F81-A016-E1D3956FD097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734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0ED14-A216-4F4E-B937-6CB86E571935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D9E24-00A7-43F7-81C5-3C80BCB2A018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3552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41E9B-EDA1-400E-BB7E-0EF16F0683FF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C0390-8225-4753-AD2A-1EDF90E3945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758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014B8D8-2A6F-4CC8-95F6-892DD7FBB37D}" type="datetimeFigureOut">
              <a:rPr lang="th-TH"/>
              <a:pPr>
                <a:defRPr/>
              </a:pPr>
              <a:t>28/10/64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</a:lstStyle>
          <a:p>
            <a:pPr>
              <a:defRPr/>
            </a:pPr>
            <a:fld id="{C4F085DC-241A-4925-8EFC-1978F7D3C143}" type="slidenum">
              <a:rPr lang="th-TH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Angsana New" panose="02020603050405020304" pitchFamily="18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1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chart" Target="../charts/chart2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chart" Target="../charts/chart4.xm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chart" Target="../charts/chart7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279650" y="404813"/>
            <a:ext cx="8235950" cy="27670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สถานการณ์โรคที่ต้องเฝ้าระวัง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ตุลาคม 2564</a:t>
            </a:r>
            <a:b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จังหวัดเพชรบูรณ์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777162" cy="309721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งานระบาดวิทยา และ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SRRT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กลุ่มงานควบคุมโรคติดต่อ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สำนักงานสาธารณสุขจังหวัดเพชรบูรณ์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: Program R 506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ณ 25 ตุลาคม 2564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4100" name="Picture 2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1584325"/>
            <a:ext cx="5727701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695" y="2563813"/>
            <a:ext cx="285432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0675" y="0"/>
            <a:ext cx="9144000" cy="2387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  <a:br>
              <a:rPr lang="th-TH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โรคไข้เลือดออก ปี 2564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5060" y="5466479"/>
            <a:ext cx="11833225" cy="127049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 เดือน ตุลาคม 2564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0758" y="2232724"/>
            <a:ext cx="7344697" cy="29917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60963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246063" y="930275"/>
            <a:ext cx="5751512" cy="2901950"/>
          </a:xfrm>
          <a:prstGeom prst="round2Diag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ผู้ป่วยสะสม ทั่วประเทศ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7,960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</a:p>
          <a:p>
            <a:pPr algn="ctr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อัตราป่วยต่อประชากรแสนคน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11.97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ต่อแสน</a:t>
            </a:r>
          </a:p>
        </p:txBody>
      </p:sp>
      <p:pic>
        <p:nvPicPr>
          <p:cNvPr id="21507" name="Picture 4" descr="งวดนี้พี่ขอรวย 10 อันดับวิธีตีเลขเด็ด ตามความเชื่อคนไท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2430463"/>
            <a:ext cx="2693988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ยุงลาย การ์ตูน ภาพประกอบ - ภาพฟรีบน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838" y="1173163"/>
            <a:ext cx="11461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6184900" y="896938"/>
            <a:ext cx="5795963" cy="2879725"/>
          </a:xfrm>
          <a:prstGeom prst="round2DiagRect">
            <a:avLst>
              <a:gd name="adj1" fmla="val 0"/>
              <a:gd name="adj2" fmla="val 22778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เสียชีวิตสะสม ทั่วประเทศ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 ร้อยละป่วยแล้วเสียชีวิต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 ร้อยละ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0.08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863" y="176306"/>
            <a:ext cx="11652250" cy="8016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สถานการณ์ไข้เลือดอออก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ประเทศไทย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(สัปดาห์ที่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43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ound Diagonal Corner Rectangle 7"/>
          <p:cNvSpPr/>
          <p:nvPr/>
        </p:nvSpPr>
        <p:spPr>
          <a:xfrm>
            <a:off x="6234113" y="3851275"/>
            <a:ext cx="5795962" cy="2881313"/>
          </a:xfrm>
          <a:prstGeom prst="round2Diag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สถานการณ์ไข้เลือดออกจังหวัดเพชรบูรณ์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246063" y="3919538"/>
            <a:ext cx="5761037" cy="2881312"/>
          </a:xfrm>
          <a:prstGeom prst="round2DiagRect">
            <a:avLst>
              <a:gd name="adj1" fmla="val 0"/>
              <a:gd name="adj2" fmla="val 22778"/>
            </a:avLst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กลุ่มอายุที่ป่วยมากที่สุด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กลุ่มอายุ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15 – 24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 อัตราป่วยต่อประชากรแสนคน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26.8 ต่อแสน </a:t>
            </a:r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(1,803 คน)</a:t>
            </a:r>
          </a:p>
        </p:txBody>
      </p:sp>
      <p:pic>
        <p:nvPicPr>
          <p:cNvPr id="21513" name="Picture 10" descr="15 รูปภาพที่ยอดเยี่ยมที่สุดในบอร์ด ยุง | สัตว์ การศึกษาศิลปะ และ แมลง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4083050"/>
            <a:ext cx="1211263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TextBox 2"/>
          <p:cNvSpPr txBox="1">
            <a:spLocks noChangeArrowheads="1"/>
          </p:cNvSpPr>
          <p:nvPr/>
        </p:nvSpPr>
        <p:spPr bwMode="auto">
          <a:xfrm>
            <a:off x="5022850" y="3760322"/>
            <a:ext cx="24860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 ต.ค.64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กองระบาดวิทยา</a:t>
            </a:r>
          </a:p>
        </p:txBody>
      </p:sp>
      <p:pic>
        <p:nvPicPr>
          <p:cNvPr id="215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460625"/>
            <a:ext cx="1349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2" descr="โลกในปัจจุบันการมี &quot;ลูกสาว&quot; พอเข้าช่วงวัยรุ่น &quot;พ่อแม่จะเป็นห่วง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111750"/>
            <a:ext cx="127635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7325" y="1006009"/>
            <a:ext cx="5795963" cy="2700337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217488" y="4063907"/>
            <a:ext cx="5795962" cy="269875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1" name="Rectangle 20"/>
          <p:cNvSpPr/>
          <p:nvPr/>
        </p:nvSpPr>
        <p:spPr>
          <a:xfrm>
            <a:off x="6249988" y="1018709"/>
            <a:ext cx="5724525" cy="2700337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2" name="Rectangle 21"/>
          <p:cNvSpPr/>
          <p:nvPr/>
        </p:nvSpPr>
        <p:spPr>
          <a:xfrm>
            <a:off x="6234113" y="4065494"/>
            <a:ext cx="5722937" cy="2700338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3" name="TextBox 22"/>
          <p:cNvSpPr txBox="1"/>
          <p:nvPr/>
        </p:nvSpPr>
        <p:spPr>
          <a:xfrm>
            <a:off x="6513513" y="4614863"/>
            <a:ext cx="5138737" cy="955675"/>
          </a:xfrm>
          <a:prstGeom prst="rect">
            <a:avLst/>
          </a:prstGeom>
          <a:solidFill>
            <a:srgbClr val="FFFCF3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สัปดาห์ที่ 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43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ระดับประเทศ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จ.เพชรบูรณ์ อยู่ลำดับที่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47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ของประเทศ </a:t>
            </a:r>
          </a:p>
        </p:txBody>
      </p:sp>
      <p:sp>
        <p:nvSpPr>
          <p:cNvPr id="21522" name="TextBox 23"/>
          <p:cNvSpPr txBox="1">
            <a:spLocks noChangeArrowheads="1"/>
          </p:cNvSpPr>
          <p:nvPr/>
        </p:nvSpPr>
        <p:spPr bwMode="auto">
          <a:xfrm>
            <a:off x="6530975" y="5727700"/>
            <a:ext cx="5162550" cy="893763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สัปดาห์ที่ </a:t>
            </a:r>
            <a:r>
              <a:rPr lang="th-TH" sz="2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43</a:t>
            </a:r>
            <a:r>
              <a:rPr lang="th-TH" sz="2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ระดับเขตสุขภาพที่ </a:t>
            </a:r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 อยู่ลำดับที่ </a:t>
            </a:r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จากทั้งหมด </a:t>
            </a:r>
            <a:r>
              <a:rPr lang="th-TH" sz="2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</a:t>
            </a:r>
          </a:p>
        </p:txBody>
      </p:sp>
    </p:spTree>
    <p:extLst>
      <p:ext uri="{BB962C8B-B14F-4D97-AF65-F5344CB8AC3E}">
        <p14:creationId xmlns:p14="http://schemas.microsoft.com/office/powerpoint/2010/main" val="9111216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ไฟล์:Map TH provinces by geographic.png - วิกิพีเดีย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8738" y="130175"/>
            <a:ext cx="4391025" cy="65865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63" y="92075"/>
            <a:ext cx="2406650" cy="49799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ที่มีอัตราป่วยไข้เลือดออกสะสมต่อประชากร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แสนคน 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สูงสุด 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 ลำดับ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ต.ค.64</a:t>
            </a:r>
            <a:endParaRPr lang="th-TH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Line Callout 1 4"/>
          <p:cNvSpPr/>
          <p:nvPr/>
        </p:nvSpPr>
        <p:spPr>
          <a:xfrm>
            <a:off x="2671763" y="4179888"/>
            <a:ext cx="2584450" cy="1147762"/>
          </a:xfrm>
          <a:prstGeom prst="borderCallout1">
            <a:avLst>
              <a:gd name="adj1" fmla="val 46706"/>
              <a:gd name="adj2" fmla="val 105461"/>
              <a:gd name="adj3" fmla="val -236303"/>
              <a:gd name="adj4" fmla="val 159967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4</a:t>
            </a:r>
          </a:p>
          <a:p>
            <a:pPr algn="ctr"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อุตรดิตถ์ 38.5/แสน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2690584" y="2859837"/>
            <a:ext cx="2574925" cy="1104900"/>
          </a:xfrm>
          <a:prstGeom prst="borderCallout1">
            <a:avLst>
              <a:gd name="adj1" fmla="val 46706"/>
              <a:gd name="adj2" fmla="val 105461"/>
              <a:gd name="adj3" fmla="val 161698"/>
              <a:gd name="adj4" fmla="val 127983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ระนอง 50.4/แสน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2690585" y="275772"/>
            <a:ext cx="2574925" cy="1158875"/>
          </a:xfrm>
          <a:prstGeom prst="borderCallout1">
            <a:avLst>
              <a:gd name="adj1" fmla="val 46706"/>
              <a:gd name="adj2" fmla="val 105461"/>
              <a:gd name="adj3" fmla="val 42058"/>
              <a:gd name="adj4" fmla="val 119351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1</a:t>
            </a:r>
          </a:p>
          <a:p>
            <a:pPr algn="ctr"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แม่ฮ่องสอน 180.0/แสน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2709863" y="5541963"/>
            <a:ext cx="2543175" cy="1111250"/>
          </a:xfrm>
          <a:prstGeom prst="borderCallout1">
            <a:avLst>
              <a:gd name="adj1" fmla="val 46706"/>
              <a:gd name="adj2" fmla="val 105461"/>
              <a:gd name="adj3" fmla="val -80096"/>
              <a:gd name="adj4" fmla="val 140684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5</a:t>
            </a:r>
          </a:p>
          <a:p>
            <a:pPr algn="ctr"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ชุมพร 32.7/แสน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Line Callout 1 8"/>
          <p:cNvSpPr/>
          <p:nvPr/>
        </p:nvSpPr>
        <p:spPr>
          <a:xfrm>
            <a:off x="2709863" y="1557338"/>
            <a:ext cx="2590800" cy="1085850"/>
          </a:xfrm>
          <a:prstGeom prst="borderCallout1">
            <a:avLst>
              <a:gd name="adj1" fmla="val 46706"/>
              <a:gd name="adj2" fmla="val 105461"/>
              <a:gd name="adj3" fmla="val 29631"/>
              <a:gd name="adj4" fmla="val 130870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2</a:t>
            </a:r>
          </a:p>
          <a:p>
            <a:pPr algn="ctr">
              <a:defRPr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ตาก 69.1/แสน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9596438" y="4321175"/>
            <a:ext cx="2459037" cy="1079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10562"/>
              <a:gd name="adj6" fmla="val -105481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9</a:t>
            </a:r>
          </a:p>
          <a:p>
            <a:pPr algn="ctr">
              <a:defRPr/>
            </a:pP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พิจิตร 23.2/แสน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Line Callout 2 10"/>
          <p:cNvSpPr/>
          <p:nvPr/>
        </p:nvSpPr>
        <p:spPr>
          <a:xfrm>
            <a:off x="9580563" y="1557338"/>
            <a:ext cx="2474912" cy="115093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0307"/>
              <a:gd name="adj6" fmla="val -127037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7</a:t>
            </a:r>
          </a:p>
          <a:p>
            <a:pPr algn="ctr">
              <a:defRPr/>
            </a:pP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เชียงราย 24.9/แสน 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Line Callout 2 11"/>
          <p:cNvSpPr/>
          <p:nvPr/>
        </p:nvSpPr>
        <p:spPr>
          <a:xfrm>
            <a:off x="9617075" y="290513"/>
            <a:ext cx="2455863" cy="108108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3004"/>
              <a:gd name="adj6" fmla="val -107391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6</a:t>
            </a:r>
          </a:p>
          <a:p>
            <a:pPr algn="ctr">
              <a:defRPr/>
            </a:pP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นครปฐม 25.5/แสน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Line Callout 2 12"/>
          <p:cNvSpPr/>
          <p:nvPr/>
        </p:nvSpPr>
        <p:spPr>
          <a:xfrm>
            <a:off x="9590088" y="5602288"/>
            <a:ext cx="2471737" cy="1079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25080"/>
              <a:gd name="adj6" fmla="val -112493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10</a:t>
            </a:r>
          </a:p>
          <a:p>
            <a:pPr algn="ctr">
              <a:defRPr/>
            </a:pP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กรุงเทพ 22.6/แสน</a:t>
            </a:r>
          </a:p>
        </p:txBody>
      </p:sp>
      <p:sp>
        <p:nvSpPr>
          <p:cNvPr id="14" name="Line Callout 2 13"/>
          <p:cNvSpPr/>
          <p:nvPr/>
        </p:nvSpPr>
        <p:spPr>
          <a:xfrm>
            <a:off x="9590088" y="2947988"/>
            <a:ext cx="2459037" cy="10795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29089"/>
              <a:gd name="adj6" fmla="val -123682"/>
            </a:avLst>
          </a:prstGeom>
          <a:ln w="28575"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8</a:t>
            </a:r>
          </a:p>
          <a:p>
            <a:pPr algn="ctr">
              <a:defRPr/>
            </a:pPr>
            <a:r>
              <a:rPr lang="th-TH" sz="2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สุโขทัย 24.3/แสน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5900" y="5268913"/>
            <a:ext cx="2309813" cy="13843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จ.เพชรบูรณ์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อยู่ลำดับที่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47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5.3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/แสน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(53 คน)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26300" y="92075"/>
            <a:ext cx="1922463" cy="460375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สัปดาห์ที่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43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545" name="TextBox 2"/>
          <p:cNvSpPr txBox="1">
            <a:spLocks noChangeArrowheads="1"/>
          </p:cNvSpPr>
          <p:nvPr/>
        </p:nvSpPr>
        <p:spPr bwMode="auto">
          <a:xfrm>
            <a:off x="7132638" y="5694363"/>
            <a:ext cx="24844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 ต.ค.64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กองระบาดวิทยา</a:t>
            </a:r>
          </a:p>
        </p:txBody>
      </p:sp>
    </p:spTree>
    <p:extLst>
      <p:ext uri="{BB962C8B-B14F-4D97-AF65-F5344CB8AC3E}">
        <p14:creationId xmlns:p14="http://schemas.microsoft.com/office/powerpoint/2010/main" val="16419953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7638"/>
            <a:ext cx="10515600" cy="260508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สถานการณ์โรคไข้เลือดออก 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 (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สัปดาห์ที่ 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43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074" name="Picture 2" descr="ท่องทุ่งแสลงหลวง หลงเสน่ห์ผ้าไทหล่ม ชมไร่ออแกนิคที่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48153" y="2592107"/>
            <a:ext cx="7402824" cy="3889375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51381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6170613" y="3919538"/>
            <a:ext cx="5759450" cy="2881312"/>
          </a:xfrm>
          <a:prstGeom prst="round2Diag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endParaRPr lang="th-TH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อำเภอที่พบผู้ป่วยสูงสุด</a:t>
            </a:r>
          </a:p>
          <a:p>
            <a:pPr algn="ctr"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ในช่วง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 สัปดาห์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ที่ผ่านมา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อำเภอบึงสามพัน 1 ราย</a:t>
            </a:r>
          </a:p>
          <a:p>
            <a:pPr algn="ctr" eaLnBrk="1" hangingPunct="1"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อำเภอหล่มสัก 1 ราย</a:t>
            </a:r>
          </a:p>
          <a:p>
            <a:pPr algn="ctr" eaLnBrk="1" hangingPunct="1"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อำเภอเมือง </a:t>
            </a:r>
            <a:r>
              <a:rPr lang="th-TH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1 ราย</a:t>
            </a:r>
          </a:p>
          <a:p>
            <a:pPr algn="ctr" eaLnBrk="1" hangingPunct="1">
              <a:defRPr/>
            </a:pPr>
            <a:endParaRPr lang="th-TH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246063" y="930275"/>
            <a:ext cx="5751512" cy="2901950"/>
          </a:xfrm>
          <a:prstGeom prst="round2Diag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ผู้ป่วยสะสม ทั้งจังหวัด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53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ราย </a:t>
            </a:r>
          </a:p>
          <a:p>
            <a:pPr algn="ctr" eaLnBrk="1" hangingPunct="1"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(เดือนที่ผ่านมา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ราย เพิ่มขึ้น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ราย)</a:t>
            </a:r>
          </a:p>
          <a:p>
            <a:pPr algn="ctr"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อัตราป่วยต่อประชากรแสนคน</a:t>
            </a:r>
          </a:p>
          <a:p>
            <a:pPr algn="ctr" eaLnBrk="1" hangingPunct="1">
              <a:defRPr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5.32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ต่อแสน</a:t>
            </a:r>
          </a:p>
        </p:txBody>
      </p:sp>
      <p:pic>
        <p:nvPicPr>
          <p:cNvPr id="24580" name="Picture 4" descr="งวดนี้พี่ขอรวย 10 อันดับวิธีตีเลขเด็ด ตามความเชื่อคนไทย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2430463"/>
            <a:ext cx="2693988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ยุงลาย การ์ตูน ภาพประกอบ - ภาพฟรีบน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888" y="1157288"/>
            <a:ext cx="1268412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 Diagonal Corner Rectangle 6"/>
          <p:cNvSpPr/>
          <p:nvPr/>
        </p:nvSpPr>
        <p:spPr>
          <a:xfrm>
            <a:off x="6184900" y="896938"/>
            <a:ext cx="5761038" cy="2879725"/>
          </a:xfrm>
          <a:prstGeom prst="round2DiagRect">
            <a:avLst>
              <a:gd name="adj1" fmla="val 0"/>
              <a:gd name="adj2" fmla="val 22778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เสียชีวิตสะสม ทั้งจังหวัด</a:t>
            </a:r>
          </a:p>
          <a:p>
            <a:pPr eaLnBrk="1" hangingPunct="1">
              <a:defRPr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พบผู้เสียชีวิต 0 ราย </a:t>
            </a:r>
          </a:p>
          <a:p>
            <a:pPr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 ร้อยละป่วยแล้วเสียชีวิต</a:t>
            </a:r>
          </a:p>
          <a:p>
            <a:pPr algn="ctr"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 ร้อยละ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0.00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966788"/>
          </a:xfrm>
        </p:spPr>
        <p:txBody>
          <a:bodyPr/>
          <a:lstStyle/>
          <a:p>
            <a:pPr algn="ctr" eaLnBrk="1" hangingPunct="1"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สถานการณ์ไข้เลือดอออก 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 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 Diagonal Corner Rectangle 8"/>
          <p:cNvSpPr/>
          <p:nvPr/>
        </p:nvSpPr>
        <p:spPr>
          <a:xfrm>
            <a:off x="246063" y="3919538"/>
            <a:ext cx="5761037" cy="2881312"/>
          </a:xfrm>
          <a:prstGeom prst="round2DiagRect">
            <a:avLst>
              <a:gd name="adj1" fmla="val 0"/>
              <a:gd name="adj2" fmla="val 22778"/>
            </a:avLst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กลุ่มอายุที่ป่วยมากที่สุด</a:t>
            </a:r>
          </a:p>
          <a:p>
            <a:pPr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 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: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กลุ่มอายุ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 – 4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</a:p>
          <a:p>
            <a:pPr algn="ctr"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อัตราป่วยต่อประชากรแสนคน</a:t>
            </a:r>
          </a:p>
          <a:p>
            <a:pPr algn="ctr" eaLnBrk="1" hangingPunct="1">
              <a:defRPr/>
            </a:pP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12.6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ต่อแสน</a:t>
            </a:r>
          </a:p>
        </p:txBody>
      </p:sp>
      <p:pic>
        <p:nvPicPr>
          <p:cNvPr id="24585" name="Picture 8" descr="ระดับประถทศึกษา | การศึกษาคือชีวิต สู่สังคมแห่ง การศึกษา 4.0 บันได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741863"/>
            <a:ext cx="1427162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2460625"/>
            <a:ext cx="13493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7325" y="1100138"/>
            <a:ext cx="5795963" cy="2700337"/>
          </a:xfrm>
          <a:prstGeom prst="rect">
            <a:avLst/>
          </a:prstGeom>
          <a:noFill/>
          <a:ln w="508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8" name="Rectangle 17"/>
          <p:cNvSpPr/>
          <p:nvPr/>
        </p:nvSpPr>
        <p:spPr>
          <a:xfrm>
            <a:off x="217488" y="4037013"/>
            <a:ext cx="5795962" cy="2698750"/>
          </a:xfrm>
          <a:prstGeom prst="rect">
            <a:avLst/>
          </a:prstGeom>
          <a:noFill/>
          <a:ln w="508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19" name="Rectangle 18"/>
          <p:cNvSpPr/>
          <p:nvPr/>
        </p:nvSpPr>
        <p:spPr>
          <a:xfrm>
            <a:off x="6249988" y="1112838"/>
            <a:ext cx="5724525" cy="2700337"/>
          </a:xfrm>
          <a:prstGeom prst="rect">
            <a:avLst/>
          </a:prstGeom>
          <a:noFill/>
          <a:ln w="508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  <p:sp>
        <p:nvSpPr>
          <p:cNvPr id="20" name="Rectangle 19"/>
          <p:cNvSpPr/>
          <p:nvPr/>
        </p:nvSpPr>
        <p:spPr>
          <a:xfrm>
            <a:off x="6234113" y="4038600"/>
            <a:ext cx="5722937" cy="2700338"/>
          </a:xfrm>
          <a:prstGeom prst="rect">
            <a:avLst/>
          </a:prstGeom>
          <a:noFill/>
          <a:ln w="508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19882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025" y="104907"/>
            <a:ext cx="4180837" cy="658206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9836" y="753783"/>
            <a:ext cx="2226973" cy="53537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ที่มีอัตราป่วยไข้เลือดออกสะสมต่อประชากร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แสนคน 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สูงสุด 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11 ลำดับ</a:t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 ต.ค.64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(Week </a:t>
            </a:r>
            <a:r>
              <a:rPr lang="en-US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43)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Line Callout 2 9"/>
          <p:cNvSpPr/>
          <p:nvPr/>
        </p:nvSpPr>
        <p:spPr>
          <a:xfrm>
            <a:off x="2627676" y="685800"/>
            <a:ext cx="2260600" cy="1152525"/>
          </a:xfrm>
          <a:prstGeom prst="borderCallout2">
            <a:avLst>
              <a:gd name="adj1" fmla="val 18750"/>
              <a:gd name="adj2" fmla="val 106482"/>
              <a:gd name="adj3" fmla="val 18750"/>
              <a:gd name="adj4" fmla="val 131481"/>
              <a:gd name="adj5" fmla="val 330636"/>
              <a:gd name="adj6" fmla="val 165838"/>
            </a:avLst>
          </a:prstGeom>
          <a:solidFill>
            <a:srgbClr val="FFA7A7"/>
          </a:solidFill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1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บึงสามพัน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22.25 /แสน (16 คน)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9531" y="1463387"/>
            <a:ext cx="8916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 คน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48387" y="4464269"/>
            <a:ext cx="1164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16 คน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01088" y="928688"/>
            <a:ext cx="3365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34200" y="2620682"/>
            <a:ext cx="1047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14 คน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6822702" y="3787776"/>
            <a:ext cx="916361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 คน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63547" y="598479"/>
            <a:ext cx="8681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 คน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86425" y="2641600"/>
            <a:ext cx="3349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35813" y="5726113"/>
            <a:ext cx="3349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45399" y="1389063"/>
            <a:ext cx="872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 คน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30520" y="3395940"/>
            <a:ext cx="10305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 คน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59211" y="5075917"/>
            <a:ext cx="853888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 คน</a:t>
            </a:r>
          </a:p>
        </p:txBody>
      </p:sp>
      <p:sp>
        <p:nvSpPr>
          <p:cNvPr id="29" name="Line Callout 1 28"/>
          <p:cNvSpPr/>
          <p:nvPr/>
        </p:nvSpPr>
        <p:spPr>
          <a:xfrm>
            <a:off x="9782517" y="2174732"/>
            <a:ext cx="2044700" cy="1069975"/>
          </a:xfrm>
          <a:prstGeom prst="borderCallout1">
            <a:avLst>
              <a:gd name="adj1" fmla="val 18750"/>
              <a:gd name="adj2" fmla="val -8333"/>
              <a:gd name="adj3" fmla="val -33295"/>
              <a:gd name="adj4" fmla="val -129820"/>
            </a:avLst>
          </a:prstGeom>
          <a:solidFill>
            <a:srgbClr val="FFD5D5"/>
          </a:solidFill>
          <a:ln w="38100">
            <a:solidFill>
              <a:srgbClr val="FF696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6 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เขาค้อ 2.62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/แสน (1 คน)</a:t>
            </a:r>
          </a:p>
        </p:txBody>
      </p:sp>
      <p:sp>
        <p:nvSpPr>
          <p:cNvPr id="27" name="Line Callout 1 26"/>
          <p:cNvSpPr/>
          <p:nvPr/>
        </p:nvSpPr>
        <p:spPr>
          <a:xfrm>
            <a:off x="9782517" y="3586985"/>
            <a:ext cx="2044700" cy="1069975"/>
          </a:xfrm>
          <a:prstGeom prst="borderCallout1">
            <a:avLst>
              <a:gd name="adj1" fmla="val 18750"/>
              <a:gd name="adj2" fmla="val -8333"/>
              <a:gd name="adj3" fmla="val -167873"/>
              <a:gd name="adj4" fmla="val -77700"/>
            </a:avLst>
          </a:prstGeom>
          <a:solidFill>
            <a:srgbClr val="FBE5E7"/>
          </a:solidFill>
          <a:ln w="38100">
            <a:solidFill>
              <a:srgbClr val="FF939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7 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หล่มสัก1.90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/แสน (3 คน)</a:t>
            </a:r>
          </a:p>
        </p:txBody>
      </p:sp>
      <p:sp>
        <p:nvSpPr>
          <p:cNvPr id="28" name="Line Callout 2 27"/>
          <p:cNvSpPr/>
          <p:nvPr/>
        </p:nvSpPr>
        <p:spPr>
          <a:xfrm>
            <a:off x="2682258" y="3703422"/>
            <a:ext cx="2260600" cy="1152525"/>
          </a:xfrm>
          <a:prstGeom prst="borderCallout2">
            <a:avLst>
              <a:gd name="adj1" fmla="val 18750"/>
              <a:gd name="adj2" fmla="val 106482"/>
              <a:gd name="adj3" fmla="val 18750"/>
              <a:gd name="adj4" fmla="val 131481"/>
              <a:gd name="adj5" fmla="val 30065"/>
              <a:gd name="adj6" fmla="val 187618"/>
            </a:avLst>
          </a:prstGeom>
          <a:solidFill>
            <a:srgbClr val="FFD5D5"/>
          </a:solidFill>
          <a:ln w="38100">
            <a:solidFill>
              <a:srgbClr val="FF7979"/>
            </a:solidFill>
            <a:headEnd type="none" w="med" len="med"/>
            <a:tailEnd type="arrow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3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หนองไผ่  6.21/แสน (7 คน)</a:t>
            </a:r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9707562" y="6295526"/>
            <a:ext cx="2484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ต.ค.64 </a:t>
            </a:r>
            <a:r>
              <a:rPr lang="th-TH" sz="16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สสจ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.เพชรบูรณ์</a:t>
            </a:r>
          </a:p>
        </p:txBody>
      </p:sp>
      <p:sp>
        <p:nvSpPr>
          <p:cNvPr id="30" name="Line Callout 1 29"/>
          <p:cNvSpPr/>
          <p:nvPr/>
        </p:nvSpPr>
        <p:spPr>
          <a:xfrm>
            <a:off x="9782517" y="685800"/>
            <a:ext cx="2044700" cy="1069975"/>
          </a:xfrm>
          <a:prstGeom prst="borderCallout1">
            <a:avLst>
              <a:gd name="adj1" fmla="val 18750"/>
              <a:gd name="adj2" fmla="val -8333"/>
              <a:gd name="adj3" fmla="val 24622"/>
              <a:gd name="adj4" fmla="val -108226"/>
            </a:avLst>
          </a:prstGeom>
          <a:solidFill>
            <a:srgbClr val="F6CCCF"/>
          </a:solidFill>
          <a:ln w="38100">
            <a:solidFill>
              <a:srgbClr val="FF939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5 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หล่มเก่า 4.47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/แสน (3 คน)</a:t>
            </a:r>
          </a:p>
        </p:txBody>
      </p:sp>
      <p:sp>
        <p:nvSpPr>
          <p:cNvPr id="32" name="Line Callout 1 31"/>
          <p:cNvSpPr/>
          <p:nvPr/>
        </p:nvSpPr>
        <p:spPr>
          <a:xfrm>
            <a:off x="2705948" y="2267837"/>
            <a:ext cx="2260600" cy="1069975"/>
          </a:xfrm>
          <a:prstGeom prst="borderCallout1">
            <a:avLst>
              <a:gd name="adj1" fmla="val 26967"/>
              <a:gd name="adj2" fmla="val 105188"/>
              <a:gd name="adj3" fmla="val 61640"/>
              <a:gd name="adj4" fmla="val 192186"/>
            </a:avLst>
          </a:prstGeom>
          <a:solidFill>
            <a:srgbClr val="FBE5E7"/>
          </a:solidFill>
          <a:ln w="38100">
            <a:solidFill>
              <a:srgbClr val="FF939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2 เมือง </a:t>
            </a:r>
            <a:r>
              <a:rPr lang="th-TH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6.65/แสน (14 คน)</a:t>
            </a:r>
          </a:p>
        </p:txBody>
      </p:sp>
      <p:sp>
        <p:nvSpPr>
          <p:cNvPr id="33" name="Line Callout 1 32"/>
          <p:cNvSpPr/>
          <p:nvPr/>
        </p:nvSpPr>
        <p:spPr>
          <a:xfrm>
            <a:off x="2710323" y="5441951"/>
            <a:ext cx="2260600" cy="1069975"/>
          </a:xfrm>
          <a:prstGeom prst="borderCallout1">
            <a:avLst>
              <a:gd name="adj1" fmla="val 26967"/>
              <a:gd name="adj2" fmla="val 105188"/>
              <a:gd name="adj3" fmla="val 477"/>
              <a:gd name="adj4" fmla="val 164575"/>
            </a:avLst>
          </a:prstGeom>
          <a:solidFill>
            <a:srgbClr val="FBE5E7"/>
          </a:solidFill>
          <a:ln w="38100">
            <a:solidFill>
              <a:srgbClr val="FF939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4 วิเชียรบุรี 6.04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/แสน (8 คน)</a:t>
            </a:r>
          </a:p>
        </p:txBody>
      </p:sp>
      <p:sp>
        <p:nvSpPr>
          <p:cNvPr id="34" name="Line Callout 1 33"/>
          <p:cNvSpPr/>
          <p:nvPr/>
        </p:nvSpPr>
        <p:spPr>
          <a:xfrm>
            <a:off x="9782517" y="4999238"/>
            <a:ext cx="2044700" cy="1069975"/>
          </a:xfrm>
          <a:prstGeom prst="borderCallout1">
            <a:avLst>
              <a:gd name="adj1" fmla="val 18750"/>
              <a:gd name="adj2" fmla="val -8333"/>
              <a:gd name="adj3" fmla="val -119802"/>
              <a:gd name="adj4" fmla="val -183912"/>
            </a:avLst>
          </a:prstGeom>
          <a:solidFill>
            <a:srgbClr val="FCEEEF"/>
          </a:solidFill>
          <a:ln w="38100">
            <a:solidFill>
              <a:srgbClr val="FF939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ลำดับ 8 ขนแดน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1.25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/แสน (1 คน)</a:t>
            </a:r>
          </a:p>
        </p:txBody>
      </p:sp>
    </p:spTree>
    <p:extLst>
      <p:ext uri="{BB962C8B-B14F-4D97-AF65-F5344CB8AC3E}">
        <p14:creationId xmlns:p14="http://schemas.microsoft.com/office/powerpoint/2010/main" val="40653126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250577" y="600257"/>
          <a:ext cx="9170892" cy="62308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569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6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56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033"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จำนวนผู้ป่วย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939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32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ป/แสน</a:t>
                      </a:r>
                      <a:endParaRPr lang="th-TH" sz="3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93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26828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บึงสามพัน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22.25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 </a:t>
                      </a:r>
                      <a:r>
                        <a:rPr lang="th-TH" sz="2800" b="0" i="0" u="none" strike="noStrike" dirty="0" err="1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พช</a:t>
                      </a:r>
                      <a:endParaRPr lang="th-TH" sz="2800" b="0" i="0" u="none" strike="noStrike" dirty="0">
                        <a:solidFill>
                          <a:srgbClr val="08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6.65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หนองไผ่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6.21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วิเชียรบุรี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6.04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หล่มเก่า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4.47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เขาค้อ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2.62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หล่มสัก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1.90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ชนแดน     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1.25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ศรีเทพ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น้ำหนาว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DF5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marL="0" indent="363538" algn="l" fontAlgn="ctr"/>
                      <a:r>
                        <a:rPr lang="th-TH" sz="2800" b="0" i="0" u="none" strike="noStrike" dirty="0">
                          <a:solidFill>
                            <a:srgbClr val="08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วังโป่ง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28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rgbClr val="FBE5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4818"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solidFill>
                      <a:srgbClr val="F6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</a:t>
                      </a:r>
                    </a:p>
                  </a:txBody>
                  <a:tcPr marL="9525" marR="9525" marT="9525" marB="0" anchor="b">
                    <a:solidFill>
                      <a:srgbClr val="F6CC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8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5.32</a:t>
                      </a:r>
                    </a:p>
                  </a:txBody>
                  <a:tcPr marL="9525" marR="9525" marT="9525" marB="0" anchor="b">
                    <a:solidFill>
                      <a:srgbClr val="F6CC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27094" y="121024"/>
            <a:ext cx="8619564" cy="537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และ อัตราป่วยไข้เลือดออก จังหวัดเพชรบูรณ์ ปี 2564 ณ </a:t>
            </a:r>
            <a:r>
              <a:rPr lang="th-T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ต.ค.64 </a:t>
            </a:r>
          </a:p>
        </p:txBody>
      </p:sp>
    </p:spTree>
    <p:extLst>
      <p:ext uri="{BB962C8B-B14F-4D97-AF65-F5344CB8AC3E}">
        <p14:creationId xmlns:p14="http://schemas.microsoft.com/office/powerpoint/2010/main" val="160412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3561" y="0"/>
            <a:ext cx="11560628" cy="2111188"/>
          </a:xfrm>
        </p:spPr>
        <p:txBody>
          <a:bodyPr>
            <a:noAutofit/>
          </a:bodyPr>
          <a:lstStyle/>
          <a:p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สถานการณ์โรค 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COVID-19</a:t>
            </a:r>
            <a:b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6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3306" y="5309682"/>
            <a:ext cx="9318812" cy="1494530"/>
          </a:xfrm>
        </p:spPr>
        <p:txBody>
          <a:bodyPr>
            <a:noAutofit/>
          </a:bodyPr>
          <a:lstStyle/>
          <a:p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</a:p>
          <a:p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สำนักงานสาธารณสุขจังหวัดเพชรบูรณ์</a:t>
            </a:r>
          </a:p>
        </p:txBody>
      </p:sp>
      <p:pic>
        <p:nvPicPr>
          <p:cNvPr id="1026" name="Picture 2" descr="TNSC News – Page 2 – Thai National Shippers' Counc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604" y="2111188"/>
            <a:ext cx="7403728" cy="305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7943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376" y="1207017"/>
            <a:ext cx="5513293" cy="55132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199" y="0"/>
            <a:ext cx="6535271" cy="1174377"/>
          </a:xfrm>
        </p:spPr>
        <p:txBody>
          <a:bodyPr>
            <a:normAutofit fontScale="90000"/>
          </a:bodyPr>
          <a:lstStyle/>
          <a:p>
            <a:pPr algn="ctr"/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COVID-19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 (จาก </a:t>
            </a:r>
            <a:r>
              <a:rPr lang="th-TH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ศบค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</a:p>
        </p:txBody>
      </p:sp>
      <p:sp>
        <p:nvSpPr>
          <p:cNvPr id="11" name="Down Arrow Callout 10"/>
          <p:cNvSpPr/>
          <p:nvPr/>
        </p:nvSpPr>
        <p:spPr>
          <a:xfrm>
            <a:off x="8411133" y="101973"/>
            <a:ext cx="2568390" cy="970429"/>
          </a:xfrm>
          <a:prstGeom prst="downArrowCallout">
            <a:avLst/>
          </a:prstGeom>
          <a:solidFill>
            <a:srgbClr val="F6CCCF"/>
          </a:solidFill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 สถานการณ์ประเทศไทย</a:t>
            </a:r>
          </a:p>
        </p:txBody>
      </p:sp>
      <p:sp>
        <p:nvSpPr>
          <p:cNvPr id="7" name="Down Arrow Callout 6"/>
          <p:cNvSpPr/>
          <p:nvPr/>
        </p:nvSpPr>
        <p:spPr>
          <a:xfrm>
            <a:off x="1297640" y="140354"/>
            <a:ext cx="2568390" cy="970429"/>
          </a:xfrm>
          <a:prstGeom prst="downArrowCallout">
            <a:avLst/>
          </a:prstGeom>
          <a:solidFill>
            <a:srgbClr val="DCC5ED"/>
          </a:solidFill>
          <a:ln w="28575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dirty="0"/>
              <a:t> สถานการณ์ทั่วโลก</a:t>
            </a:r>
          </a:p>
        </p:txBody>
      </p:sp>
      <p:sp>
        <p:nvSpPr>
          <p:cNvPr id="4" name="AutoShape 2" descr="https://mpics.mgronline.com/pics/Images/564000006916401.JPE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5" name="TextBox 4"/>
          <p:cNvSpPr txBox="1"/>
          <p:nvPr/>
        </p:nvSpPr>
        <p:spPr>
          <a:xfrm>
            <a:off x="10414745" y="5614884"/>
            <a:ext cx="11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8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19,006</a:t>
            </a:r>
            <a:endParaRPr lang="th-TH" sz="18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2747" y="5250400"/>
            <a:ext cx="127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ตายสะสม</a:t>
            </a:r>
          </a:p>
        </p:txBody>
      </p:sp>
      <p:sp>
        <p:nvSpPr>
          <p:cNvPr id="6" name="AutoShape 2" descr="https://mpics.mgronline.com/pics/Images/564000010604001.JPEG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341" t="20588" r="44970" b="7904"/>
          <a:stretch/>
        </p:blipFill>
        <p:spPr>
          <a:xfrm>
            <a:off x="342900" y="1202073"/>
            <a:ext cx="5224182" cy="551823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034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239" y="31437"/>
            <a:ext cx="5226782" cy="6812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747" y="31437"/>
            <a:ext cx="6594905" cy="2095951"/>
          </a:xfrm>
          <a:ln w="38100">
            <a:solidFill>
              <a:srgbClr val="FF0000"/>
            </a:solidFill>
          </a:ln>
        </p:spPr>
        <p:txBody>
          <a:bodyPr anchor="ctr" anchorCtr="0"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COVID–19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endParaRPr lang="th-T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ผู้ป่วยสะสม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 	: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10,551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ผู้เสียชีวิตสะสม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 :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ราย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54036" y="3868354"/>
            <a:ext cx="15416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หนองไผ่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ป่วย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870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ตาย 13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140711" y="2587427"/>
            <a:ext cx="2227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เมือง </a:t>
            </a:r>
            <a:r>
              <a:rPr lang="th-TH" sz="20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2,675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ตาย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25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76804" y="4488171"/>
            <a:ext cx="17951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บึงสามพัน 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1,484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ตาย 7</a:t>
            </a:r>
            <a:endParaRPr lang="th-TH" sz="1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7207" y="1299532"/>
            <a:ext cx="1587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หล่มสัก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1,114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ตาย 19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3835" y="1764250"/>
            <a:ext cx="135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เขาค้อ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470 ตาย 5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3405" y="2683844"/>
            <a:ext cx="135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วังโป่ง</a:t>
            </a:r>
            <a:endParaRPr lang="th-TH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436 ตาย 9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849517" y="323901"/>
            <a:ext cx="1817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หล่มเก่า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706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ตาย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75633" y="5876845"/>
            <a:ext cx="135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ศรีเทพ</a:t>
            </a:r>
          </a:p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582 ตาย 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527873" y="6444245"/>
            <a:ext cx="3571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SAT 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สสจ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.เพชรบูรณ์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09812" y="825596"/>
            <a:ext cx="1528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น้ำหนาว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71 ตาย 1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3003" y="3364405"/>
            <a:ext cx="1459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ชนแดน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882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ตาย 10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85355" y="5112862"/>
            <a:ext cx="17437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วิเชียรฯ</a:t>
            </a:r>
          </a:p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ป่วย </a:t>
            </a:r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1,252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ตาย 7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397294"/>
              </p:ext>
            </p:extLst>
          </p:nvPr>
        </p:nvGraphicFramePr>
        <p:xfrm>
          <a:off x="163697" y="2229713"/>
          <a:ext cx="6563957" cy="45447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39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39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34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13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92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197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อำเภอ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ป่วย (คน)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อัตราป่วย/แสน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ตาย</a:t>
                      </a:r>
                      <a:r>
                        <a:rPr lang="en-US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คน)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%ป่วย/ตาย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บึงสามพัน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1484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2064.1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0.5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เมือง พช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2675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1270.9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43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เขาค้อ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476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1245.4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6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วังโป่ง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1168.6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757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ชนแดน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882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1104.9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8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หล่มเก่า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706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1052.1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9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วิเชียรบุรี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1252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945.3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ศรีเทพ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822.5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C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หนองไผ่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870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772.2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หล่มสัก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1114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705.3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</a:t>
                      </a: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น้ำหนาว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388.5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0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</a:t>
                      </a:r>
                    </a:p>
                  </a:txBody>
                  <a:tcPr marL="9525" marR="9525" marT="9525" marB="0" anchor="b">
                    <a:solidFill>
                      <a:srgbClr val="FFF8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20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solidFill>
                      <a:srgbClr val="F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7455"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10548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1058.0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</a:t>
                      </a:r>
                    </a:p>
                  </a:txBody>
                  <a:tcPr marL="9525" marR="9525" marT="9525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นอกเขต 3 ราย</a:t>
                      </a:r>
                    </a:p>
                  </a:txBody>
                  <a:tcPr marL="0" marR="0" marT="0" marB="0" anchor="b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9312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4619330"/>
              </p:ext>
            </p:extLst>
          </p:nvPr>
        </p:nvGraphicFramePr>
        <p:xfrm>
          <a:off x="495300" y="1008529"/>
          <a:ext cx="11378453" cy="5360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2138" y="-9525"/>
            <a:ext cx="10960100" cy="1195388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โรคที่มีอัตราป่วยต่อแสน สูงสุด 5 ลำดับ ปี 2564 (รวม 10 เดือน )</a:t>
            </a:r>
          </a:p>
        </p:txBody>
      </p:sp>
      <p:sp>
        <p:nvSpPr>
          <p:cNvPr id="5124" name="TextBox 10"/>
          <p:cNvSpPr txBox="1">
            <a:spLocks noChangeArrowheads="1"/>
          </p:cNvSpPr>
          <p:nvPr/>
        </p:nvSpPr>
        <p:spPr bwMode="auto">
          <a:xfrm>
            <a:off x="15875" y="653255"/>
            <a:ext cx="1152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ต่อแสน</a:t>
            </a:r>
          </a:p>
        </p:txBody>
      </p:sp>
      <p:sp>
        <p:nvSpPr>
          <p:cNvPr id="5125" name="TextBox 3"/>
          <p:cNvSpPr txBox="1">
            <a:spLocks noChangeArrowheads="1"/>
          </p:cNvSpPr>
          <p:nvPr/>
        </p:nvSpPr>
        <p:spPr bwMode="auto">
          <a:xfrm>
            <a:off x="1346136" y="4190574"/>
            <a:ext cx="1362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6,362 คน</a:t>
            </a:r>
          </a:p>
        </p:txBody>
      </p:sp>
      <p:sp>
        <p:nvSpPr>
          <p:cNvPr id="5126" name="TextBox 11"/>
          <p:cNvSpPr txBox="1">
            <a:spLocks noChangeArrowheads="1"/>
          </p:cNvSpPr>
          <p:nvPr/>
        </p:nvSpPr>
        <p:spPr bwMode="auto">
          <a:xfrm>
            <a:off x="3461456" y="4858765"/>
            <a:ext cx="1404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3,442 คน</a:t>
            </a:r>
          </a:p>
        </p:txBody>
      </p:sp>
      <p:sp>
        <p:nvSpPr>
          <p:cNvPr id="5127" name="TextBox 13"/>
          <p:cNvSpPr txBox="1">
            <a:spLocks noChangeArrowheads="1"/>
          </p:cNvSpPr>
          <p:nvPr/>
        </p:nvSpPr>
        <p:spPr bwMode="auto">
          <a:xfrm>
            <a:off x="5684039" y="5047399"/>
            <a:ext cx="1227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2,180 คน</a:t>
            </a:r>
          </a:p>
        </p:txBody>
      </p:sp>
      <p:sp>
        <p:nvSpPr>
          <p:cNvPr id="5128" name="TextBox 14"/>
          <p:cNvSpPr txBox="1">
            <a:spLocks noChangeArrowheads="1"/>
          </p:cNvSpPr>
          <p:nvPr/>
        </p:nvSpPr>
        <p:spPr bwMode="auto">
          <a:xfrm>
            <a:off x="7795139" y="5355746"/>
            <a:ext cx="134143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664 คน</a:t>
            </a:r>
          </a:p>
        </p:txBody>
      </p:sp>
      <p:sp>
        <p:nvSpPr>
          <p:cNvPr id="5129" name="TextBox 15"/>
          <p:cNvSpPr txBox="1">
            <a:spLocks noChangeArrowheads="1"/>
          </p:cNvSpPr>
          <p:nvPr/>
        </p:nvSpPr>
        <p:spPr bwMode="auto">
          <a:xfrm>
            <a:off x="10041601" y="5420187"/>
            <a:ext cx="1354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420 คน</a:t>
            </a:r>
          </a:p>
        </p:txBody>
      </p:sp>
      <p:pic>
        <p:nvPicPr>
          <p:cNvPr id="1028" name="Picture 4" descr="à¸à¸¥à¸à¸²à¸£à¸à¹à¸à¸«à¸²à¸£à¸¹à¸à¸ à¸²à¸à¸ªà¸³à¸«à¸£à¸±à¸ à¸à¸­à¸à¸à¸§à¸¡à¸à¸²à¸£à¹à¸à¸¹à¸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6862" y="2558975"/>
            <a:ext cx="1174124" cy="1133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31" name="Picture 10" descr="à¸à¸¥à¸à¸²à¸£à¸à¹à¸à¸«à¸²à¸£à¸¹à¸à¸ à¸²à¸à¸ªà¸³à¸«à¸£à¸±à¸ à¸à¸±à¸§à¸£à¹à¸­à¸à¸à¸²à¸£à¹à¸à¸¹à¸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67" y="2863856"/>
            <a:ext cx="1209330" cy="132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AutoShape 12" descr="à¸à¸¥à¸à¸²à¸£à¸à¹à¸à¸«à¸²à¸£à¸¹à¸à¸ à¸²à¸à¸ªà¸³à¸«à¸£à¸±à¸ à¸­à¸¸à¸à¸à¸²à¸£à¸°à¸£à¹à¸§à¸ à¸à¸²à¸£à¹à¸à¸¹à¸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th-TH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6204" y="2385029"/>
            <a:ext cx="1163375" cy="1229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34" name="TextBox 2"/>
          <p:cNvSpPr txBox="1">
            <a:spLocks noChangeArrowheads="1"/>
          </p:cNvSpPr>
          <p:nvPr/>
        </p:nvSpPr>
        <p:spPr bwMode="auto">
          <a:xfrm>
            <a:off x="9220200" y="6369050"/>
            <a:ext cx="282836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R506 25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ต.ค.64</a:t>
            </a:r>
          </a:p>
        </p:txBody>
      </p:sp>
      <p:pic>
        <p:nvPicPr>
          <p:cNvPr id="513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77" y="4081433"/>
            <a:ext cx="1033760" cy="104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8" descr="วัณโรค&quot; อาการ การป้องกันและการรักษา | FASODSAI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057979" y="4081433"/>
            <a:ext cx="1242266" cy="1123606"/>
          </a:xfrm>
          <a:prstGeom prst="rect">
            <a:avLst/>
          </a:prstGeom>
          <a:ln w="38100" cap="sq">
            <a:solidFill>
              <a:srgbClr val="FF66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4" y="339024"/>
            <a:ext cx="12060364" cy="54804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98903" y="6050026"/>
            <a:ext cx="2492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SAT </a:t>
            </a:r>
            <a:r>
              <a:rPr lang="th-TH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สสจ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.เพชรบูรณ์ </a:t>
            </a:r>
          </a:p>
          <a:p>
            <a:pPr algn="ctr"/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05" y="5819466"/>
            <a:ext cx="118603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Index Case Cluster 464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 พบ 6 เม.ย.64 </a:t>
            </a:r>
          </a:p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5 ก.ย.64 พบผู้ป่วยสูงสุด จำนวน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490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ราย (เป็นผู้ป่วยเก่าพึ่งเข้าสู่ระบบรายงาน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382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ราย)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745176" y="4001363"/>
            <a:ext cx="371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353" y="1"/>
            <a:ext cx="11080377" cy="1290918"/>
          </a:xfrm>
        </p:spPr>
        <p:txBody>
          <a:bodyPr>
            <a:norm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จำนวนผู้ติดเชื้อ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COVID-19 Cluster 464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จังหวัดเพชรบูรณ์ </a:t>
            </a:r>
            <a:b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แยกตามวันที่พบผู้ป่วย (1 เม.ย. –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ต.ค.64)</a:t>
            </a:r>
          </a:p>
        </p:txBody>
      </p:sp>
    </p:spTree>
    <p:extLst>
      <p:ext uri="{BB962C8B-B14F-4D97-AF65-F5344CB8AC3E}">
        <p14:creationId xmlns:p14="http://schemas.microsoft.com/office/powerpoint/2010/main" val="93329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lc="http://schemas.openxmlformats.org/drawingml/2006/lockedCanvas" xmlns:a16="http://schemas.microsoft.com/office/drawing/2014/main" xmlns="" xmlns:xdr="http://schemas.openxmlformats.org/drawingml/2006/spreadsheetDrawing" id="{00000000-0008-0000-00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2168" y="904872"/>
          <a:ext cx="12099832" cy="5953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ctangle 21"/>
          <p:cNvSpPr/>
          <p:nvPr/>
        </p:nvSpPr>
        <p:spPr>
          <a:xfrm>
            <a:off x="645462" y="1036490"/>
            <a:ext cx="5392271" cy="2894497"/>
          </a:xfrm>
          <a:prstGeom prst="rect">
            <a:avLst/>
          </a:prstGeom>
          <a:solidFill>
            <a:srgbClr val="FFE5E5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1035427" y="1851208"/>
            <a:ext cx="376518" cy="268941"/>
          </a:xfrm>
          <a:prstGeom prst="rect">
            <a:avLst/>
          </a:prstGeom>
          <a:solidFill>
            <a:srgbClr val="00B0F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1035427" y="2438397"/>
            <a:ext cx="376518" cy="26894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9"/>
          <p:cNvSpPr txBox="1"/>
          <p:nvPr/>
        </p:nvSpPr>
        <p:spPr>
          <a:xfrm>
            <a:off x="1559860" y="1754845"/>
            <a:ext cx="3119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ใหม่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นำเข้ารักษา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59861" y="2342034"/>
            <a:ext cx="3119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ใหม่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ในพื้นที่ 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86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5427" y="2987477"/>
            <a:ext cx="376518" cy="268941"/>
          </a:xfrm>
          <a:prstGeom prst="rect">
            <a:avLst/>
          </a:prstGeom>
          <a:solidFill>
            <a:srgbClr val="FFFF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/>
          <p:cNvSpPr txBox="1"/>
          <p:nvPr/>
        </p:nvSpPr>
        <p:spPr>
          <a:xfrm>
            <a:off x="1559861" y="2891114"/>
            <a:ext cx="4356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เก่า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พึ่งเข้าสู่ระบบรายงาน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ราย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619" y="90751"/>
            <a:ext cx="11062447" cy="1062317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จำนวนผู้ติดเชื้อจำแยกรายวัน แยกผู้ป่วยติดเชื้อในพื้นที่ และนำเข้ารักษา</a:t>
            </a:r>
            <a:b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 ก.ค. –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ต.ค.2564 จังหวัดเพชรบูรณ์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8874" y="3565685"/>
            <a:ext cx="376518" cy="268941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1573308" y="3469322"/>
            <a:ext cx="3617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ในเรือนจำ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ราย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673" y="1101220"/>
            <a:ext cx="5446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 วันที่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ต.ค.64 รวม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91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ราย 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778923" y="5046795"/>
            <a:ext cx="413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endParaRPr lang="th-TH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16154" y="1036488"/>
            <a:ext cx="3836878" cy="24328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ผู้ป่วยสะสม 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10,551 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 </a:t>
            </a:r>
          </a:p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อัตราป่วย </a:t>
            </a:r>
            <a: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1058.4 </a:t>
            </a:r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</a:t>
            </a:r>
            <a: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แสน</a:t>
            </a:r>
          </a:p>
          <a:p>
            <a:pPr algn="ctr"/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(ประเทศ 2691.6 /แสน)</a:t>
            </a:r>
            <a:endParaRPr lang="th-TH" sz="2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เสียชีวิตสะสม </a:t>
            </a:r>
            <a:r>
              <a:rPr lang="th-TH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 </a:t>
            </a:r>
            <a:r>
              <a:rPr lang="th-TH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</a:p>
          <a:p>
            <a:pPr algn="ctr"/>
            <a:r>
              <a:rPr lang="th-TH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อัตราป่วยตาย ร้อยละ </a:t>
            </a:r>
            <a:r>
              <a:rPr lang="th-TH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0.94</a:t>
            </a:r>
          </a:p>
          <a:p>
            <a:pPr algn="ctr"/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 ร้อยละ 1.0)</a:t>
            </a:r>
            <a:endParaRPr lang="th-TH" sz="2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650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79" y="938119"/>
            <a:ext cx="4283158" cy="575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66" y="10632"/>
            <a:ext cx="484990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Cluster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ที่ยังต้องเฝ้าระวังอย่างใกล้ชิด </a:t>
            </a:r>
            <a:b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98883" y="75742"/>
            <a:ext cx="5365376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อำเภอหล่มเก่า</a:t>
            </a:r>
          </a:p>
          <a:p>
            <a:pPr marL="514350" indent="-514350">
              <a:buAutoNum type="arabicPeriod"/>
            </a:pP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Cluster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ภูทับเบิก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8" descr="หมุด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0000" l="8046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883" y="1205390"/>
            <a:ext cx="773549" cy="66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51657" y="2002072"/>
            <a:ext cx="133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อ.หล่มเก่า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93680" y="1283711"/>
            <a:ext cx="5370579" cy="2575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Cluster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หล่มเก่า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อำเภอหล่มเก่า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ต้นเหตุจาก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มีประชาชน เดินทางมาจาก กทม.(คาดว่าติดเชื้อมา) ร่วมงานศพที่ ทับเบิก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ผู้ติดเชื้อทั้งหมด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พบผู้ติดเชื้อยืนยันทั้งหมด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336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วันที่พบผู้ป่วยรายแรก  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25 มิถุนายน 64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วันที่เฝ้าระวังครบ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    : 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 พฤศจิกายน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64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5988" t="42509" r="12002" b="19485"/>
          <a:stretch/>
        </p:blipFill>
        <p:spPr>
          <a:xfrm>
            <a:off x="4593237" y="3928503"/>
            <a:ext cx="7382436" cy="292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08832" y="143561"/>
            <a:ext cx="5710518" cy="1446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อำเภอบึงสามพัน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Cluster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โรงน้ำแข็ง ซับสมอทอด</a:t>
            </a:r>
          </a:p>
          <a:p>
            <a:pPr marL="514350" indent="-514350">
              <a:buAutoNum type="arabicPeriod"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Cluster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โรงชำแหละไก่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ม.2 ซับสมอ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ทอด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1657" y="2002072"/>
            <a:ext cx="133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อ.หล่มเก่า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68" y="1540970"/>
            <a:ext cx="3415675" cy="49937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2788" y="4427164"/>
            <a:ext cx="1297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อ.บึงสามพัน</a:t>
            </a:r>
          </a:p>
        </p:txBody>
      </p:sp>
      <p:pic>
        <p:nvPicPr>
          <p:cNvPr id="13" name="Picture 8" descr="หมุด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0000" l="8046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05" y="4832373"/>
            <a:ext cx="611109" cy="52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หมุด png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0000" l="8046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103" y="4705224"/>
            <a:ext cx="611109" cy="52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8" y="134329"/>
            <a:ext cx="512332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Cluster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ที่ยังต้องเฝ้าระวังอย่างใกล้ชิด </a:t>
            </a:r>
            <a:b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32706" t="24264" r="11174" b="13971"/>
          <a:stretch/>
        </p:blipFill>
        <p:spPr>
          <a:xfrm>
            <a:off x="3390139" y="1752039"/>
            <a:ext cx="4502906" cy="2786328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659" t="5147" r="2803" b="5331"/>
          <a:stretch/>
        </p:blipFill>
        <p:spPr>
          <a:xfrm>
            <a:off x="7368989" y="4262718"/>
            <a:ext cx="4500282" cy="2511578"/>
          </a:xfrm>
          <a:prstGeom prst="rect">
            <a:avLst/>
          </a:prstGeom>
          <a:ln w="38100" cap="sq">
            <a:solidFill>
              <a:srgbClr val="954EC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Left Arrow Callout 7"/>
          <p:cNvSpPr/>
          <p:nvPr/>
        </p:nvSpPr>
        <p:spPr>
          <a:xfrm>
            <a:off x="7971865" y="2002072"/>
            <a:ext cx="3897406" cy="167691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794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Cluster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โรงน้ำแข็ง</a:t>
            </a:r>
            <a:endParaRPr lang="en-US" sz="24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Index Case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เป็นแรงงานพม่า 4 ราย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ตรวจคัดกรองเพิ่มพบผู้ติดเชื้อ 18 คน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Left Arrow Callout 14"/>
          <p:cNvSpPr/>
          <p:nvPr/>
        </p:nvSpPr>
        <p:spPr>
          <a:xfrm rot="10800000">
            <a:off x="3390139" y="4953287"/>
            <a:ext cx="3897406" cy="1774825"/>
          </a:xfrm>
          <a:prstGeom prst="leftArrowCallout">
            <a:avLst>
              <a:gd name="adj1" fmla="val 22237"/>
              <a:gd name="adj2" fmla="val 19172"/>
              <a:gd name="adj3" fmla="val 25000"/>
              <a:gd name="adj4" fmla="val 85104"/>
            </a:avLst>
          </a:prstGeom>
          <a:ln w="28575">
            <a:solidFill>
              <a:srgbClr val="954EC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78974" y="5031125"/>
            <a:ext cx="3234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Cluster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โรงชำแหละไก่</a:t>
            </a:r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en-US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Index </a:t>
            </a:r>
            <a:r>
              <a: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Case</a:t>
            </a:r>
          </a:p>
          <a:p>
            <a:pPr algn="ctr"/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เป็นการสุ่มตรวจ ในแรงงาน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ตรวจคัดกรองเพิ่มพบผู้ติดเชื้อ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22 คน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1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xmlns="" id="{13C889DF-47A1-4428-B624-A8E8AFB57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" y="1"/>
            <a:ext cx="5607424" cy="122315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Cluster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ที่ยังต้องเฝ้าระวังอย่างใกล้ชิด </a:t>
            </a:r>
            <a:b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  <a:endParaRPr lang="th-TH" sz="3200" dirty="0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:a16="http://schemas.microsoft.com/office/drawing/2014/main" xmlns="" id="{DBF6145D-55C7-400D-BDD6-C86F49A8C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780" y="1085791"/>
            <a:ext cx="3649772" cy="5586889"/>
          </a:xfr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xmlns="" id="{10B0D073-E514-49D0-942C-8921B26EF7EA}"/>
              </a:ext>
            </a:extLst>
          </p:cNvPr>
          <p:cNvSpPr txBox="1"/>
          <p:nvPr/>
        </p:nvSpPr>
        <p:spPr>
          <a:xfrm>
            <a:off x="5715000" y="50953"/>
            <a:ext cx="5710518" cy="14465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อำเภอวิเชียรบุรี</a:t>
            </a:r>
          </a:p>
          <a:p>
            <a:pPr marL="514350" indent="-514350">
              <a:buAutoNum type="arabicPeriod"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Cluster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เขียงจำหน่ายหมู ต.ยางสาว</a:t>
            </a:r>
          </a:p>
          <a:p>
            <a:pPr marL="514350" indent="-514350">
              <a:buFontTx/>
              <a:buAutoNum type="arabicPeriod"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Cluster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ญาติ 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จนท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รพ.วิเชียร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บุรี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8" descr="หมุด png | PNGEgg">
            <a:extLst>
              <a:ext uri="{FF2B5EF4-FFF2-40B4-BE49-F238E27FC236}">
                <a16:creationId xmlns:a16="http://schemas.microsoft.com/office/drawing/2014/main" xmlns="" id="{DA6ACC75-F6A8-465F-9E89-52AC066F0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0000" l="8046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04" y="5175092"/>
            <a:ext cx="652942" cy="5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หมุด png | PNGEgg">
            <a:extLst>
              <a:ext uri="{FF2B5EF4-FFF2-40B4-BE49-F238E27FC236}">
                <a16:creationId xmlns:a16="http://schemas.microsoft.com/office/drawing/2014/main" xmlns="" id="{1C9051C1-5C97-48A7-92AA-95B09E502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7" b="90000" l="8046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67" y="5111300"/>
            <a:ext cx="652942" cy="56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715000" y="1548455"/>
            <a:ext cx="5710518" cy="2575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Cluster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เขียงหมู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ต.ยาง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สาว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อ.วิเชียรบุรี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ต้นเหตุจาก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พ่อค้าเขียงหมู ไปรับหมู ต.ซับบอน จ.บึงสามพันแพร่เชื้อให้กับคนในครอบครัว และในตลาดซับบอน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ผู้ติดเชื้อทั้งหมด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พบผู้ติดเชื้อยืนยันทั้งหมด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20+ราย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วันที่พบผู้ป่วยรายแรก  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25 มิถุนายน 64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วันที่เฝ้าระวังครบ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    : 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 พฤศจิกายน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64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15001" y="4235023"/>
            <a:ext cx="5710518" cy="2575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Cluster</a:t>
            </a:r>
            <a:r>
              <a:rPr lang="th-T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ต.น้ำร้อน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อ.วิเชียรบุรี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ต้นเหตุจาก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 รพ.วิเชียรบุรี จัดงานวันเกิดลูก มีผู้ร่วมงานเลี้ยงติดเชื้อโควิด </a:t>
            </a:r>
            <a:endParaRPr lang="en-US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ผู้ติดเชื้อทั้งหมด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พบผู้ติดเชื้อยืนยันทั้งหมด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10+ราย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วันที่พบผู้ป่วยรายแรก  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25 มิถุนายน 64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วันที่เฝ้าระวังครบ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     :  </a:t>
            </a:r>
            <a:r>
              <a:rPr lang="th-TH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 พฤศจิกายน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64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44380" y="1029031"/>
            <a:ext cx="368351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อัตราป่วยตายโรคติดเชื้อ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COVID-19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ของจังหวัดเพชรบูรณ์ 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 ร้อยละ 1.0</a:t>
            </a:r>
          </a:p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(ป่วย 100 คน ตาย 1 คน)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642"/>
            <a:ext cx="6795248" cy="898898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ผู้เสียชีวิต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จากติดเชื้อ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COVID-19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จ.เพชรบูรณ์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500" y="961604"/>
            <a:ext cx="3518647" cy="3664163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</a:p>
          <a:p>
            <a:pPr marL="0" indent="0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พบผู้เสียชีวิต สะสม 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</a:p>
          <a:p>
            <a:pPr marL="0" indent="0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ชาย		64	คน</a:t>
            </a:r>
          </a:p>
          <a:p>
            <a:pPr marL="0" indent="0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หญิง		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36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คน</a:t>
            </a:r>
          </a:p>
          <a:p>
            <a:pPr marL="0" indent="0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อายุมากสุด	91	ปี</a:t>
            </a:r>
          </a:p>
          <a:p>
            <a:pPr marL="0" indent="0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อายุน้อยสุด	14	วัน</a:t>
            </a:r>
          </a:p>
          <a:p>
            <a:pPr marL="0" indent="0"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อายุเฉลี่ย		61	ปี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8122018" y="699247"/>
          <a:ext cx="390412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87543" y="39045"/>
            <a:ext cx="3711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เพศชาย  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ตายมากกว่า 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เพศหญิง</a:t>
            </a:r>
          </a:p>
          <a:p>
            <a:pPr algn="ctr"/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1.78         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:	    1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619" l="592" r="98225">
                        <a14:foregroundMark x1="39645" y1="60119" x2="39645" y2="60119"/>
                        <a14:foregroundMark x1="68047" y1="59524" x2="68047" y2="5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0680" y="1188354"/>
            <a:ext cx="641029" cy="637236"/>
          </a:xfrm>
          <a:prstGeom prst="rect">
            <a:avLst/>
          </a:prstGeom>
        </p:spPr>
      </p:pic>
      <p:pic>
        <p:nvPicPr>
          <p:cNvPr id="9" name="Picture 4" descr="วัยกลางคนภาพ PNG เวกเตอร์และไฟล์ PSD | ดาวน์โหลดฟรีบน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557" y="1682416"/>
            <a:ext cx="822114" cy="82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049052" y="1706139"/>
            <a:ext cx="851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36 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78557" y="2393575"/>
            <a:ext cx="814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64 คน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2851" y="3183470"/>
            <a:ext cx="62663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ผู้เสียชีวิตรายแรก 10 พ.ค.64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และ 15 ส.ค.64 เสียชีวิตมากที่สุด 	   5 	ราย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เดือนสิงหาคม 64 พบผู้เสียชีวิตสะสมมากที่สุด 	  49 	ราย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215153" y="4625766"/>
          <a:ext cx="11806517" cy="200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2709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66" y="123078"/>
            <a:ext cx="11066928" cy="3722781"/>
          </a:xfrm>
        </p:spPr>
        <p:txBody>
          <a:bodyPr>
            <a:normAutofit/>
          </a:bodyPr>
          <a:lstStyle/>
          <a:p>
            <a:pPr algn="ctr"/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รายงานผลการดำเนินงานเฝ้าระวังอาการไม่พึงประสงค์</a:t>
            </a:r>
            <a:b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จากการรับวัคซีนป้องกันโรคคิดเชื้อ</a:t>
            </a:r>
            <a:r>
              <a:rPr lang="th-TH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ไวรัส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โคโรนา – 19</a:t>
            </a:r>
            <a:b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AEFI Vaccine COVID-19)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จังหวัดเพชรบูรณ์</a:t>
            </a:r>
            <a:b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28 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ตุลาคม 2564</a:t>
            </a:r>
          </a:p>
        </p:txBody>
      </p:sp>
      <p:pic>
        <p:nvPicPr>
          <p:cNvPr id="1026" name="Picture 2" descr="เฝ้าระวังอาการ 30 นาที หลังฉีดวัคซีนโควิด จำเป็นอย่างไร ? | กรุงเทพธุรกิจ |  LINE TO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41" y="3845859"/>
            <a:ext cx="6427693" cy="29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7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2" y="117848"/>
            <a:ext cx="12016457" cy="6672263"/>
          </a:xfrm>
        </p:spPr>
      </p:pic>
    </p:spTree>
    <p:extLst>
      <p:ext uri="{BB962C8B-B14F-4D97-AF65-F5344CB8AC3E}">
        <p14:creationId xmlns:p14="http://schemas.microsoft.com/office/powerpoint/2010/main" val="3875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857D7361-B7AB-424A-8C2B-636F326A2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07" t="11536" r="17261" b="9565"/>
          <a:stretch/>
        </p:blipFill>
        <p:spPr>
          <a:xfrm>
            <a:off x="110836" y="89605"/>
            <a:ext cx="11983756" cy="6685267"/>
          </a:xfrm>
        </p:spPr>
      </p:pic>
    </p:spTree>
    <p:extLst>
      <p:ext uri="{BB962C8B-B14F-4D97-AF65-F5344CB8AC3E}">
        <p14:creationId xmlns:p14="http://schemas.microsoft.com/office/powerpoint/2010/main" val="600922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B8C39AD9-528A-4C60-9533-936EF034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255D857C-D22A-4F3F-8B04-145DF4DF5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007" t="11726" r="16723" b="21410"/>
          <a:stretch/>
        </p:blipFill>
        <p:spPr>
          <a:xfrm>
            <a:off x="121129" y="91440"/>
            <a:ext cx="11948951" cy="6587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8935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76930"/>
              </p:ext>
            </p:extLst>
          </p:nvPr>
        </p:nvGraphicFramePr>
        <p:xfrm>
          <a:off x="261938" y="1265236"/>
          <a:ext cx="11638709" cy="467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155856"/>
            <a:ext cx="10515600" cy="13255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โรคที่มีอัตราป่วยต่อแสน สูงสุด 5 ลำดับ </a:t>
            </a:r>
            <a:b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เดือน ตุลาคม 2564”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(1 – 25 ต.ค.64)</a:t>
            </a:r>
            <a:endParaRPr lang="th-TH" sz="3600" dirty="0"/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261938" y="804863"/>
            <a:ext cx="1152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>
                <a:latin typeface="TH SarabunPSK" panose="020B0500040200020003" pitchFamily="34" charset="-34"/>
                <a:cs typeface="TH SarabunPSK" panose="020B0500040200020003" pitchFamily="34" charset="-34"/>
              </a:rPr>
              <a:t>ต่อแสน</a:t>
            </a:r>
          </a:p>
        </p:txBody>
      </p:sp>
      <p:sp>
        <p:nvSpPr>
          <p:cNvPr id="7173" name="TextBox 22"/>
          <p:cNvSpPr txBox="1">
            <a:spLocks noChangeArrowheads="1"/>
          </p:cNvSpPr>
          <p:nvPr/>
        </p:nvSpPr>
        <p:spPr bwMode="auto">
          <a:xfrm>
            <a:off x="8131262" y="3587991"/>
            <a:ext cx="2917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แหล่งข้อมูล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R506 25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ต.ค.64</a:t>
            </a:r>
          </a:p>
        </p:txBody>
      </p:sp>
      <p:pic>
        <p:nvPicPr>
          <p:cNvPr id="7174" name="Picture 4" descr="à¸à¸¥à¸à¸²à¸£à¸à¹à¸à¸«à¸²à¸£à¸¹à¸à¸ à¸²à¸à¸ªà¸³à¸«à¸£à¸±à¸ à¸à¸­à¸à¸à¸§à¸¡à¸à¸²à¸£à¹à¸à¸¹à¸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50" y="5665296"/>
            <a:ext cx="1173669" cy="89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à¸à¸¥à¸à¸²à¸£à¸à¹à¸à¸«à¸²à¸£à¸¹à¸à¸ à¸²à¸à¸ªà¸³à¸«à¸£à¸±à¸ à¸à¸±à¸§à¸£à¹à¸­à¸à¸à¸²à¸£à¹à¸à¸¹à¸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43" y="5609938"/>
            <a:ext cx="1090834" cy="90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19" y="5713044"/>
            <a:ext cx="1110412" cy="80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9"/>
          <p:cNvSpPr txBox="1">
            <a:spLocks/>
          </p:cNvSpPr>
          <p:nvPr/>
        </p:nvSpPr>
        <p:spPr>
          <a:xfrm>
            <a:off x="6877704" y="1573082"/>
            <a:ext cx="4928814" cy="969496"/>
          </a:xfrm>
          <a:prstGeom prst="rect">
            <a:avLst/>
          </a:prstGeom>
          <a:gradFill>
            <a:gsLst>
              <a:gs pos="36000">
                <a:schemeClr val="bg1"/>
              </a:gs>
              <a:gs pos="74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1"/>
          </a:gradFill>
          <a:ln w="38100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 sz="900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โรคที่มีผู้ป่วยมากการค่ามัธยฐาน เดือน ตุลาคม 2564</a:t>
            </a:r>
          </a:p>
          <a:p>
            <a:pPr algn="ctr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“ไม่พบโรคที่มีอัตราป่วยเกิน</a:t>
            </a:r>
            <a:r>
              <a:rPr lang="th-TH" sz="2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ค่ามัธย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ฐาน”</a:t>
            </a:r>
          </a:p>
        </p:txBody>
      </p:sp>
      <p:pic>
        <p:nvPicPr>
          <p:cNvPr id="7178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57" y="5636655"/>
            <a:ext cx="937746" cy="81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Box 3"/>
          <p:cNvSpPr txBox="1">
            <a:spLocks noChangeArrowheads="1"/>
          </p:cNvSpPr>
          <p:nvPr/>
        </p:nvSpPr>
        <p:spPr bwMode="auto">
          <a:xfrm>
            <a:off x="1235785" y="4515264"/>
            <a:ext cx="1362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355 คน</a:t>
            </a:r>
          </a:p>
        </p:txBody>
      </p:sp>
      <p:sp>
        <p:nvSpPr>
          <p:cNvPr id="7181" name="TextBox 11"/>
          <p:cNvSpPr txBox="1">
            <a:spLocks noChangeArrowheads="1"/>
          </p:cNvSpPr>
          <p:nvPr/>
        </p:nvSpPr>
        <p:spPr bwMode="auto">
          <a:xfrm>
            <a:off x="3383443" y="4670207"/>
            <a:ext cx="1404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148 คน</a:t>
            </a:r>
          </a:p>
        </p:txBody>
      </p:sp>
      <p:sp>
        <p:nvSpPr>
          <p:cNvPr id="7182" name="TextBox 13"/>
          <p:cNvSpPr txBox="1">
            <a:spLocks noChangeArrowheads="1"/>
          </p:cNvSpPr>
          <p:nvPr/>
        </p:nvSpPr>
        <p:spPr bwMode="auto">
          <a:xfrm>
            <a:off x="5684821" y="4522790"/>
            <a:ext cx="1227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100 คน</a:t>
            </a:r>
          </a:p>
        </p:txBody>
      </p:sp>
      <p:sp>
        <p:nvSpPr>
          <p:cNvPr id="7183" name="TextBox 14"/>
          <p:cNvSpPr txBox="1">
            <a:spLocks noChangeArrowheads="1"/>
          </p:cNvSpPr>
          <p:nvPr/>
        </p:nvSpPr>
        <p:spPr bwMode="auto">
          <a:xfrm>
            <a:off x="7875341" y="4635804"/>
            <a:ext cx="13414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29 คน</a:t>
            </a:r>
          </a:p>
        </p:txBody>
      </p:sp>
      <p:sp>
        <p:nvSpPr>
          <p:cNvPr id="7184" name="TextBox 15"/>
          <p:cNvSpPr txBox="1">
            <a:spLocks noChangeArrowheads="1"/>
          </p:cNvSpPr>
          <p:nvPr/>
        </p:nvSpPr>
        <p:spPr bwMode="auto">
          <a:xfrm>
            <a:off x="9926563" y="4618279"/>
            <a:ext cx="1354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16 คน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xmlns="" id="{12D30288-DD37-4664-AEA6-8BF6AE695D6D}"/>
              </a:ext>
            </a:extLst>
          </p:cNvPr>
          <p:cNvSpPr txBox="1"/>
          <p:nvPr/>
        </p:nvSpPr>
        <p:spPr>
          <a:xfrm>
            <a:off x="10262061" y="5185672"/>
            <a:ext cx="914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ตาแดง</a:t>
            </a:r>
          </a:p>
        </p:txBody>
      </p:sp>
      <p:pic>
        <p:nvPicPr>
          <p:cNvPr id="1026" name="Picture 2" descr="คณะแพทยศาสตร์ศิริราชพยาบาล มหาวิทยาลัยมหิดล">
            <a:extLst>
              <a:ext uri="{FF2B5EF4-FFF2-40B4-BE49-F238E27FC236}">
                <a16:creationId xmlns:a16="http://schemas.microsoft.com/office/drawing/2014/main" xmlns="" id="{FA13A6B5-9213-4EE2-9443-BBC07C602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964" y="5633649"/>
            <a:ext cx="937746" cy="66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7A82C59A-48E2-4833-9AAF-F13F8E42D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14" t="12108" r="17153" b="20264"/>
          <a:stretch/>
        </p:blipFill>
        <p:spPr>
          <a:xfrm>
            <a:off x="124691" y="116378"/>
            <a:ext cx="11928764" cy="6583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3397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5BFCBA57-751E-4E18-A79E-7269DEA04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115" t="13445" r="17368" b="19414"/>
          <a:stretch/>
        </p:blipFill>
        <p:spPr>
          <a:xfrm>
            <a:off x="80210" y="130379"/>
            <a:ext cx="12031579" cy="6597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7158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C86D153A-90E1-41ED-B1BF-FBF2FEAF5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990" t="15004" r="16508" b="19741"/>
          <a:stretch/>
        </p:blipFill>
        <p:spPr>
          <a:xfrm>
            <a:off x="180473" y="204536"/>
            <a:ext cx="11903719" cy="6472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05921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6624EB61-DFE9-40A9-9D4F-7D1F63DE0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68" t="14728" r="17131" b="18635"/>
          <a:stretch/>
        </p:blipFill>
        <p:spPr>
          <a:xfrm>
            <a:off x="120316" y="228599"/>
            <a:ext cx="11899231" cy="6327031"/>
          </a:xfrm>
        </p:spPr>
      </p:pic>
    </p:spTree>
    <p:extLst>
      <p:ext uri="{BB962C8B-B14F-4D97-AF65-F5344CB8AC3E}">
        <p14:creationId xmlns:p14="http://schemas.microsoft.com/office/powerpoint/2010/main" val="2063528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ตัวแทนเนื้อหา 4">
            <a:extLst>
              <a:ext uri="{FF2B5EF4-FFF2-40B4-BE49-F238E27FC236}">
                <a16:creationId xmlns="" xmlns:a16="http://schemas.microsoft.com/office/drawing/2014/main" id="{873AD051-7847-4635-848E-169BF6E8C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921" t="30064" r="17254" b="5354"/>
          <a:stretch/>
        </p:blipFill>
        <p:spPr>
          <a:xfrm>
            <a:off x="495300" y="630211"/>
            <a:ext cx="11201400" cy="55975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555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12800" y="147638"/>
            <a:ext cx="10515600" cy="29845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รายละเอียด</a:t>
            </a: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b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แยกรายโรคที่มีอัตราป่วยต่อแสนมากที่สุด 5 ลำดับ</a:t>
            </a:r>
            <a:b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ประจำเดือน ตุลาคม 2564</a:t>
            </a:r>
            <a:br>
              <a:rPr lang="th-TH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รง.506 สสจ.เพชรบูรณ์</a:t>
            </a:r>
          </a:p>
        </p:txBody>
      </p:sp>
      <p:pic>
        <p:nvPicPr>
          <p:cNvPr id="9219" name="Picture 2" descr="à¸à¸¥à¸à¸²à¸£à¸à¹à¸à¸«à¸²à¸£à¸¹à¸à¸ à¸²à¸à¸ªà¸³à¸«à¸£à¸±à¸ à¸à¸²à¸¢ à¸«à¸à¸´à¸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3287713"/>
            <a:ext cx="2847975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à¸£à¸¹à¸à¸ à¸²à¸à¸à¸µà¹à¹à¸à¸µà¹à¸¢à¸§à¸à¹à¸­à¸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302000"/>
            <a:ext cx="46831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à¸à¸¥à¸à¸²à¸£à¸à¹à¸à¸«à¸²à¸£à¸¹à¸à¸ à¸²à¸à¸ªà¸³à¸«à¸£à¸±à¸ à¹à¸à¸à¸à¸µà¹à¹à¸à¸à¸£à¸à¸¹à¸£à¸à¹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927350"/>
            <a:ext cx="27686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7825" y="3284538"/>
            <a:ext cx="1219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เพศ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51513" y="3359150"/>
            <a:ext cx="12192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อายุ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18800" y="3132138"/>
            <a:ext cx="1219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สถานที่</a:t>
            </a:r>
          </a:p>
        </p:txBody>
      </p:sp>
      <p:sp>
        <p:nvSpPr>
          <p:cNvPr id="9225" name="TextBox 2"/>
          <p:cNvSpPr txBox="1">
            <a:spLocks noChangeArrowheads="1"/>
          </p:cNvSpPr>
          <p:nvPr/>
        </p:nvSpPr>
        <p:spPr bwMode="auto">
          <a:xfrm>
            <a:off x="4483100" y="6140450"/>
            <a:ext cx="391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25 ตุลาคม 2564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F0BA7998-EE23-4DC1-B180-F55897C4B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350" y="788988"/>
            <a:ext cx="4006850" cy="5839944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244475" y="788988"/>
            <a:ext cx="5564188" cy="2960687"/>
          </a:xfrm>
          <a:prstGeom prst="round2DiagRect">
            <a:avLst/>
          </a:prstGeom>
          <a:solidFill>
            <a:schemeClr val="lt1">
              <a:alpha val="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สัดส่วนผู้ป่วยแยกเพศ</a:t>
            </a:r>
          </a:p>
        </p:txBody>
      </p:sp>
      <p:graphicFrame>
        <p:nvGraphicFramePr>
          <p:cNvPr id="30" name="แผนภูมิ 1"/>
          <p:cNvGraphicFramePr>
            <a:graphicFrameLocks/>
          </p:cNvGraphicFramePr>
          <p:nvPr/>
        </p:nvGraphicFramePr>
        <p:xfrm>
          <a:off x="1468438" y="11303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Rectangle 28"/>
          <p:cNvSpPr/>
          <p:nvPr/>
        </p:nvSpPr>
        <p:spPr>
          <a:xfrm>
            <a:off x="6040438" y="776288"/>
            <a:ext cx="5962650" cy="5951537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2" name="Round Diagonal Corner Rectangle 21"/>
          <p:cNvSpPr/>
          <p:nvPr/>
        </p:nvSpPr>
        <p:spPr>
          <a:xfrm rot="10800000">
            <a:off x="260350" y="3843338"/>
            <a:ext cx="5564188" cy="2959100"/>
          </a:xfrm>
          <a:prstGeom prst="round2DiagRect">
            <a:avLst>
              <a:gd name="adj1" fmla="val 0"/>
              <a:gd name="adj2" fmla="val 20018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08213" y="4763"/>
            <a:ext cx="8229600" cy="8731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ลำดับ 1 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อุจจาระร่วง (</a:t>
            </a:r>
            <a:r>
              <a:rPr lang="en-US" sz="4000" b="1" dirty="0">
                <a:latin typeface="TH SarabunPSK" pitchFamily="34" charset="-34"/>
                <a:cs typeface="TH SarabunPSK" pitchFamily="34" charset="-34"/>
              </a:rPr>
              <a:t>Diarrhea) 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48" name="Picture 4" descr="à¸à¸¥à¸à¸²à¸£à¸à¹à¸à¸«à¸²à¸£à¸¹à¸à¸ à¸²à¸à¸ªà¸³à¸«à¸£à¸±à¸ à¸à¸¹à¹à¸«à¸à¸´à¸ à¸à¸²à¸£à¹à¸à¸¹à¸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355725"/>
            <a:ext cx="12239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7"/>
          <p:cNvSpPr txBox="1">
            <a:spLocks noChangeArrowheads="1"/>
          </p:cNvSpPr>
          <p:nvPr/>
        </p:nvSpPr>
        <p:spPr bwMode="auto">
          <a:xfrm>
            <a:off x="2641600" y="2593975"/>
            <a:ext cx="1031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230 คน</a:t>
            </a:r>
          </a:p>
        </p:txBody>
      </p:sp>
      <p:sp>
        <p:nvSpPr>
          <p:cNvPr id="10250" name="TextBox 25"/>
          <p:cNvSpPr txBox="1">
            <a:spLocks noChangeArrowheads="1"/>
          </p:cNvSpPr>
          <p:nvPr/>
        </p:nvSpPr>
        <p:spPr bwMode="auto">
          <a:xfrm>
            <a:off x="3992563" y="2605088"/>
            <a:ext cx="920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125คน</a:t>
            </a:r>
          </a:p>
        </p:txBody>
      </p:sp>
      <p:pic>
        <p:nvPicPr>
          <p:cNvPr id="10251" name="Picture 2" descr="à¸à¸¥à¸à¸²à¸£à¸à¹à¸à¸«à¸²à¸£à¸¹à¸à¸ à¸²à¸à¸ªà¸³à¸«à¸£à¸±à¸ à¸à¸¹à¹à¸à¸²à¸¢ à¸à¸²à¸£à¹à¸à¸¹à¸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1514475"/>
            <a:ext cx="110648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Box 8"/>
          <p:cNvSpPr txBox="1">
            <a:spLocks noChangeArrowheads="1"/>
          </p:cNvSpPr>
          <p:nvPr/>
        </p:nvSpPr>
        <p:spPr bwMode="auto">
          <a:xfrm>
            <a:off x="554038" y="1628775"/>
            <a:ext cx="19875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พบผู้ป่วย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หญิง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ชาย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1.84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1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90460" y="1547783"/>
            <a:ext cx="1419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อ.น้ำหนาว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3750" y="1196945"/>
            <a:ext cx="11779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อ.หล่มเก่า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86813" y="2133600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อ.หล่มสัก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05725" y="2565400"/>
            <a:ext cx="865188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อ.เขาค้อ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26413" y="3067050"/>
            <a:ext cx="13985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อ.เมือง </a:t>
            </a:r>
            <a:r>
              <a:rPr lang="th-TH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พช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6588" y="3284538"/>
            <a:ext cx="863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อ.วังโป่ง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986588" y="3933825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อ.ชนแดน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39113" y="4292600"/>
            <a:ext cx="863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อ.หนองไผ่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89825" y="4868863"/>
            <a:ext cx="10080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อ.บึงสามพัน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21625" y="5373688"/>
            <a:ext cx="10080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อ.วิเชียรบุรี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21625" y="5935663"/>
            <a:ext cx="11953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อ.ศรีเทพ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468563" y="4152900"/>
            <a:ext cx="2857500" cy="95408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ช่วงอายุที่ป่วยมากที่สุด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0 - 4 ปี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68563" y="5597525"/>
            <a:ext cx="2857500" cy="9540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อาชีพที่ป่วยมากที่สุด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เด็กในปกครอง 119 ราย</a:t>
            </a:r>
          </a:p>
        </p:txBody>
      </p:sp>
      <p:sp>
        <p:nvSpPr>
          <p:cNvPr id="37" name="คำบรรยายภาพแบบเส้น 2 22"/>
          <p:cNvSpPr/>
          <p:nvPr/>
        </p:nvSpPr>
        <p:spPr>
          <a:xfrm>
            <a:off x="9918700" y="3792538"/>
            <a:ext cx="1716088" cy="15589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4030"/>
              <a:gd name="adj6" fmla="val -75281"/>
            </a:avLst>
          </a:prstGeom>
          <a:ln w="50800">
            <a:solidFill>
              <a:schemeClr val="accent4"/>
            </a:solidFill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อ.ศรีเทพ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มีอัตราป่วยสูงสุด</a:t>
            </a:r>
            <a:endParaRPr lang="en-US" sz="2400" dirty="0">
              <a:latin typeface="TH SarabunPSK" pitchFamily="34" charset="-34"/>
              <a:cs typeface="TH SarabunPSK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66.43/แสน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(47 คน)</a:t>
            </a:r>
          </a:p>
        </p:txBody>
      </p:sp>
      <p:pic>
        <p:nvPicPr>
          <p:cNvPr id="10267" name="Picture 31" descr="30 รูปภาพที่ดีที่สุดในบอร์ด การ์ตูนเด็กเล็ก | ภาพประกอบ, เด็ก, ตัว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5426075"/>
            <a:ext cx="137953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31" descr="30 รูปภาพที่ดีที่สุดในบอร์ด การ์ตูนเด็กเล็ก | ภาพประกอบ, เด็ก, ตัว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962400"/>
            <a:ext cx="13795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แผนภูมิ 30">
            <a:extLst>
              <a:ext uri="{FF2B5EF4-FFF2-40B4-BE49-F238E27FC236}">
                <a16:creationId xmlns:a16="http://schemas.microsoft.com/office/drawing/2014/main" xmlns="" id="{5515BFA3-623B-4F89-9C2A-B419FE9792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609051"/>
              </p:ext>
            </p:extLst>
          </p:nvPr>
        </p:nvGraphicFramePr>
        <p:xfrm>
          <a:off x="1739366" y="1221767"/>
          <a:ext cx="4316947" cy="2628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ound Diagonal Corner Rectangle 2"/>
          <p:cNvSpPr/>
          <p:nvPr/>
        </p:nvSpPr>
        <p:spPr>
          <a:xfrm>
            <a:off x="244475" y="788988"/>
            <a:ext cx="5564188" cy="2960687"/>
          </a:xfrm>
          <a:prstGeom prst="round2Diag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สัดส่วนผู้ป่วยแยกเพศ</a:t>
            </a:r>
          </a:p>
        </p:txBody>
      </p:sp>
      <p:pic>
        <p:nvPicPr>
          <p:cNvPr id="12292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4" y="869950"/>
            <a:ext cx="4132716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08213" y="-61913"/>
            <a:ext cx="8229600" cy="873126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ลำดับ 2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ไข้ไม่ทราบสาเหตุ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Pyrexia)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40438" y="776288"/>
            <a:ext cx="5962650" cy="5929312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2" name="Round Diagonal Corner Rectangle 21"/>
          <p:cNvSpPr/>
          <p:nvPr/>
        </p:nvSpPr>
        <p:spPr>
          <a:xfrm rot="10800000">
            <a:off x="260350" y="3843338"/>
            <a:ext cx="5564188" cy="2959100"/>
          </a:xfrm>
          <a:prstGeom prst="round2DiagRect">
            <a:avLst>
              <a:gd name="adj1" fmla="val 0"/>
              <a:gd name="adj2" fmla="val 20018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296" name="Picture 2" descr="à¸à¸¥à¸à¸²à¸£à¸à¹à¸à¸«à¸²à¸£à¸¹à¸à¸ à¸²à¸à¸ªà¸³à¸«à¸£à¸±à¸ à¸à¸¹à¹à¸à¸²à¸¢ à¸à¸²à¸£à¹à¸à¸¹à¸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838" y="2135188"/>
            <a:ext cx="10985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" descr="à¸à¸¥à¸à¸²à¸£à¸à¹à¸à¸«à¸²à¸£à¸¹à¸à¸ à¸²à¸à¸ªà¸³à¸«à¸£à¸±à¸ à¸à¸¹à¹à¸«à¸à¸´à¸ à¸à¸²à¸£à¹à¸à¸¹à¸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98" y="1420438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TextBox 7"/>
          <p:cNvSpPr txBox="1">
            <a:spLocks noChangeArrowheads="1"/>
          </p:cNvSpPr>
          <p:nvPr/>
        </p:nvSpPr>
        <p:spPr bwMode="auto">
          <a:xfrm>
            <a:off x="2858633" y="2782887"/>
            <a:ext cx="1031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74 คน</a:t>
            </a:r>
          </a:p>
        </p:txBody>
      </p:sp>
      <p:sp>
        <p:nvSpPr>
          <p:cNvPr id="12299" name="TextBox 25"/>
          <p:cNvSpPr txBox="1">
            <a:spLocks noChangeArrowheads="1"/>
          </p:cNvSpPr>
          <p:nvPr/>
        </p:nvSpPr>
        <p:spPr bwMode="auto">
          <a:xfrm>
            <a:off x="3960813" y="1817688"/>
            <a:ext cx="920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74 คน</a:t>
            </a:r>
          </a:p>
        </p:txBody>
      </p:sp>
      <p:sp>
        <p:nvSpPr>
          <p:cNvPr id="12300" name="TextBox 8"/>
          <p:cNvSpPr txBox="1">
            <a:spLocks noChangeArrowheads="1"/>
          </p:cNvSpPr>
          <p:nvPr/>
        </p:nvSpPr>
        <p:spPr bwMode="auto">
          <a:xfrm>
            <a:off x="406400" y="1628775"/>
            <a:ext cx="198596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พบผู้ป่วย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ชาย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เท่ากับ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หญิง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: 1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29788" y="1628775"/>
            <a:ext cx="11811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อ.น้ำหนาว</a:t>
            </a:r>
          </a:p>
        </p:txBody>
      </p:sp>
      <p:sp>
        <p:nvSpPr>
          <p:cNvPr id="12302" name="TextBox 11"/>
          <p:cNvSpPr txBox="1">
            <a:spLocks noChangeArrowheads="1"/>
          </p:cNvSpPr>
          <p:nvPr/>
        </p:nvSpPr>
        <p:spPr bwMode="auto">
          <a:xfrm>
            <a:off x="8604250" y="1250950"/>
            <a:ext cx="1079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อ.หล่มเก่า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66188" y="2133600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อ.หล่มสัก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5100" y="2565400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อ.เขาค้อ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01000" y="3221038"/>
            <a:ext cx="12080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อ.เมือง </a:t>
            </a:r>
            <a:r>
              <a:rPr lang="th-TH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พช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5963" y="3284538"/>
            <a:ext cx="863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อ.วังโป่ง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5963" y="3933825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อ.ชนแดน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6900" y="4292600"/>
            <a:ext cx="8651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อ.หนองไผ่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9200" y="4868863"/>
            <a:ext cx="10080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อ.บึงสามพัน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00" y="5373688"/>
            <a:ext cx="10080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อ.วิเชียรบุรี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1000" y="5959475"/>
            <a:ext cx="10080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อ.ศรีเทพ</a:t>
            </a:r>
          </a:p>
        </p:txBody>
      </p:sp>
      <p:sp>
        <p:nvSpPr>
          <p:cNvPr id="23" name="คำบรรยายภาพแบบเส้น 2 22"/>
          <p:cNvSpPr/>
          <p:nvPr/>
        </p:nvSpPr>
        <p:spPr>
          <a:xfrm>
            <a:off x="9975850" y="3665538"/>
            <a:ext cx="1717675" cy="15732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4085"/>
              <a:gd name="adj6" fmla="val 7375"/>
            </a:avLst>
          </a:prstGeom>
          <a:ln w="50800">
            <a:solidFill>
              <a:schemeClr val="accent4"/>
            </a:solidFill>
            <a:headEnd type="none"/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อ.น้ำหนาว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มีอัตราป่วยสูงสุด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82.07/แสน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(15 ราย)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00338" y="4170363"/>
            <a:ext cx="2879725" cy="95408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ช่วงอายุที่ป่วยมากที่สุด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0 - 4 ปี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00338" y="5457825"/>
            <a:ext cx="2879725" cy="95408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อาชีพที่ป่วยมากที่สุด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ในปกครอง 49 ราย</a:t>
            </a:r>
          </a:p>
        </p:txBody>
      </p:sp>
      <p:pic>
        <p:nvPicPr>
          <p:cNvPr id="12315" name="Picture 2" descr="à¸à¸¥à¸à¸²à¸£à¸à¹à¸à¸«à¸²à¸£à¸¹à¸à¸ à¸²à¸à¸ªà¸³à¸«à¸£à¸±à¸ à¹à¸à¹à¸à¸à¸²à¸£à¸ à¸à¸²à¸£à¹à¸à¸¹à¸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4076700"/>
            <a:ext cx="1363662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ผลการค้นหารูปภาพสำหรับ เด็ก การ์ตูน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0" y="5365891"/>
            <a:ext cx="17145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xmlns="" id="{F5D10C40-E56E-4E4E-9E37-AB41657BD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852" y="871138"/>
            <a:ext cx="4179421" cy="5796761"/>
          </a:xfrm>
          <a:prstGeom prst="rect">
            <a:avLst/>
          </a:prstGeom>
        </p:spPr>
      </p:pic>
      <p:graphicFrame>
        <p:nvGraphicFramePr>
          <p:cNvPr id="31" name="แผนภูมิ 30">
            <a:extLst>
              <a:ext uri="{FF2B5EF4-FFF2-40B4-BE49-F238E27FC236}">
                <a16:creationId xmlns:a16="http://schemas.microsoft.com/office/drawing/2014/main" xmlns="" id="{63926449-5859-47A8-963F-3D8B251CA5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4745265"/>
              </p:ext>
            </p:extLst>
          </p:nvPr>
        </p:nvGraphicFramePr>
        <p:xfrm>
          <a:off x="1628310" y="1240343"/>
          <a:ext cx="4227512" cy="2556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คำบรรยายภาพแบบเส้น 2 22"/>
          <p:cNvSpPr/>
          <p:nvPr/>
        </p:nvSpPr>
        <p:spPr>
          <a:xfrm>
            <a:off x="9975850" y="3665538"/>
            <a:ext cx="1717675" cy="15732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3154"/>
              <a:gd name="adj6" fmla="val -58865"/>
            </a:avLst>
          </a:prstGeom>
          <a:ln w="50800">
            <a:solidFill>
              <a:schemeClr val="accent4"/>
            </a:solidFill>
            <a:headEnd type="none"/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อ.หล่มสัก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มีอัตราป่วยสูงสุด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25.33/แสน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(40 ราย)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244475" y="788988"/>
            <a:ext cx="5564188" cy="2960687"/>
          </a:xfrm>
          <a:prstGeom prst="round2Diag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สัดส่วนผู้ป่วยแยกเพศ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40438" y="776288"/>
            <a:ext cx="5962650" cy="5951537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2" name="Round Diagonal Corner Rectangle 21"/>
          <p:cNvSpPr/>
          <p:nvPr/>
        </p:nvSpPr>
        <p:spPr>
          <a:xfrm rot="10800000">
            <a:off x="260350" y="3843338"/>
            <a:ext cx="5564188" cy="2959100"/>
          </a:xfrm>
          <a:prstGeom prst="round2DiagRect">
            <a:avLst>
              <a:gd name="adj1" fmla="val 0"/>
              <a:gd name="adj2" fmla="val 20018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08213" y="-61913"/>
            <a:ext cx="8229600" cy="873126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ลำดับ 3 </a:t>
            </a:r>
            <a:r>
              <a:rPr lang="th-TH" sz="3600" b="1" dirty="0">
                <a:latin typeface="TH SarabunPSK" pitchFamily="34" charset="-34"/>
                <a:cs typeface="TH SarabunPSK" pitchFamily="34" charset="-34"/>
              </a:rPr>
              <a:t>ปอดบวม (</a:t>
            </a:r>
            <a:r>
              <a:rPr lang="en-US" sz="3600" b="1" dirty="0">
                <a:latin typeface="TH SarabunPSK" pitchFamily="34" charset="-34"/>
                <a:cs typeface="TH SarabunPSK" pitchFamily="34" charset="-34"/>
              </a:rPr>
              <a:t>Pneumonia)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4345" name="Picture 2" descr="à¸à¸¥à¸à¸²à¸£à¸à¹à¸à¸«à¸²à¸£à¸¹à¸à¸ à¸²à¸à¸ªà¸³à¸«à¸£à¸±à¸ à¸à¸¹à¹à¸à¸²à¸¢ à¸à¸²à¸£à¹à¸à¸¹à¸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1697038"/>
            <a:ext cx="10985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 descr="à¸à¸¥à¸à¸²à¸£à¸à¹à¸à¸«à¸²à¸£à¸¹à¸à¸ à¸²à¸à¸ªà¸³à¸«à¸£à¸±à¸ à¸à¸¹à¹à¸«à¸à¸´à¸ à¸à¸²à¸£à¹à¸à¸¹à¸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1449388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Box 7"/>
          <p:cNvSpPr txBox="1">
            <a:spLocks noChangeArrowheads="1"/>
          </p:cNvSpPr>
          <p:nvPr/>
        </p:nvSpPr>
        <p:spPr bwMode="auto">
          <a:xfrm>
            <a:off x="2906713" y="2128092"/>
            <a:ext cx="1031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41 คน</a:t>
            </a:r>
          </a:p>
        </p:txBody>
      </p:sp>
      <p:sp>
        <p:nvSpPr>
          <p:cNvPr id="14348" name="TextBox 25"/>
          <p:cNvSpPr txBox="1">
            <a:spLocks noChangeArrowheads="1"/>
          </p:cNvSpPr>
          <p:nvPr/>
        </p:nvSpPr>
        <p:spPr bwMode="auto">
          <a:xfrm>
            <a:off x="3938588" y="2795588"/>
            <a:ext cx="920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59 คน</a:t>
            </a:r>
          </a:p>
        </p:txBody>
      </p:sp>
      <p:sp>
        <p:nvSpPr>
          <p:cNvPr id="14349" name="TextBox 8"/>
          <p:cNvSpPr txBox="1">
            <a:spLocks noChangeArrowheads="1"/>
          </p:cNvSpPr>
          <p:nvPr/>
        </p:nvSpPr>
        <p:spPr bwMode="auto">
          <a:xfrm>
            <a:off x="460375" y="1628775"/>
            <a:ext cx="1987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พบผู้ป่วย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ชาย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หญิง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1.44 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1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26122" y="1599499"/>
            <a:ext cx="11811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อ.น้ำหนาว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97875" y="1273402"/>
            <a:ext cx="108108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อ.หล่มเก่า</a:t>
            </a:r>
          </a:p>
        </p:txBody>
      </p:sp>
      <p:sp>
        <p:nvSpPr>
          <p:cNvPr id="16399" name="TextBox 12"/>
          <p:cNvSpPr txBox="1">
            <a:spLocks noChangeArrowheads="1"/>
          </p:cNvSpPr>
          <p:nvPr/>
        </p:nvSpPr>
        <p:spPr bwMode="auto">
          <a:xfrm>
            <a:off x="8507413" y="2014538"/>
            <a:ext cx="1028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อ.หล่มสัก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85100" y="2565400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อ.เขาค้อ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16900" y="3284538"/>
            <a:ext cx="1152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อ.เมือง </a:t>
            </a:r>
            <a:r>
              <a:rPr lang="th-TH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พช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54837" y="3140075"/>
            <a:ext cx="1046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อ.วังโป่ง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7665" y="3727450"/>
            <a:ext cx="1028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อ.ชนแดน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6900" y="4292600"/>
            <a:ext cx="8651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อ.หนองไผ่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9200" y="4868863"/>
            <a:ext cx="10080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อ.บึงสามพัน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00" y="5373688"/>
            <a:ext cx="10080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อ.วิเชียรบุรี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88313" y="5955622"/>
            <a:ext cx="9937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อ.ศรีเทพ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90813" y="4124325"/>
            <a:ext cx="2687637" cy="95408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ช่วงอายุที่ป่วยมากที่สุด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65 ปีขึ้นไป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90813" y="5557838"/>
            <a:ext cx="2687637" cy="9540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อาชีพที่ป่วยมากที่สุด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รับจ้าง 45 ราย</a:t>
            </a:r>
          </a:p>
        </p:txBody>
      </p:sp>
      <p:pic>
        <p:nvPicPr>
          <p:cNvPr id="32" name="Picture 31" descr="ผลการค้นหารูปภาพสำหรับ ผู้สูงอายุ การ์ตูน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4" y="3843447"/>
            <a:ext cx="1942515" cy="15889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xmlns="" id="{B9737380-6D24-42FE-B30B-1D810AB7E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92" y="5460773"/>
            <a:ext cx="2018834" cy="121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31959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2">
            <a:extLst>
              <a:ext uri="{FF2B5EF4-FFF2-40B4-BE49-F238E27FC236}">
                <a16:creationId xmlns:a16="http://schemas.microsoft.com/office/drawing/2014/main" xmlns="" id="{95A258B7-9E1A-4832-89D0-66BB72229A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4" y="869950"/>
            <a:ext cx="4132716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xmlns="" id="{80CE317D-B3C4-40D7-BEF1-1EEA48EA65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0054483"/>
              </p:ext>
            </p:extLst>
          </p:nvPr>
        </p:nvGraphicFramePr>
        <p:xfrm>
          <a:off x="1360488" y="114987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ound Diagonal Corner Rectangle 2"/>
          <p:cNvSpPr/>
          <p:nvPr/>
        </p:nvSpPr>
        <p:spPr>
          <a:xfrm>
            <a:off x="244475" y="788988"/>
            <a:ext cx="5564188" cy="2960687"/>
          </a:xfrm>
          <a:prstGeom prst="round2Diag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สัดส่วนผู้ป่วยแยกเพศ</a:t>
            </a:r>
          </a:p>
        </p:txBody>
      </p:sp>
      <p:sp>
        <p:nvSpPr>
          <p:cNvPr id="38" name="คำบรรยายภาพแบบเส้น 2 22"/>
          <p:cNvSpPr/>
          <p:nvPr/>
        </p:nvSpPr>
        <p:spPr>
          <a:xfrm>
            <a:off x="9975850" y="3665538"/>
            <a:ext cx="1717675" cy="15732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12391"/>
              <a:gd name="adj6" fmla="val 5538"/>
            </a:avLst>
          </a:prstGeom>
          <a:ln w="50800">
            <a:solidFill>
              <a:schemeClr val="accent4"/>
            </a:solidFill>
            <a:headEnd type="none"/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อ.น้ำหนาว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มีอัตราป่วยสูงสุด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10.94/ แสน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(2 ราย)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40438" y="776288"/>
            <a:ext cx="5962650" cy="5951537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2" name="Round Diagonal Corner Rectangle 21"/>
          <p:cNvSpPr/>
          <p:nvPr/>
        </p:nvSpPr>
        <p:spPr>
          <a:xfrm rot="10800000">
            <a:off x="260350" y="3843338"/>
            <a:ext cx="5564188" cy="2959100"/>
          </a:xfrm>
          <a:prstGeom prst="round2DiagRect">
            <a:avLst>
              <a:gd name="adj1" fmla="val 0"/>
              <a:gd name="adj2" fmla="val 20018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08213" y="-6350"/>
            <a:ext cx="8229600" cy="8731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ลำดับ 4  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อาหารเป็นพิษ</a:t>
            </a:r>
          </a:p>
        </p:txBody>
      </p:sp>
      <p:pic>
        <p:nvPicPr>
          <p:cNvPr id="18441" name="Picture 2" descr="à¸à¸¥à¸à¸²à¸£à¸à¹à¸à¸«à¸²à¸£à¸¹à¸à¸ à¸²à¸à¸ªà¸³à¸«à¸£à¸±à¸ à¸à¸¹à¹à¸à¸²à¸¢ à¸à¸²à¸£à¹à¸à¸¹à¸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37" y="1458119"/>
            <a:ext cx="10969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4" descr="à¸à¸¥à¸à¸²à¸£à¸à¹à¸à¸«à¸²à¸£à¸¹à¸à¸ à¸²à¸à¸ªà¸³à¸«à¸£à¸±à¸ à¸à¸¹à¹à¸«à¸à¸´à¸ à¸à¸²à¸£à¹à¸à¸¹à¸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7" y="14260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Box 7"/>
          <p:cNvSpPr txBox="1">
            <a:spLocks noChangeArrowheads="1"/>
          </p:cNvSpPr>
          <p:nvPr/>
        </p:nvSpPr>
        <p:spPr bwMode="auto">
          <a:xfrm>
            <a:off x="2550290" y="2704493"/>
            <a:ext cx="10334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 คน</a:t>
            </a:r>
          </a:p>
        </p:txBody>
      </p:sp>
      <p:sp>
        <p:nvSpPr>
          <p:cNvPr id="18444" name="TextBox 25"/>
          <p:cNvSpPr txBox="1">
            <a:spLocks noChangeArrowheads="1"/>
          </p:cNvSpPr>
          <p:nvPr/>
        </p:nvSpPr>
        <p:spPr bwMode="auto">
          <a:xfrm>
            <a:off x="3998104" y="2532857"/>
            <a:ext cx="920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คน</a:t>
            </a:r>
          </a:p>
        </p:txBody>
      </p:sp>
      <p:sp>
        <p:nvSpPr>
          <p:cNvPr id="18445" name="TextBox 8"/>
          <p:cNvSpPr txBox="1">
            <a:spLocks noChangeArrowheads="1"/>
          </p:cNvSpPr>
          <p:nvPr/>
        </p:nvSpPr>
        <p:spPr bwMode="auto">
          <a:xfrm>
            <a:off x="392113" y="1616075"/>
            <a:ext cx="19875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พบผู้ป่วย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หญิง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ชาย 2.22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1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86913" y="1601788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อ.น้ำหนาว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51850" y="1131888"/>
            <a:ext cx="1081088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อ.หล่มเก่า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66188" y="2133600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อ.หล่มสัก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66000" y="2565400"/>
            <a:ext cx="1282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อ.เขาค้อ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26400" y="3200400"/>
            <a:ext cx="13684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อ.เมือง </a:t>
            </a:r>
            <a:r>
              <a:rPr lang="th-TH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พช</a:t>
            </a: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5963" y="3284538"/>
            <a:ext cx="863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อ.วังโป่ง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38950" y="3719396"/>
            <a:ext cx="10231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อ.ชนแดน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16900" y="4292600"/>
            <a:ext cx="86518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อ.หนองไผ่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51700" y="4830706"/>
            <a:ext cx="13112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อ.บึงสามพัน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00" y="5373688"/>
            <a:ext cx="1008063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อ.เชียรบุรี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26400" y="5946775"/>
            <a:ext cx="10731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อ.ศรีเทพ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49538" y="5557838"/>
            <a:ext cx="2590800" cy="9540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อาชีพที่ป่วยมากที่สุด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 9 ราย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49538" y="4152900"/>
            <a:ext cx="2590800" cy="95408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ช่วงอายุที่ป่วยมากที่สุด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65 ปีขึ้นไป</a:t>
            </a:r>
          </a:p>
        </p:txBody>
      </p:sp>
      <p:pic>
        <p:nvPicPr>
          <p:cNvPr id="37" name="Picture 38" descr="รูปการ์ตูนนักเรียน Png">
            <a:extLst>
              <a:ext uri="{FF2B5EF4-FFF2-40B4-BE49-F238E27FC236}">
                <a16:creationId xmlns:a16="http://schemas.microsoft.com/office/drawing/2014/main" xmlns="" id="{4C61ECFE-B6D2-4D71-AF28-0D00C7ABA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14" y="5390813"/>
            <a:ext cx="1613879" cy="143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รูปการ์ตูนตายาย ภาพตายายแบบตัวการ์ตูน น่ารักๆ สร้างรอยยิ้ม">
            <a:extLst>
              <a:ext uri="{FF2B5EF4-FFF2-40B4-BE49-F238E27FC236}">
                <a16:creationId xmlns:a16="http://schemas.microsoft.com/office/drawing/2014/main" xmlns="" id="{E413804B-64AE-4F7C-A145-24B21FB1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03" y="3919451"/>
            <a:ext cx="1613879" cy="16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7">
            <a:extLst>
              <a:ext uri="{FF2B5EF4-FFF2-40B4-BE49-F238E27FC236}">
                <a16:creationId xmlns:a16="http://schemas.microsoft.com/office/drawing/2014/main" xmlns="" id="{75432217-148C-4862-9CE8-BEE17A2F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3883" y="866223"/>
            <a:ext cx="4411531" cy="5806591"/>
          </a:xfrm>
          <a:prstGeom prst="rect">
            <a:avLst/>
          </a:prstGeom>
        </p:spPr>
      </p:pic>
      <p:sp>
        <p:nvSpPr>
          <p:cNvPr id="22" name="Round Diagonal Corner Rectangle 21"/>
          <p:cNvSpPr/>
          <p:nvPr/>
        </p:nvSpPr>
        <p:spPr>
          <a:xfrm rot="10800000">
            <a:off x="260350" y="3843338"/>
            <a:ext cx="5564188" cy="2959100"/>
          </a:xfrm>
          <a:prstGeom prst="round2DiagRect">
            <a:avLst>
              <a:gd name="adj1" fmla="val 0"/>
              <a:gd name="adj2" fmla="val 20018"/>
            </a:avLst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3" name="Chart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9932403"/>
              </p:ext>
            </p:extLst>
          </p:nvPr>
        </p:nvGraphicFramePr>
        <p:xfrm>
          <a:off x="1531786" y="110013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คำบรรยายภาพแบบเส้น 2 22"/>
          <p:cNvSpPr/>
          <p:nvPr/>
        </p:nvSpPr>
        <p:spPr>
          <a:xfrm>
            <a:off x="9975850" y="3665538"/>
            <a:ext cx="1717675" cy="157321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818"/>
              <a:gd name="adj6" fmla="val -132399"/>
            </a:avLst>
          </a:prstGeom>
          <a:ln w="50800">
            <a:solidFill>
              <a:schemeClr val="accent4"/>
            </a:solidFill>
            <a:headEnd type="none"/>
            <a:tailEnd type="arrow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อ.ชนแดน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มีอัตราป่วยสูงสุด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12.53/แสน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dirty="0">
                <a:latin typeface="TH SarabunPSK" pitchFamily="34" charset="-34"/>
                <a:cs typeface="TH SarabunPSK" pitchFamily="34" charset="-34"/>
              </a:rPr>
              <a:t>(10 ราย)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244475" y="788988"/>
            <a:ext cx="5564188" cy="2960687"/>
          </a:xfrm>
          <a:prstGeom prst="round2Diag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สัดส่วนผู้ป่วยแยกเพศ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40438" y="776288"/>
            <a:ext cx="5962650" cy="5951537"/>
          </a:xfrm>
          <a:prstGeom prst="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08213" y="-61913"/>
            <a:ext cx="8229600" cy="873126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ลำดับ 5 </a:t>
            </a:r>
            <a:r>
              <a:rPr lang="th-TH" sz="4000" b="1" dirty="0">
                <a:latin typeface="TH SarabunPSK" pitchFamily="34" charset="-34"/>
                <a:cs typeface="TH SarabunPSK" pitchFamily="34" charset="-34"/>
              </a:rPr>
              <a:t>ตาแดง</a:t>
            </a:r>
            <a:endParaRPr lang="th-TH" sz="3600" b="1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6393" name="Picture 2" descr="à¸à¸¥à¸à¸²à¸£à¸à¹à¸à¸«à¸²à¸£à¸¹à¸à¸ à¸²à¸à¸ªà¸³à¸«à¸£à¸±à¸ à¸à¸¹à¹à¸à¸²à¸¢ à¸à¸²à¸£à¹à¸à¸¹à¸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008" y="1508235"/>
            <a:ext cx="10985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4" descr="à¸à¸¥à¸à¸²à¸£à¸à¹à¸à¸«à¸²à¸£à¸¹à¸à¸ à¸²à¸à¸ªà¸³à¸«à¸£à¸±à¸ à¸à¸¹à¹à¸«à¸à¸´à¸ à¸à¸²à¸£à¹à¸à¸¹à¸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90" y="1383991"/>
            <a:ext cx="12255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Box 7"/>
          <p:cNvSpPr txBox="1">
            <a:spLocks noChangeArrowheads="1"/>
          </p:cNvSpPr>
          <p:nvPr/>
        </p:nvSpPr>
        <p:spPr bwMode="auto">
          <a:xfrm>
            <a:off x="2964709" y="2697134"/>
            <a:ext cx="1033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 คน</a:t>
            </a:r>
          </a:p>
        </p:txBody>
      </p:sp>
      <p:sp>
        <p:nvSpPr>
          <p:cNvPr id="16396" name="TextBox 25"/>
          <p:cNvSpPr txBox="1">
            <a:spLocks noChangeArrowheads="1"/>
          </p:cNvSpPr>
          <p:nvPr/>
        </p:nvSpPr>
        <p:spPr bwMode="auto">
          <a:xfrm>
            <a:off x="4233339" y="2564887"/>
            <a:ext cx="920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 คน</a:t>
            </a:r>
          </a:p>
        </p:txBody>
      </p:sp>
      <p:sp>
        <p:nvSpPr>
          <p:cNvPr id="16397" name="TextBox 8"/>
          <p:cNvSpPr txBox="1">
            <a:spLocks noChangeArrowheads="1"/>
          </p:cNvSpPr>
          <p:nvPr/>
        </p:nvSpPr>
        <p:spPr bwMode="auto">
          <a:xfrm>
            <a:off x="273050" y="1652076"/>
            <a:ext cx="23415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ordia New" panose="020B0304020202020204" pitchFamily="34" charset="-34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พบผู้ป่วย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หญิง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มากกว่า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ชาย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2.2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1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9300" y="1524000"/>
            <a:ext cx="11223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อ.น้ำหนาว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05825" y="1179513"/>
            <a:ext cx="1079500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อ.หล่มเก่า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66188" y="2133600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อ.หล่มสัก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56499" y="2506850"/>
            <a:ext cx="8636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อ.เขาค้อ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24813" y="3175000"/>
            <a:ext cx="14795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อ.เมือง </a:t>
            </a:r>
            <a:r>
              <a:rPr lang="th-TH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พช</a:t>
            </a:r>
            <a:endParaRPr lang="th-T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5963" y="3284538"/>
            <a:ext cx="863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อ.วังโป่ง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29323" y="3919783"/>
            <a:ext cx="8636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อ.ชนแดน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89888" y="4281488"/>
            <a:ext cx="1057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อ.หนองไผ่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69200" y="4868863"/>
            <a:ext cx="10080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อ.บึงสามพัน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09114" y="5373688"/>
            <a:ext cx="1399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อ.วิเชียรบุรี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289925" y="6021388"/>
            <a:ext cx="11262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อ.ศรีเทพ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690813" y="4124325"/>
            <a:ext cx="2687637" cy="954088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ช่วงอายุที่ป่วยมากที่สุด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อายุ 55 – 64 ปี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90813" y="5557838"/>
            <a:ext cx="2687637" cy="95408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อาชีพที่ป่วยมากที่สุด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เกษตรกร 6 ราย</a:t>
            </a:r>
          </a:p>
        </p:txBody>
      </p:sp>
      <p:pic>
        <p:nvPicPr>
          <p:cNvPr id="32" name="Picture 29" descr="เรื่องน่ารู้..วัยสูงอายุ หรือ วัยชรา หรือ วัยผู้ใหญ่ตอนปลาย (ตอน1 ...">
            <a:extLst>
              <a:ext uri="{FF2B5EF4-FFF2-40B4-BE49-F238E27FC236}">
                <a16:creationId xmlns:a16="http://schemas.microsoft.com/office/drawing/2014/main" xmlns="" id="{AC597B90-6263-4E97-BC89-604F2334F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26"/>
          <a:stretch/>
        </p:blipFill>
        <p:spPr bwMode="auto">
          <a:xfrm>
            <a:off x="407887" y="3919783"/>
            <a:ext cx="2071262" cy="1366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ภาพประกอบการ์ตูนคู่เกษตรกรเก็บเกี่ยวฤดูใบไม้ร่วงสดขนาดเล็ก, ตก,  การเก็บเกี่ยวกันชน, ชาวนาภาพ PNG และ PSD สำหรับดาวน์โหลดฟรี">
            <a:extLst>
              <a:ext uri="{FF2B5EF4-FFF2-40B4-BE49-F238E27FC236}">
                <a16:creationId xmlns:a16="http://schemas.microsoft.com/office/drawing/2014/main" xmlns="" id="{EFD8A01E-BB1C-46EF-A07B-0CCAC4C0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3" y="5169787"/>
            <a:ext cx="2132728" cy="169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11299</TotalTime>
  <Words>1787</Words>
  <Application>Microsoft Office PowerPoint</Application>
  <PresentationFormat>Widescreen</PresentationFormat>
  <Paragraphs>476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Angsana New</vt:lpstr>
      <vt:lpstr>Arial</vt:lpstr>
      <vt:lpstr>Calibri</vt:lpstr>
      <vt:lpstr>Calibri Light</vt:lpstr>
      <vt:lpstr>Cordia New</vt:lpstr>
      <vt:lpstr>Tahoma</vt:lpstr>
      <vt:lpstr>TH SarabunPSK</vt:lpstr>
      <vt:lpstr>Office Theme</vt:lpstr>
      <vt:lpstr>สถานการณ์โรคที่ต้องเฝ้าระวัง ประจำเดือน ตุลาคม 2564 จังหวัดเพชรบูรณ์</vt:lpstr>
      <vt:lpstr>โรคที่มีอัตราป่วยต่อแสน สูงสุด 5 ลำดับ ปี 2564 (รวม 10 เดือน )</vt:lpstr>
      <vt:lpstr>โรคที่มีอัตราป่วยต่อแสน สูงสุด 5 ลำดับ  “เดือน ตุลาคม 2564” (1 – 25 ต.ค.64)</vt:lpstr>
      <vt:lpstr>รายละเอียด  แยกรายโรคที่มีอัตราป่วยต่อแสนมากที่สุด 5 ลำดับ ประจำเดือน ตุลาคม 2564 แหล่งข้อมูล รง.506 สสจ.เพชรบูรณ์</vt:lpstr>
      <vt:lpstr>ลำดับ 1 อุจจาระร่วง (Diarrhea) </vt:lpstr>
      <vt:lpstr>ลำดับ 2 ไข้ไม่ทราบสาเหตุ (Pyrexia)</vt:lpstr>
      <vt:lpstr>ลำดับ 3 ปอดบวม (Pneumonia)</vt:lpstr>
      <vt:lpstr>ลำดับ 4  อาหารเป็นพิษ</vt:lpstr>
      <vt:lpstr>ลำดับ 5 ตาแดง</vt:lpstr>
      <vt:lpstr>สถานการณ์ โรคไข้เลือดออก ปี 2564</vt:lpstr>
      <vt:lpstr>สถานการณ์ไข้เลือดอออก ประเทศไทย ณ 25 ตุลาคม 2564(สัปดาห์ที่ 43)</vt:lpstr>
      <vt:lpstr>จังหวัด ที่มีอัตราป่วยไข้เลือดออกสะสมต่อประชากร แสนคน  สูงสุด  10 ลำดับ ณ 25 ต.ค.64</vt:lpstr>
      <vt:lpstr>สถานการณ์โรคไข้เลือดออก  จังหวัดเพชรบูรณ์ ณ 25 ตุลาคม 2564 (สัปดาห์ที่ 43)</vt:lpstr>
      <vt:lpstr>สถานการณ์ไข้เลือดอออก จังหวัดเพชรบูรณ์ ณ 25 ตุลาคม 2564 </vt:lpstr>
      <vt:lpstr>อำเภอ ที่มีอัตราป่วยไข้เลือดออกสะสมต่อประชากร แสนคน  สูงสุด  11 ลำดับ ณ 25 ต.ค.64 (Week 43)</vt:lpstr>
      <vt:lpstr>PowerPoint Presentation</vt:lpstr>
      <vt:lpstr>สถานการณ์โรค COVID-19 จังหวัดเพชรบูรณ์ </vt:lpstr>
      <vt:lpstr>สถานการณ์ COVID-19  ณ 28 ตุลาคม 2564 (จาก ศบค.)</vt:lpstr>
      <vt:lpstr>PowerPoint Presentation</vt:lpstr>
      <vt:lpstr>จำนวนผู้ติดเชื้อ COVID-19 Cluster 464 จังหวัดเพชรบูรณ์  แยกตามวันที่พบผู้ป่วย (1 เม.ย. – 28 ต.ค.64)</vt:lpstr>
      <vt:lpstr>จำนวนผู้ติดเชื้อจำแยกรายวัน แยกผู้ป่วยติดเชื้อในพื้นที่ และนำเข้ารักษา 1 ก.ค. – 28 ต.ค.2564 จังหวัดเพชรบูรณ์</vt:lpstr>
      <vt:lpstr>Cluster ที่ยังต้องเฝ้าระวังอย่างใกล้ชิด  ณ 28 ตุลาคม 2564</vt:lpstr>
      <vt:lpstr>Cluster ที่ยังต้องเฝ้าระวังอย่างใกล้ชิด  ณ 28 ตุลาคม 2564</vt:lpstr>
      <vt:lpstr>Cluster ที่ยังต้องเฝ้าระวังอย่างใกล้ชิด  ณ 28 ตุลาคม 2564</vt:lpstr>
      <vt:lpstr>ผู้เสียชีวิต จากติดเชื้อ COVID-19 จ.เพชรบูรณ์</vt:lpstr>
      <vt:lpstr>รายงานผลการดำเนินงานเฝ้าระวังอาการไม่พึงประสงค์ จากการรับวัคซีนป้องกันโรคคิดเชื้อไวรัสโคโรนา – 19 (AEFI Vaccine COVID-19) จังหวัดเพชรบูรณ์ ณ 28 ตุลาคม 2564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702</cp:revision>
  <cp:lastPrinted>2021-05-31T06:27:05Z</cp:lastPrinted>
  <dcterms:created xsi:type="dcterms:W3CDTF">2018-08-07T02:28:55Z</dcterms:created>
  <dcterms:modified xsi:type="dcterms:W3CDTF">2021-10-28T09:00:46Z</dcterms:modified>
</cp:coreProperties>
</file>