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2" r:id="rId3"/>
    <p:sldId id="261" r:id="rId4"/>
    <p:sldId id="263" r:id="rId5"/>
    <p:sldId id="264" r:id="rId6"/>
    <p:sldId id="257" r:id="rId7"/>
    <p:sldId id="265" r:id="rId8"/>
    <p:sldId id="266" r:id="rId9"/>
    <p:sldId id="267" r:id="rId10"/>
  </p:sldIdLst>
  <p:sldSz cx="9144000" cy="5143500" type="screen16x9"/>
  <p:notesSz cx="6858000" cy="9144000"/>
  <p:embeddedFontLst>
    <p:embeddedFont>
      <p:font typeface="Angsana New" panose="02020603050405020304" pitchFamily="18" charset="-34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rdia New" panose="020B0304020202020204" pitchFamily="34" charset="-34"/>
      <p:regular r:id="rId19"/>
      <p:bold r:id="rId20"/>
      <p:italic r:id="rId21"/>
      <p:boldItalic r:id="rId22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3C67-7C65-473A-B7C4-00E789A89B47}" type="datetimeFigureOut">
              <a:rPr lang="th-TH" smtClean="0"/>
              <a:t>28/10/64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C5C4-B437-432A-B6D2-E9AC95364D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625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3C67-7C65-473A-B7C4-00E789A89B47}" type="datetimeFigureOut">
              <a:rPr lang="th-TH" smtClean="0"/>
              <a:t>28/10/64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C5C4-B437-432A-B6D2-E9AC95364D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80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3C67-7C65-473A-B7C4-00E789A89B47}" type="datetimeFigureOut">
              <a:rPr lang="th-TH" smtClean="0"/>
              <a:t>28/10/64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C5C4-B437-432A-B6D2-E9AC95364D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400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3C67-7C65-473A-B7C4-00E789A89B47}" type="datetimeFigureOut">
              <a:rPr lang="th-TH" smtClean="0"/>
              <a:t>28/10/64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C5C4-B437-432A-B6D2-E9AC95364D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652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3C67-7C65-473A-B7C4-00E789A89B47}" type="datetimeFigureOut">
              <a:rPr lang="th-TH" smtClean="0"/>
              <a:t>28/10/64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C5C4-B437-432A-B6D2-E9AC95364D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037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3C67-7C65-473A-B7C4-00E789A89B47}" type="datetimeFigureOut">
              <a:rPr lang="th-TH" smtClean="0"/>
              <a:t>28/10/64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C5C4-B437-432A-B6D2-E9AC95364D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120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3C67-7C65-473A-B7C4-00E789A89B47}" type="datetimeFigureOut">
              <a:rPr lang="th-TH" smtClean="0"/>
              <a:t>28/10/64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C5C4-B437-432A-B6D2-E9AC95364D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934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3C67-7C65-473A-B7C4-00E789A89B47}" type="datetimeFigureOut">
              <a:rPr lang="th-TH" smtClean="0"/>
              <a:t>28/10/64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C5C4-B437-432A-B6D2-E9AC95364D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2469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3C67-7C65-473A-B7C4-00E789A89B47}" type="datetimeFigureOut">
              <a:rPr lang="th-TH" smtClean="0"/>
              <a:t>28/10/64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C5C4-B437-432A-B6D2-E9AC95364D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593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3C67-7C65-473A-B7C4-00E789A89B47}" type="datetimeFigureOut">
              <a:rPr lang="th-TH" smtClean="0"/>
              <a:t>28/10/64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C5C4-B437-432A-B6D2-E9AC95364D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593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3C67-7C65-473A-B7C4-00E789A89B47}" type="datetimeFigureOut">
              <a:rPr lang="th-TH" smtClean="0"/>
              <a:t>28/10/64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C5C4-B437-432A-B6D2-E9AC95364D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437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E3C67-7C65-473A-B7C4-00E789A89B47}" type="datetimeFigureOut">
              <a:rPr lang="th-TH" smtClean="0"/>
              <a:t>28/10/64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4C5C4-B437-432A-B6D2-E9AC95364D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503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609600" y="57150"/>
            <a:ext cx="8153400" cy="1219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การดำเนินงานตามโครงการเฝ้าระ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วังและป้องกัน</a:t>
            </a:r>
            <a:r>
              <a:rPr lang="th-TH" sz="32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ไวรัส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ตับอักเสบบี และ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ซี จังหวัดเพชรบูรณ์</a:t>
            </a:r>
            <a:endParaRPr lang="en-US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C:\Users\ssj-saranya\Desktop\2407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328" y="1446069"/>
            <a:ext cx="4745182" cy="2670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1423555" y="4121471"/>
            <a:ext cx="6172200" cy="88867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นำเสนอโดย</a:t>
            </a:r>
          </a:p>
          <a:p>
            <a:pPr algn="ctr"/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กลุ่มงานควบคุมโรคไม่ติดต่อ สุขภาพจิต และ</a:t>
            </a:r>
            <a:r>
              <a:rPr lang="th-TH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ยาเสพติด</a:t>
            </a:r>
            <a:endParaRPr lang="th-TH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47242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41156" y="947882"/>
            <a:ext cx="4765429" cy="103874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th-TH" sz="21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โครงการ การขจัด</a:t>
            </a:r>
            <a:r>
              <a:rPr lang="th-TH" sz="21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ไวรัส</a:t>
            </a:r>
            <a:r>
              <a:rPr lang="th-TH" sz="21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ตับอักเสบในประเทศไทย (แบบจุลภาค)</a:t>
            </a:r>
          </a:p>
          <a:p>
            <a:pPr algn="ctr"/>
            <a:r>
              <a:rPr lang="th-TH" sz="21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รูปแบบจังหวัดเพชรบูรณ์ มุ่งสู่การกวาดล้าง</a:t>
            </a:r>
            <a:r>
              <a:rPr lang="th-TH" sz="21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ไวรัส</a:t>
            </a:r>
            <a:r>
              <a:rPr lang="th-TH" sz="21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ตับอักเสบ </a:t>
            </a:r>
            <a:br>
              <a:rPr lang="th-TH" sz="21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1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ภายในปี 2573 </a:t>
            </a:r>
            <a:endParaRPr lang="th-TH" sz="21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9" y="819151"/>
            <a:ext cx="3944377" cy="2334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สี่เหลี่ยมผืนผ้ามุมมน 15"/>
          <p:cNvSpPr/>
          <p:nvPr/>
        </p:nvSpPr>
        <p:spPr>
          <a:xfrm>
            <a:off x="4189674" y="2266950"/>
            <a:ext cx="4766194" cy="169961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endParaRPr lang="th-TH" sz="1600" b="1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th-TH" sz="1600" b="1" dirty="0" smtClean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1600" b="1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วัตถุประสงค์</a:t>
            </a:r>
            <a:endParaRPr lang="th-TH" sz="1600" b="1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thaiDist" defTabSz="685891"/>
            <a:r>
              <a:rPr lang="th-TH" sz="1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1600" b="1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ประชาชนอายุ 35-69 ปี ได้รับการคัดกรอง</a:t>
            </a:r>
            <a:r>
              <a:rPr lang="th-TH" sz="1600" b="1" dirty="0" err="1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ไวรัส</a:t>
            </a:r>
            <a:r>
              <a:rPr lang="th-TH" sz="1600" b="1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ตับอักเสบซี ร้อย</a:t>
            </a:r>
            <a:r>
              <a:rPr lang="th-TH" sz="1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ละ 90 </a:t>
            </a:r>
          </a:p>
          <a:p>
            <a:pPr algn="thaiDist" defTabSz="685891"/>
            <a:r>
              <a:rPr lang="th-TH" sz="1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ผู้ที่ตรวจพบการติดเชื้อ </a:t>
            </a:r>
            <a:r>
              <a:rPr lang="en-US" sz="1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HCV </a:t>
            </a:r>
            <a:r>
              <a:rPr lang="th-TH" sz="1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และอยู่ในเกณฑ์จะต้องได้รับการ</a:t>
            </a:r>
            <a:r>
              <a:rPr lang="th-TH" sz="1600" b="1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รักษาร้อย</a:t>
            </a:r>
            <a:r>
              <a:rPr lang="th-TH" sz="1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ละ 80</a:t>
            </a:r>
          </a:p>
          <a:p>
            <a:pPr algn="thaiDist" defTabSz="685891"/>
            <a:r>
              <a:rPr lang="th-TH" sz="1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ประเมินรูปแบบของการตรวจวินิจฉัย การรักษา ประสิทธิผลการบริหารจัดการและความคุ้มค่าเพื่อเป็นแบบอย่างนำไปขยายการดำเนินงานให้ครอบคลุมทั้งประเทศต่อไป </a:t>
            </a:r>
            <a:endParaRPr lang="th-TH" sz="1600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1600" b="1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1600" b="1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4306335" y="4280772"/>
            <a:ext cx="4766194" cy="8001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เป้าหมาย</a:t>
            </a:r>
          </a:p>
          <a:p>
            <a:pPr algn="ctr"/>
            <a:r>
              <a:rPr lang="th-TH" sz="1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ประชากรในจังหวัดเพชรบูรณ์ อายุ 35-69 ปี ประมาณ 400,000 คน 	</a:t>
            </a:r>
          </a:p>
        </p:txBody>
      </p:sp>
      <p:sp>
        <p:nvSpPr>
          <p:cNvPr id="21" name="ลูกศรลง 20"/>
          <p:cNvSpPr/>
          <p:nvPr/>
        </p:nvSpPr>
        <p:spPr>
          <a:xfrm>
            <a:off x="6458440" y="1986629"/>
            <a:ext cx="247160" cy="28032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th-TH"/>
          </a:p>
        </p:txBody>
      </p:sp>
      <p:sp>
        <p:nvSpPr>
          <p:cNvPr id="24" name="ลูกศรลง 23"/>
          <p:cNvSpPr/>
          <p:nvPr/>
        </p:nvSpPr>
        <p:spPr>
          <a:xfrm>
            <a:off x="6427670" y="3966564"/>
            <a:ext cx="261762" cy="29228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th-TH"/>
          </a:p>
        </p:txBody>
      </p:sp>
      <p:pic>
        <p:nvPicPr>
          <p:cNvPr id="1026" name="Picture 2" descr="C:\Users\ssj-saranya\Desktop\1772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1" y="3293184"/>
            <a:ext cx="2097282" cy="1640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ssj-saranya\Desktop\1772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523" y="3293184"/>
            <a:ext cx="2000918" cy="1640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สี่เหลี่ยมผืนผ้ามุมมน 11"/>
          <p:cNvSpPr/>
          <p:nvPr/>
        </p:nvSpPr>
        <p:spPr>
          <a:xfrm>
            <a:off x="381000" y="41563"/>
            <a:ext cx="8381999" cy="533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การดำเนินงานตรวจคัดกรองและการรักษา</a:t>
            </a:r>
            <a:r>
              <a:rPr lang="th-TH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ไวรัส</a:t>
            </a: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ตับอักเสบ ซี  จังหวัดเพชรบูรณ์</a:t>
            </a:r>
          </a:p>
        </p:txBody>
      </p:sp>
    </p:spTree>
    <p:extLst>
      <p:ext uri="{BB962C8B-B14F-4D97-AF65-F5344CB8AC3E}">
        <p14:creationId xmlns:p14="http://schemas.microsoft.com/office/powerpoint/2010/main" val="26282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รูปภาพ 29" descr="1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429" y="1042951"/>
            <a:ext cx="8946305" cy="40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87100" y="4519922"/>
            <a:ext cx="2172266" cy="496290"/>
          </a:xfrm>
          <a:prstGeom prst="rect">
            <a:avLst/>
          </a:prstGeom>
          <a:solidFill>
            <a:schemeClr val="bg1"/>
          </a:solidFill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Screening to treat</a:t>
            </a:r>
            <a:endParaRPr lang="th-TH" b="1" dirty="0">
              <a:solidFill>
                <a:schemeClr val="bg1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11" y="2228850"/>
            <a:ext cx="1600200" cy="14542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1500" b="1" dirty="0">
                <a:latin typeface="Angsana New" pitchFamily="18" charset="-34"/>
                <a:cs typeface="Angsana New" pitchFamily="18" charset="-34"/>
              </a:rPr>
              <a:t>Result:</a:t>
            </a:r>
            <a:br>
              <a:rPr lang="en-US" sz="1500" b="1" dirty="0">
                <a:latin typeface="Angsana New" pitchFamily="18" charset="-34"/>
                <a:cs typeface="Angsana New" pitchFamily="18" charset="-34"/>
              </a:rPr>
            </a:br>
            <a:r>
              <a:rPr lang="en-US" sz="1500" b="1" dirty="0">
                <a:latin typeface="Angsana New" pitchFamily="18" charset="-34"/>
                <a:cs typeface="Angsana New" pitchFamily="18" charset="-34"/>
              </a:rPr>
              <a:t> HCV strip test </a:t>
            </a:r>
            <a:r>
              <a:rPr lang="en-US" sz="1500" b="1" dirty="0" err="1">
                <a:latin typeface="Angsana New" pitchFamily="18" charset="-34"/>
                <a:cs typeface="Angsana New" pitchFamily="18" charset="-34"/>
              </a:rPr>
              <a:t>Pos</a:t>
            </a:r>
            <a:r>
              <a:rPr lang="en-US" sz="1500" b="1" dirty="0">
                <a:latin typeface="Angsana New" pitchFamily="18" charset="-34"/>
                <a:cs typeface="Angsana New" pitchFamily="18" charset="-34"/>
              </a:rPr>
              <a:t> = </a:t>
            </a:r>
            <a:r>
              <a:rPr lang="en-US" sz="15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6.75% </a:t>
            </a:r>
            <a:r>
              <a:rPr lang="en-US" sz="1500" b="1" dirty="0" smtClean="0">
                <a:latin typeface="Angsana New" pitchFamily="18" charset="-34"/>
                <a:cs typeface="Angsana New" pitchFamily="18" charset="-34"/>
              </a:rPr>
              <a:t>(10,266/152,124)</a:t>
            </a:r>
            <a:r>
              <a:rPr lang="en-US" sz="1500" b="1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1500" b="1" dirty="0">
                <a:latin typeface="Angsana New" pitchFamily="18" charset="-34"/>
                <a:cs typeface="Angsana New" pitchFamily="18" charset="-34"/>
              </a:rPr>
            </a:br>
            <a:r>
              <a:rPr lang="en-US" sz="1500" b="1" dirty="0">
                <a:latin typeface="Angsana New" pitchFamily="18" charset="-34"/>
                <a:cs typeface="Angsana New" pitchFamily="18" charset="-34"/>
              </a:rPr>
              <a:t>HBV strip test </a:t>
            </a:r>
            <a:r>
              <a:rPr lang="en-US" sz="1500" b="1" dirty="0" err="1">
                <a:latin typeface="Angsana New" pitchFamily="18" charset="-34"/>
                <a:cs typeface="Angsana New" pitchFamily="18" charset="-34"/>
              </a:rPr>
              <a:t>Pos</a:t>
            </a:r>
            <a:r>
              <a:rPr lang="en-US" sz="1500" b="1" dirty="0">
                <a:latin typeface="Angsana New" pitchFamily="18" charset="-34"/>
                <a:cs typeface="Angsana New" pitchFamily="18" charset="-34"/>
              </a:rPr>
              <a:t> = </a:t>
            </a:r>
            <a:r>
              <a:rPr lang="en-US" sz="15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5.23% </a:t>
            </a:r>
            <a:r>
              <a:rPr lang="en-US" sz="1500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1500" b="1" dirty="0" smtClean="0">
                <a:latin typeface="Angsana New" pitchFamily="18" charset="-34"/>
                <a:cs typeface="Angsana New" pitchFamily="18" charset="-34"/>
              </a:rPr>
              <a:t>2,856/54,757)</a:t>
            </a:r>
            <a:r>
              <a:rPr lang="en-US" sz="1500" b="1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1500" b="1" dirty="0">
                <a:latin typeface="Angsana New" pitchFamily="18" charset="-34"/>
                <a:cs typeface="Angsana New" pitchFamily="18" charset="-34"/>
              </a:rPr>
            </a:br>
            <a:endParaRPr lang="th-TH" sz="1500" b="1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5" name="ลูกศรเชื่อมต่อแบบตรง 4"/>
          <p:cNvCxnSpPr/>
          <p:nvPr/>
        </p:nvCxnSpPr>
        <p:spPr>
          <a:xfrm flipH="1">
            <a:off x="1687506" y="2143125"/>
            <a:ext cx="426404" cy="857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 flipH="1">
            <a:off x="4315116" y="3886200"/>
            <a:ext cx="48554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51953" y="3486150"/>
            <a:ext cx="2463164" cy="13619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1500" b="1" dirty="0">
                <a:latin typeface="Angsana New" pitchFamily="18" charset="-34"/>
                <a:cs typeface="Angsana New" pitchFamily="18" charset="-34"/>
              </a:rPr>
              <a:t>Result: </a:t>
            </a:r>
            <a:br>
              <a:rPr lang="en-US" sz="1500" b="1" dirty="0">
                <a:latin typeface="Angsana New" pitchFamily="18" charset="-34"/>
                <a:cs typeface="Angsana New" pitchFamily="18" charset="-34"/>
              </a:rPr>
            </a:br>
            <a:r>
              <a:rPr lang="en-US" sz="1500" b="1" dirty="0">
                <a:latin typeface="Angsana New" pitchFamily="18" charset="-34"/>
                <a:cs typeface="Angsana New" pitchFamily="18" charset="-34"/>
              </a:rPr>
              <a:t>HCV RNA </a:t>
            </a:r>
            <a:r>
              <a:rPr lang="en-US" sz="1500" b="1" dirty="0" err="1">
                <a:latin typeface="Angsana New" pitchFamily="18" charset="-34"/>
                <a:cs typeface="Angsana New" pitchFamily="18" charset="-34"/>
              </a:rPr>
              <a:t>Pos</a:t>
            </a:r>
            <a:r>
              <a:rPr lang="en-US" sz="1500" b="1" dirty="0">
                <a:latin typeface="Angsana New" pitchFamily="18" charset="-34"/>
                <a:cs typeface="Angsana New" pitchFamily="18" charset="-34"/>
              </a:rPr>
              <a:t> = </a:t>
            </a:r>
            <a:r>
              <a:rPr lang="en-US" sz="15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78.23%</a:t>
            </a:r>
            <a:r>
              <a:rPr lang="en-US" sz="15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1800" b="1" dirty="0" smtClean="0">
                <a:latin typeface="Angsana New" pitchFamily="18" charset="-34"/>
                <a:cs typeface="Angsana New" pitchFamily="18" charset="-34"/>
              </a:rPr>
              <a:t>(3,453/4,414)</a:t>
            </a:r>
            <a:r>
              <a:rPr lang="en-US" sz="1800" b="1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1800" b="1" dirty="0">
                <a:latin typeface="Angsana New" pitchFamily="18" charset="-34"/>
                <a:cs typeface="Angsana New" pitchFamily="18" charset="-34"/>
              </a:rPr>
            </a:br>
            <a:r>
              <a:rPr lang="en-US" sz="1500" b="1" dirty="0" err="1">
                <a:latin typeface="Angsana New" pitchFamily="18" charset="-34"/>
                <a:cs typeface="Angsana New" pitchFamily="18" charset="-34"/>
              </a:rPr>
              <a:t>HBsAg</a:t>
            </a:r>
            <a:r>
              <a:rPr lang="en-US" sz="15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1500" b="1" dirty="0" err="1">
                <a:latin typeface="Angsana New" pitchFamily="18" charset="-34"/>
                <a:cs typeface="Angsana New" pitchFamily="18" charset="-34"/>
              </a:rPr>
              <a:t>Pos</a:t>
            </a:r>
            <a:r>
              <a:rPr lang="en-US" sz="1500" b="1" dirty="0">
                <a:latin typeface="Angsana New" pitchFamily="18" charset="-34"/>
                <a:cs typeface="Angsana New" pitchFamily="18" charset="-34"/>
              </a:rPr>
              <a:t> = </a:t>
            </a:r>
            <a:r>
              <a:rPr lang="en-US" sz="15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85.29% </a:t>
            </a:r>
            <a:r>
              <a:rPr lang="en-US" sz="1800" b="1" dirty="0" smtClean="0">
                <a:latin typeface="Angsana New" pitchFamily="18" charset="-34"/>
                <a:cs typeface="Angsana New" pitchFamily="18" charset="-34"/>
              </a:rPr>
              <a:t>(951/1,115)</a:t>
            </a:r>
            <a:r>
              <a:rPr lang="en-US" sz="1500" b="1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1500" b="1" dirty="0">
                <a:latin typeface="Angsana New" pitchFamily="18" charset="-34"/>
                <a:cs typeface="Angsana New" pitchFamily="18" charset="-34"/>
              </a:rPr>
            </a:br>
            <a:r>
              <a:rPr lang="en-US" sz="1500" b="1" dirty="0">
                <a:latin typeface="Angsana New" pitchFamily="18" charset="-34"/>
                <a:cs typeface="Angsana New" pitchFamily="18" charset="-34"/>
              </a:rPr>
              <a:t>HCV Viral load &gt; 5000 IU/ml = </a:t>
            </a:r>
            <a:r>
              <a:rPr lang="en-US" sz="15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97.46%</a:t>
            </a:r>
            <a:r>
              <a:rPr lang="en-US" sz="15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1800" b="1" dirty="0" smtClean="0">
                <a:latin typeface="Angsana New" pitchFamily="18" charset="-34"/>
                <a:cs typeface="Angsana New" pitchFamily="18" charset="-34"/>
              </a:rPr>
              <a:t>(1,001/1,027)</a:t>
            </a:r>
            <a:endParaRPr lang="th-TH" sz="1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366887" y="41563"/>
            <a:ext cx="8381999" cy="533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การดำเนินงานตรวจคัดกรองและการรักษา</a:t>
            </a:r>
            <a:r>
              <a:rPr lang="th-TH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ไวรัส</a:t>
            </a:r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ตับอักเสบ ซี  จังหวัดเพชรบูรณ์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282" y="580158"/>
            <a:ext cx="8246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***เริ่มดำเนินการคัดกรอง เดือนพฤศจิกายน 2563</a:t>
            </a:r>
            <a:r>
              <a:rPr lang="th-TH" sz="2000" b="1" dirty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และ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ขยายระยะเวลาดำเนินการ</a:t>
            </a:r>
            <a:r>
              <a:rPr lang="th-TH" sz="20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ถึงเดือนสิงหาคม 2565</a:t>
            </a:r>
            <a:endParaRPr lang="th-TH" sz="20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1752511" y="4519922"/>
            <a:ext cx="1219289" cy="32814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24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" y="0"/>
            <a:ext cx="914285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572396"/>
              </p:ext>
            </p:extLst>
          </p:nvPr>
        </p:nvGraphicFramePr>
        <p:xfrm>
          <a:off x="76201" y="668480"/>
          <a:ext cx="8984671" cy="426547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358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0177"/>
                <a:gridCol w="16479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0200"/>
                <a:gridCol w="2050472"/>
              </a:tblGrid>
              <a:tr h="61376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อำเภอ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คัดกรอง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HCV </a:t>
                      </a:r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ด้วย</a:t>
                      </a:r>
                      <a:r>
                        <a:rPr lang="th-TH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Strip test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HCV strip test positive</a:t>
                      </a:r>
                      <a:endParaRPr lang="th-TH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ผลการตรวจ</a:t>
                      </a:r>
                      <a:r>
                        <a:rPr lang="th-TH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ยืนยันด้วย 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HCV-RNA </a:t>
                      </a:r>
                      <a:endParaRPr lang="th-TH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ผลการตรวจ</a:t>
                      </a:r>
                      <a:r>
                        <a:rPr lang="th-TH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/>
                      </a:r>
                      <a:b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HCV Viral load ≥</a:t>
                      </a:r>
                      <a:r>
                        <a:rPr lang="th-TH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5000 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IU/ml</a:t>
                      </a:r>
                      <a:endParaRPr lang="th-TH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วังโป่ง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3.38% </a:t>
                      </a:r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7,104</a:t>
                      </a:r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/11,207)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77%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(268/7,104)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2.60% (57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92.11% (35/38)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หนองไผ่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60.46%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20,402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/33,745)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6.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45% (1,315/20,402)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79.53% (272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342)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100% (45/45)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ชนแดน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7.86%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(12,688/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21,929)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62% (332/12,688)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63.88% (115/180)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100% (45/45)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หล่ม</a:t>
                      </a:r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สัก </a:t>
                      </a: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55%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(3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2,036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/55,669)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12.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51%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(4,007/32,036)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82.64% (1,310/1,585)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97.50% (234/240)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บึง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สาม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พัน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51.94% (10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,401/20,024)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1.77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% (184/10,401)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84.35%(124/147)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100% (9/9)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หล่มเก่า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49.75% (13,722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/27,580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11.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15%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(1,530/13,722)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75.53% (818/1,083)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98.26% (230/226)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น้ำหนาว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49.68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% (2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,988/6,014)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12.55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%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(375/2,988)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66.98% (140/209)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97.85% (137/140)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วิเชียร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บุรี </a:t>
                      </a: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43.07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%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(19,046/44,226)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2.92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% (557/19,046)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78.28% (310/396)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100% (80/80)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ศรีเทพ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41.73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%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(8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,833/21,165)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1.72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% (152/8,833)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83.72% (108/129)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92.41% (73/79)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เขาค้อ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31.40% 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(3,581/11,403)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6.98% (250/3,581)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80.50% (95/118)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100% (22/22)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เมืองเพชรบูรณ์ 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29.52% (21,323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/72,227)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6.08% (1,296/21,323)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66.67% (104/156)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95.96% (95/99)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30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 รวม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8" marR="12698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6.78% (152,124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/325,189)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6.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75%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10,266/152,124)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78.23% (3,453/4,414)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97.46%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(1,001/1,027)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08073" y="4916176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b="1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ที่มา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1400" b="1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ข้อมูลคัดกรอง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400" b="1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ณ วันที่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18 </a:t>
            </a:r>
            <a:r>
              <a:rPr lang="th-TH" sz="1400" b="1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ต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1400" b="1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ค. 2564</a:t>
            </a:r>
            <a:endParaRPr lang="th-TH" sz="1400" b="1" dirty="0">
              <a:solidFill>
                <a:schemeClr val="bg1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1066800" y="57150"/>
            <a:ext cx="7732802" cy="532534"/>
          </a:xfrm>
          <a:prstGeom prst="flowChartAlternateProcess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35000">
                <a:schemeClr val="accent5">
                  <a:lumMod val="20000"/>
                  <a:lumOff val="8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cs typeface="+mj-cs"/>
              </a:rPr>
              <a:t>ผลการดำเนินงานคัดกรอง</a:t>
            </a:r>
            <a:r>
              <a:rPr lang="th-TH" sz="2800" b="1" dirty="0" err="1">
                <a:cs typeface="+mj-cs"/>
              </a:rPr>
              <a:t>ไวรัส</a:t>
            </a:r>
            <a:r>
              <a:rPr lang="th-TH" sz="2800" b="1" dirty="0">
                <a:cs typeface="+mj-cs"/>
              </a:rPr>
              <a:t>ตับอักเสบ ซี จังหวัดเพชรบูรณ์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8" y="15744"/>
            <a:ext cx="760236" cy="76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" y="0"/>
            <a:ext cx="914285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617359"/>
              </p:ext>
            </p:extLst>
          </p:nvPr>
        </p:nvGraphicFramePr>
        <p:xfrm>
          <a:off x="536936" y="589684"/>
          <a:ext cx="8378464" cy="403270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8050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7134"/>
                <a:gridCol w="16840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62200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อำเภอ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คัดกรอง 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HBV </a:t>
                      </a:r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ด้วย</a:t>
                      </a:r>
                      <a:r>
                        <a:rPr lang="th-TH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Strip test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8" marR="1269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HBV strip test positive</a:t>
                      </a:r>
                      <a:endParaRPr lang="th-TH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ผลการตรวจ</a:t>
                      </a:r>
                      <a:r>
                        <a:rPr lang="th-TH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ยืนยันด้วย </a:t>
                      </a:r>
                      <a:r>
                        <a:rPr lang="en-US" sz="18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HBsAg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หล่มเก่า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49.75%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(13,722</a:t>
                      </a:r>
                      <a:r>
                        <a:rPr lang="th-TH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27,580)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6.49% (891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13,722)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86.30% (422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489)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น้ำหนาว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47.07% (2,831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6,014)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11.55%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(327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2,831)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71.43% (5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หนองไผ่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34.62% (11,684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33,745)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4.00% (467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11,684)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80.65%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(50</a:t>
                      </a:r>
                      <a:r>
                        <a:rPr lang="th-TH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62)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ศรีเทพ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28.20% (5,968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21,165)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4.79% (286</a:t>
                      </a:r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5,968)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89.29% (200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224)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เขาค้อ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17.09% (1,949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11,403)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5.82% (133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1,949)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87.50% (35</a:t>
                      </a:r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40)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วังโป่ง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11.76%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(1,318</a:t>
                      </a:r>
                      <a:r>
                        <a:rPr lang="th-TH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11,207)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5.77% (76</a:t>
                      </a:r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1,318)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100%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</a:t>
                      </a:r>
                      <a:r>
                        <a:rPr lang="th-TH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1/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ชนแดน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10.26% (2,249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21,929)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5.38% (121</a:t>
                      </a:r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2,249)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81.33% (61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75)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เพชรบูรณ์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9.18% (6,632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72,227)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3.98% (264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6,632)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79.07% (102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หล่มสัก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7.48% (4,162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55,669)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3.46% (144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4,162)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66.67% (16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24)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บึงสามพัน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7.35%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(1,472</a:t>
                      </a:r>
                      <a:r>
                        <a:rPr lang="th-TH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20,024)</a:t>
                      </a:r>
                      <a:endParaRPr lang="th-TH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4.89% (72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1,472)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98.11% (52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53)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30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วิเชียรบุรี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5.85% (2,588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44,226)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2.90% (75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2,588)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63.64%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(7</a:t>
                      </a:r>
                      <a:r>
                        <a:rPr lang="th-TH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30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รวม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8" marR="12698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16.78% (54,575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325,189)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5.23%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(2,856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54,575)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85.29%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(951</a:t>
                      </a:r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1,115)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2697" marR="1269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066800" y="57150"/>
            <a:ext cx="7732802" cy="532534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cs typeface="+mj-cs"/>
              </a:rPr>
              <a:t>ผลการดำเนินงานคัดกรอง</a:t>
            </a:r>
            <a:r>
              <a:rPr lang="th-TH" sz="2800" b="1" dirty="0" err="1">
                <a:cs typeface="+mj-cs"/>
              </a:rPr>
              <a:t>ไวรัส</a:t>
            </a:r>
            <a:r>
              <a:rPr lang="th-TH" sz="2800" b="1" dirty="0">
                <a:cs typeface="+mj-cs"/>
              </a:rPr>
              <a:t>ตับ</a:t>
            </a:r>
            <a:r>
              <a:rPr lang="th-TH" sz="2800" b="1" dirty="0" smtClean="0">
                <a:cs typeface="+mj-cs"/>
              </a:rPr>
              <a:t>อักเสบ บี </a:t>
            </a:r>
            <a:r>
              <a:rPr lang="th-TH" sz="2800" b="1" dirty="0">
                <a:cs typeface="+mj-cs"/>
              </a:rPr>
              <a:t>จังหวัดเพชรบูรณ์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8" y="15744"/>
            <a:ext cx="760236" cy="7618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14300" y="459615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b="1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ที่มา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1400" b="1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ข้อมูลคัดกรอง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400" b="1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ณ วันที่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18 </a:t>
            </a:r>
            <a:r>
              <a:rPr lang="th-TH" sz="1400" b="1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ต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1400" b="1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ค. 2564</a:t>
            </a:r>
            <a:endParaRPr lang="th-TH" sz="1400" b="1" dirty="0">
              <a:solidFill>
                <a:schemeClr val="bg1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2247900" y="4617278"/>
            <a:ext cx="6777382" cy="2885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หมายเหตุ </a:t>
            </a:r>
            <a:r>
              <a:rPr lang="en-US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รพ.วังโป่งยังไม่ได้ดำเนินการติดตามกลุ่มตัวอย่างที่ </a:t>
            </a:r>
            <a:r>
              <a:rPr lang="en-US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HBV strip test positive </a:t>
            </a:r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เข้าระบบตรวจยืนยัน</a:t>
            </a:r>
            <a:endParaRPr lang="th-TH" sz="1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51388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1295400" y="29441"/>
            <a:ext cx="63246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ความก้าวหน้าด้านการรักษา</a:t>
            </a:r>
            <a:r>
              <a:rPr lang="th-TH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ไวรัส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ตับอักเสบซี </a:t>
            </a:r>
            <a:endParaRPr lang="th-TH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0" name="Picture 2" descr="C:\Users\ssj-saranya\Desktop\1635305247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0549"/>
            <a:ext cx="3429000" cy="4144861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สี่เหลี่ยมผืนผ้ามุมมน 7"/>
          <p:cNvSpPr/>
          <p:nvPr/>
        </p:nvSpPr>
        <p:spPr>
          <a:xfrm>
            <a:off x="4724400" y="590549"/>
            <a:ext cx="2743200" cy="990601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ประชุมชี้แจงแนวการเบิกจ่าย</a:t>
            </a:r>
            <a:b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เกี่ยวกับการรักษา</a:t>
            </a:r>
            <a:r>
              <a:rPr lang="th-TH" sz="20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ไวรัส</a:t>
            </a:r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ตับอักเสบซี  </a:t>
            </a:r>
          </a:p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เมื่อวันที่ 27 พฤษภาคม 2564</a:t>
            </a:r>
            <a:endParaRPr lang="th-TH" sz="2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ลูกศรซ้าย-ขวา 9"/>
          <p:cNvSpPr/>
          <p:nvPr/>
        </p:nvSpPr>
        <p:spPr>
          <a:xfrm>
            <a:off x="3990109" y="933449"/>
            <a:ext cx="685800" cy="304800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1" name="Picture 3" descr="C:\Users\ssj-saranya\Desktop\2409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77" b="28682"/>
          <a:stretch/>
        </p:blipFill>
        <p:spPr bwMode="auto">
          <a:xfrm>
            <a:off x="4267198" y="1811745"/>
            <a:ext cx="4105713" cy="2104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สี่เหลี่ยมผืนผ้ามุมมน 11"/>
          <p:cNvSpPr/>
          <p:nvPr/>
        </p:nvSpPr>
        <p:spPr>
          <a:xfrm>
            <a:off x="4072155" y="3867150"/>
            <a:ext cx="4495800" cy="1035014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อบรมอายุแพทย์โดย </a:t>
            </a:r>
            <a:r>
              <a:rPr lang="en-US" sz="1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GI Med </a:t>
            </a: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วันที่ 28-29 มิถุนายน 2564 </a:t>
            </a:r>
            <a:b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เพื่อพัฒนาศักยภาพบุคลากรและเพิ่มหน่วยบริการในการรักษา </a:t>
            </a:r>
            <a:r>
              <a:rPr lang="en-US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HCV </a:t>
            </a: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ของจังหวัดเพชรบูรณ์ </a:t>
            </a:r>
            <a:r>
              <a:rPr lang="th-TH" sz="1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รวม 5 แห่ง ได้แก่ รพ.เพชรบูรณ์ รพ.วิเชียรบุรี รพ.หล่มสัก </a:t>
            </a:r>
            <a:r>
              <a:rPr lang="th-TH" sz="1800" b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รพร</a:t>
            </a:r>
            <a:r>
              <a:rPr lang="th-TH" sz="1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.หล่มเก่า และ รพ.หนองไผ่</a:t>
            </a:r>
            <a:endParaRPr lang="th-TH" sz="18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5874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1295400" y="29441"/>
            <a:ext cx="63246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ความก้าวหน้าด้านการรักษา</a:t>
            </a:r>
            <a:r>
              <a:rPr lang="th-TH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ไวรัส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ตับอักเสบซี </a:t>
            </a:r>
            <a:endParaRPr lang="th-TH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703"/>
              </p:ext>
            </p:extLst>
          </p:nvPr>
        </p:nvGraphicFramePr>
        <p:xfrm>
          <a:off x="228600" y="599212"/>
          <a:ext cx="8763000" cy="3754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06"/>
                <a:gridCol w="1861168"/>
                <a:gridCol w="4342726"/>
              </a:tblGrid>
              <a:tr h="68688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โรงพยาบาล</a:t>
                      </a:r>
                      <a:endParaRPr lang="th-TH" sz="1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จำนวนผู้ป่วย</a:t>
                      </a:r>
                      <a:r>
                        <a:rPr lang="th-TH" sz="18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HCV </a:t>
                      </a:r>
                      <a:r>
                        <a:rPr lang="th-TH" sz="18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/>
                      </a:r>
                      <a:br>
                        <a:rPr lang="th-TH" sz="18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lang="th-TH" sz="18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เข้าระบบการรักษา (ราย)</a:t>
                      </a:r>
                      <a:endParaRPr lang="th-TH" sz="1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หมายเหตุ</a:t>
                      </a:r>
                      <a:endParaRPr lang="th-TH" sz="18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18519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เพชรบูรณ์  (คลินิกรักษ์ตับ)</a:t>
                      </a:r>
                      <a:endParaRPr lang="th-TH" sz="1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60 </a:t>
                      </a:r>
                      <a:endParaRPr lang="th-TH" sz="1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- มีผู้ป่วยเข้าระบบติดตามรักษา</a:t>
                      </a:r>
                      <a:r>
                        <a:rPr lang="th-TH" sz="1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60 ราย และมีผู้ป่วยพร้อมรับยา จำนวน 20 ราย (อยู่ระหว่างรอเริ่มยารักษา)</a:t>
                      </a:r>
                      <a:endParaRPr lang="th-TH" sz="1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8039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วิเชียรบุรี </a:t>
                      </a:r>
                      <a:endParaRPr lang="th-TH" sz="1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43</a:t>
                      </a:r>
                      <a:endParaRPr lang="th-TH" sz="1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- ผู้ป่วยเป็น </a:t>
                      </a:r>
                      <a:r>
                        <a:rPr lang="en-US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HCV </a:t>
                      </a:r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รักษาอยู่เดิม 3 ราย ขาด </a:t>
                      </a:r>
                      <a:r>
                        <a:rPr lang="en-US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FU 2 </a:t>
                      </a:r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ราย</a:t>
                      </a:r>
                      <a:r>
                        <a:rPr lang="th-TH" sz="1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และพร้อมรอเริ่มยาเพื่อรักษา 38 ราย </a:t>
                      </a:r>
                      <a:r>
                        <a:rPr lang="th-TH" sz="1800" b="1" baseline="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(ขณะนี้ยังไม่มียารักษา) </a:t>
                      </a:r>
                      <a:endParaRPr lang="th-TH" sz="1800" b="1" dirty="0">
                        <a:solidFill>
                          <a:srgbClr val="FF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5939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หล่มสัก</a:t>
                      </a:r>
                      <a:endParaRPr lang="th-TH" sz="1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42</a:t>
                      </a:r>
                      <a:endParaRPr lang="th-TH" sz="1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- รวมผู้ป่วยที่ได้รับยาแล้วทั้งหมด 42 ราย ได้ยารักษาครบ 39 ราย</a:t>
                      </a:r>
                      <a:endParaRPr lang="th-TH" sz="1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5149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หนองไผ่</a:t>
                      </a:r>
                      <a:endParaRPr lang="th-TH" sz="1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- </a:t>
                      </a:r>
                      <a:r>
                        <a:rPr lang="th-TH" sz="1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พื้นที่รอประชุมแนวทางของจังหวัดก่อนติดตามผู้ป่วยเข้าระบบรักษา </a:t>
                      </a:r>
                      <a:r>
                        <a:rPr lang="th-TH" sz="1800" b="1" baseline="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(ขณะนี้ยังไม่มียารักษา) </a:t>
                      </a:r>
                      <a:endParaRPr lang="th-TH" sz="1800" b="1" dirty="0">
                        <a:solidFill>
                          <a:srgbClr val="FF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359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หล่มเก่า </a:t>
                      </a:r>
                      <a:endParaRPr lang="th-TH" sz="1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115</a:t>
                      </a:r>
                      <a:endParaRPr lang="th-TH" sz="1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- ได้รับยารักษา 18 ราย (เริ่มดำเนินการรักษาเดือน กันยายน</a:t>
                      </a:r>
                      <a:r>
                        <a:rPr lang="th-TH" sz="1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2564)</a:t>
                      </a:r>
                      <a:endParaRPr lang="th-TH" sz="1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359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รวม</a:t>
                      </a:r>
                      <a:endParaRPr lang="th-TH" sz="1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157</a:t>
                      </a:r>
                      <a:endParaRPr lang="th-TH" sz="1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Angsana New" pitchFamily="18" charset="-34"/>
                          <a:cs typeface="Angsana New" pitchFamily="18" charset="-34"/>
                        </a:rPr>
                        <a:t>รวมรับยาแล้วทั้งหมด</a:t>
                      </a:r>
                      <a:r>
                        <a:rPr lang="th-TH" sz="1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 60 ราย </a:t>
                      </a:r>
                      <a:endParaRPr lang="th-TH" sz="1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57700" y="432435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ที่มา</a:t>
            </a:r>
            <a:r>
              <a:rPr lang="en-US" sz="1600" b="1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ข้อมูลจากการสำรวจ วันที่ 27 ตุลาคม 2564</a:t>
            </a:r>
            <a:endParaRPr lang="th-TH" sz="1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228600" y="4384709"/>
            <a:ext cx="5029200" cy="592723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ปัญหาที่ผ่านมา </a:t>
            </a: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พบว่า ยา </a:t>
            </a:r>
            <a:r>
              <a:rPr lang="en-US" sz="18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Sofosbuvir</a:t>
            </a:r>
            <a:r>
              <a:rPr lang="en-US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/</a:t>
            </a:r>
            <a:r>
              <a:rPr lang="en-US" sz="18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Velpatasvir</a:t>
            </a:r>
            <a:r>
              <a:rPr lang="th-TH" sz="1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จาก </a:t>
            </a:r>
            <a:r>
              <a:rPr lang="th-TH" sz="18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สปสช</a:t>
            </a: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.ส่วนกลางขาด</a:t>
            </a:r>
            <a:b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ทำให้การเริ่มยาสำหรับการรักษาในผู้ป่วย </a:t>
            </a:r>
            <a:r>
              <a:rPr lang="en-US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HCV </a:t>
            </a:r>
            <a:r>
              <a:rPr lang="th-TH" sz="1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รายใหม่ต้องชะลอออกไป </a:t>
            </a:r>
            <a:endParaRPr lang="th-TH" sz="18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4231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259772" y="22514"/>
            <a:ext cx="8579427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การเปลี่ยนแปลงของหลักเกณฑ์การจ่ายชดเชยจาก </a:t>
            </a:r>
            <a:r>
              <a:rPr lang="th-TH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สปสช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 ปีงบประมาณ 2565</a:t>
            </a:r>
            <a:endParaRPr lang="th-TH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074" name="Picture 2" descr="C:\Users\ssj-saranya\Desktop\1635313168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697923"/>
            <a:ext cx="5943601" cy="3778827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6619010" y="1428750"/>
            <a:ext cx="2362200" cy="1905000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มีการเปลี่ยนแปลง</a:t>
            </a:r>
            <a:b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0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เฉพาะ </a:t>
            </a:r>
            <a:r>
              <a:rPr lang="en-US" sz="20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Lab </a:t>
            </a:r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ส่วนยายังคงบันทึกในโปรแกรม จ.2 เพราะจ่ายชดเชยเป็นยา</a:t>
            </a:r>
            <a:endParaRPr lang="th-TH" sz="2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ลูกศรขวาท้ายบาก 5"/>
          <p:cNvSpPr/>
          <p:nvPr/>
        </p:nvSpPr>
        <p:spPr>
          <a:xfrm>
            <a:off x="6206837" y="2327564"/>
            <a:ext cx="381000" cy="304800"/>
          </a:xfrm>
          <a:prstGeom prst="notched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7055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บ้านการ์ตูนถักโครเชต์-Crochet: วิธีการสั่งซื้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42950"/>
            <a:ext cx="5638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54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1082</Words>
  <Application>Microsoft Office PowerPoint</Application>
  <PresentationFormat>นำเสนอทางหน้าจอ (16:9)</PresentationFormat>
  <Paragraphs>171</Paragraphs>
  <Slides>9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5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9</vt:i4>
      </vt:variant>
    </vt:vector>
  </HeadingPairs>
  <TitlesOfParts>
    <vt:vector size="15" baseType="lpstr">
      <vt:lpstr>Arial</vt:lpstr>
      <vt:lpstr>Angsana New</vt:lpstr>
      <vt:lpstr>Calibri</vt:lpstr>
      <vt:lpstr>Cordia New</vt:lpstr>
      <vt:lpstr>Wingdings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24</cp:revision>
  <dcterms:created xsi:type="dcterms:W3CDTF">2021-10-27T01:51:56Z</dcterms:created>
  <dcterms:modified xsi:type="dcterms:W3CDTF">2021-10-28T03:05:13Z</dcterms:modified>
</cp:coreProperties>
</file>