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</p:sldIdLst>
  <p:sldSz cx="9144000" cy="5143500" type="screen16x9"/>
  <p:notesSz cx="6858000" cy="9144000"/>
  <p:embeddedFontLst>
    <p:embeddedFont>
      <p:font typeface="Angsana New" panose="02020603050405020304" pitchFamily="18" charset="-34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ordia New" panose="020B0304020202020204" pitchFamily="34" charset="-34"/>
      <p:regular r:id="rId17"/>
      <p:bold r:id="rId18"/>
      <p:italic r:id="rId19"/>
      <p:boldItalic r:id="rId20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-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3931-D63E-4D51-BB2E-D239915A5072}" type="datetimeFigureOut">
              <a:rPr lang="th-TH" smtClean="0"/>
              <a:t>28/10/64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DB44-DA8F-460B-92E4-750DC2D24D5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55180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3931-D63E-4D51-BB2E-D239915A5072}" type="datetimeFigureOut">
              <a:rPr lang="th-TH" smtClean="0"/>
              <a:t>28/10/64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DB44-DA8F-460B-92E4-750DC2D24D5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0764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3931-D63E-4D51-BB2E-D239915A5072}" type="datetimeFigureOut">
              <a:rPr lang="th-TH" smtClean="0"/>
              <a:t>28/10/64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DB44-DA8F-460B-92E4-750DC2D24D5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3254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3931-D63E-4D51-BB2E-D239915A5072}" type="datetimeFigureOut">
              <a:rPr lang="th-TH" smtClean="0"/>
              <a:t>28/10/64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DB44-DA8F-460B-92E4-750DC2D24D5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6730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3931-D63E-4D51-BB2E-D239915A5072}" type="datetimeFigureOut">
              <a:rPr lang="th-TH" smtClean="0"/>
              <a:t>28/10/64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DB44-DA8F-460B-92E4-750DC2D24D5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72881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3931-D63E-4D51-BB2E-D239915A5072}" type="datetimeFigureOut">
              <a:rPr lang="th-TH" smtClean="0"/>
              <a:t>28/10/64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DB44-DA8F-460B-92E4-750DC2D24D5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6454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3931-D63E-4D51-BB2E-D239915A5072}" type="datetimeFigureOut">
              <a:rPr lang="th-TH" smtClean="0"/>
              <a:t>28/10/64</a:t>
            </a:fld>
            <a:endParaRPr lang="th-TH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DB44-DA8F-460B-92E4-750DC2D24D5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34924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3931-D63E-4D51-BB2E-D239915A5072}" type="datetimeFigureOut">
              <a:rPr lang="th-TH" smtClean="0"/>
              <a:t>28/10/64</a:t>
            </a:fld>
            <a:endParaRPr lang="th-TH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DB44-DA8F-460B-92E4-750DC2D24D5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10383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3931-D63E-4D51-BB2E-D239915A5072}" type="datetimeFigureOut">
              <a:rPr lang="th-TH" smtClean="0"/>
              <a:t>28/10/64</a:t>
            </a:fld>
            <a:endParaRPr lang="th-TH" dirty="0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DB44-DA8F-460B-92E4-750DC2D24D5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6817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3931-D63E-4D51-BB2E-D239915A5072}" type="datetimeFigureOut">
              <a:rPr lang="th-TH" smtClean="0"/>
              <a:t>28/10/64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DB44-DA8F-460B-92E4-750DC2D24D5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37774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3931-D63E-4D51-BB2E-D239915A5072}" type="datetimeFigureOut">
              <a:rPr lang="th-TH" smtClean="0"/>
              <a:t>28/10/64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DB44-DA8F-460B-92E4-750DC2D24D5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25717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23931-D63E-4D51-BB2E-D239915A5072}" type="datetimeFigureOut">
              <a:rPr lang="th-TH" smtClean="0"/>
              <a:t>28/10/64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BDB44-DA8F-460B-92E4-750DC2D24D5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4854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685800" y="0"/>
            <a:ext cx="7772400" cy="1295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การพัฒนาการเข้าถึงระบบการคัดกรองมะเร็งลำไส้ใหญ่ </a:t>
            </a:r>
            <a:endParaRPr lang="th-TH" sz="40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254336" cy="2736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1981200" y="3943350"/>
            <a:ext cx="5025736" cy="990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29 </a:t>
            </a: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ตุลาคม </a:t>
            </a:r>
            <a:r>
              <a:rPr lang="en-US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2564</a:t>
            </a: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กลุ่มงานควบคุมโรคไม่ติดต่อ สุขภาพจิต และ</a:t>
            </a:r>
            <a:r>
              <a:rPr lang="th-TH" sz="2400" b="1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ยาเสพติด</a:t>
            </a:r>
            <a:endParaRPr lang="th-TH" sz="24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8530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534400" cy="384572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th-TH" sz="2400" b="1" dirty="0" smtClean="0"/>
              <a:t>จำนวนผู้ป่วยโรคมะเร็ง 5 อันดับเพศหญิงและเพศชาย</a:t>
            </a:r>
            <a:r>
              <a:rPr lang="th-TH" sz="2400" b="1" dirty="0"/>
              <a:t> </a:t>
            </a:r>
            <a:r>
              <a:rPr lang="th-TH" sz="2400" b="1" dirty="0" smtClean="0"/>
              <a:t>จังหวัดเพชรบูรณ์ ปี 2562</a:t>
            </a:r>
            <a:endParaRPr lang="th-TH" sz="2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57400" y="742950"/>
            <a:ext cx="46482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สี่เหลี่ยมผืนผ้ามุมมน 6"/>
          <p:cNvSpPr/>
          <p:nvPr/>
        </p:nvSpPr>
        <p:spPr>
          <a:xfrm>
            <a:off x="1104511" y="1041141"/>
            <a:ext cx="1524000" cy="27253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4.Oral cavity=148 </a:t>
            </a:r>
            <a:r>
              <a:rPr lang="th-TH" sz="1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ราย</a:t>
            </a:r>
            <a:endParaRPr lang="th-TH" sz="16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377890" y="3747795"/>
            <a:ext cx="1752600" cy="3479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5.Prostate=142 </a:t>
            </a:r>
            <a:r>
              <a:rPr lang="th-TH" sz="1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ราย</a:t>
            </a:r>
            <a:endParaRPr lang="th-TH" sz="16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52873" y="2473583"/>
            <a:ext cx="2019300" cy="27253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1.Liver and bile </a:t>
            </a:r>
            <a:r>
              <a:rPr lang="en-US" sz="1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duct=548 </a:t>
            </a:r>
            <a:r>
              <a:rPr lang="th-TH" sz="1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ราย</a:t>
            </a:r>
            <a:endParaRPr lang="th-TH" sz="16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111190" y="1826926"/>
            <a:ext cx="2019300" cy="3472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3.Bronchus and </a:t>
            </a:r>
            <a:r>
              <a:rPr lang="en-US" sz="1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lung=193 </a:t>
            </a:r>
            <a:r>
              <a:rPr lang="th-TH" sz="1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ราย</a:t>
            </a:r>
            <a:endParaRPr lang="th-TH" sz="16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152400" y="3028950"/>
            <a:ext cx="1905000" cy="304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2.Colon and </a:t>
            </a:r>
            <a:r>
              <a:rPr lang="en-US" sz="1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rectum=409 </a:t>
            </a:r>
            <a:r>
              <a:rPr lang="th-TH" sz="1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ราย</a:t>
            </a:r>
            <a:endParaRPr lang="th-TH" sz="16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14" name="ตัวเชื่อมต่อตรง 13"/>
          <p:cNvCxnSpPr>
            <a:stCxn id="7" idx="3"/>
          </p:cNvCxnSpPr>
          <p:nvPr/>
        </p:nvCxnSpPr>
        <p:spPr>
          <a:xfrm>
            <a:off x="2628511" y="1177408"/>
            <a:ext cx="648089" cy="17514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/>
          <p:cNvCxnSpPr>
            <a:stCxn id="11" idx="3"/>
          </p:cNvCxnSpPr>
          <p:nvPr/>
        </p:nvCxnSpPr>
        <p:spPr>
          <a:xfrm>
            <a:off x="2130490" y="2000549"/>
            <a:ext cx="993710" cy="34260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>
            <a:stCxn id="10" idx="3"/>
          </p:cNvCxnSpPr>
          <p:nvPr/>
        </p:nvCxnSpPr>
        <p:spPr>
          <a:xfrm>
            <a:off x="2072173" y="2609850"/>
            <a:ext cx="105202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/>
          <p:cNvCxnSpPr>
            <a:stCxn id="12" idx="3"/>
          </p:cNvCxnSpPr>
          <p:nvPr/>
        </p:nvCxnSpPr>
        <p:spPr>
          <a:xfrm>
            <a:off x="2057400" y="3181350"/>
            <a:ext cx="1219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/>
          <p:cNvCxnSpPr>
            <a:stCxn id="8" idx="3"/>
          </p:cNvCxnSpPr>
          <p:nvPr/>
        </p:nvCxnSpPr>
        <p:spPr>
          <a:xfrm flipV="1">
            <a:off x="2130490" y="3747795"/>
            <a:ext cx="1146110" cy="17397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สี่เหลี่ยมผืนผ้ามุมมน 22"/>
          <p:cNvSpPr/>
          <p:nvPr/>
        </p:nvSpPr>
        <p:spPr>
          <a:xfrm>
            <a:off x="6629400" y="1786393"/>
            <a:ext cx="1371600" cy="3426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1.Breast=1,102 </a:t>
            </a:r>
            <a:r>
              <a:rPr lang="th-TH" sz="1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ราย</a:t>
            </a:r>
            <a:r>
              <a:rPr lang="en-US" sz="1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th-TH" sz="16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7" name="สี่เหลี่ยมผืนผ้ามุมมน 26"/>
          <p:cNvSpPr/>
          <p:nvPr/>
        </p:nvSpPr>
        <p:spPr>
          <a:xfrm>
            <a:off x="6629400" y="2876550"/>
            <a:ext cx="1905000" cy="304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2.Colon and </a:t>
            </a:r>
            <a:r>
              <a:rPr lang="en-US" sz="1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rectum=409 </a:t>
            </a:r>
            <a:r>
              <a:rPr lang="th-TH" sz="1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ราย</a:t>
            </a:r>
            <a:endParaRPr lang="th-TH" sz="16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5" name="สี่เหลี่ยมผืนผ้ามุมมน 24"/>
          <p:cNvSpPr/>
          <p:nvPr/>
        </p:nvSpPr>
        <p:spPr>
          <a:xfrm>
            <a:off x="6991350" y="3540772"/>
            <a:ext cx="1295400" cy="38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3.Cervix=338 </a:t>
            </a:r>
            <a:r>
              <a:rPr lang="th-TH" sz="1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ราย</a:t>
            </a:r>
            <a:endParaRPr lang="th-TH" sz="16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9" name="สี่เหลี่ยมผืนผ้ามุมมน 28"/>
          <p:cNvSpPr/>
          <p:nvPr/>
        </p:nvSpPr>
        <p:spPr>
          <a:xfrm>
            <a:off x="6629400" y="2344121"/>
            <a:ext cx="2019300" cy="27253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4.Liver </a:t>
            </a:r>
            <a:r>
              <a:rPr lang="en-US" sz="1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and bile </a:t>
            </a:r>
            <a:r>
              <a:rPr lang="en-US" sz="1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duct=177 </a:t>
            </a:r>
            <a:r>
              <a:rPr lang="th-TH" sz="1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ราย</a:t>
            </a:r>
            <a:endParaRPr lang="th-TH" sz="16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6" name="สี่เหลี่ยมผืนผ้ามุมมน 25"/>
          <p:cNvSpPr/>
          <p:nvPr/>
        </p:nvSpPr>
        <p:spPr>
          <a:xfrm>
            <a:off x="6457950" y="1006545"/>
            <a:ext cx="1409700" cy="3275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5.Thyroid=159 </a:t>
            </a:r>
            <a:r>
              <a:rPr lang="th-TH" sz="1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ราย</a:t>
            </a:r>
            <a:endParaRPr lang="th-TH" sz="16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30" name="ตัวเชื่อมต่อตรง 29"/>
          <p:cNvCxnSpPr/>
          <p:nvPr/>
        </p:nvCxnSpPr>
        <p:spPr>
          <a:xfrm flipV="1">
            <a:off x="5562600" y="1170316"/>
            <a:ext cx="895350" cy="4870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ตัวเชื่อมต่อตรง 2047"/>
          <p:cNvCxnSpPr/>
          <p:nvPr/>
        </p:nvCxnSpPr>
        <p:spPr>
          <a:xfrm flipV="1">
            <a:off x="5867400" y="2000549"/>
            <a:ext cx="762000" cy="26640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ตัวเชื่อมต่อตรง 2051"/>
          <p:cNvCxnSpPr>
            <a:endCxn id="29" idx="1"/>
          </p:cNvCxnSpPr>
          <p:nvPr/>
        </p:nvCxnSpPr>
        <p:spPr>
          <a:xfrm>
            <a:off x="5486400" y="2473583"/>
            <a:ext cx="1143000" cy="680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ตัวเชื่อมต่อตรง 2053"/>
          <p:cNvCxnSpPr>
            <a:endCxn id="27" idx="1"/>
          </p:cNvCxnSpPr>
          <p:nvPr/>
        </p:nvCxnSpPr>
        <p:spPr>
          <a:xfrm>
            <a:off x="5486400" y="3028950"/>
            <a:ext cx="1143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6" name="ตัวเชื่อมต่อตรง 2055"/>
          <p:cNvCxnSpPr>
            <a:endCxn id="25" idx="1"/>
          </p:cNvCxnSpPr>
          <p:nvPr/>
        </p:nvCxnSpPr>
        <p:spPr>
          <a:xfrm>
            <a:off x="5562600" y="3540772"/>
            <a:ext cx="1428750" cy="190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7" name="TextBox 2056"/>
          <p:cNvSpPr txBox="1"/>
          <p:nvPr/>
        </p:nvSpPr>
        <p:spPr>
          <a:xfrm>
            <a:off x="2057400" y="4629150"/>
            <a:ext cx="440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latin typeface="Angsana New" pitchFamily="18" charset="-34"/>
                <a:cs typeface="Angsana New" pitchFamily="18" charset="-34"/>
              </a:rPr>
              <a:t>ที่มา</a:t>
            </a:r>
            <a:r>
              <a:rPr lang="en-US" sz="1800" b="1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1800" b="1" dirty="0" smtClean="0">
                <a:latin typeface="Angsana New" pitchFamily="18" charset="-34"/>
                <a:cs typeface="Angsana New" pitchFamily="18" charset="-34"/>
              </a:rPr>
              <a:t>43 แฟ้ม จังหวัดเพชรบูรณ์ ปี 2562</a:t>
            </a:r>
            <a:endParaRPr lang="th-TH" sz="18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31268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868076"/>
              </p:ext>
            </p:extLst>
          </p:nvPr>
        </p:nvGraphicFramePr>
        <p:xfrm>
          <a:off x="162791" y="462341"/>
          <a:ext cx="8828808" cy="3557203"/>
        </p:xfrm>
        <a:graphic>
          <a:graphicData uri="http://schemas.openxmlformats.org/drawingml/2006/table">
            <a:tbl>
              <a:tblPr/>
              <a:tblGrid>
                <a:gridCol w="1068183"/>
                <a:gridCol w="915962"/>
                <a:gridCol w="1212492"/>
                <a:gridCol w="1141656"/>
                <a:gridCol w="1238136"/>
                <a:gridCol w="1045176"/>
                <a:gridCol w="989436"/>
                <a:gridCol w="1217767"/>
              </a:tblGrid>
              <a:tr h="4999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อำเภอ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เป้าหมาย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จำนวนคัดกรอง (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คน)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คัดกรอง </a:t>
                      </a:r>
                      <a:endParaRPr lang="th-TH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 fontAlgn="ctr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ร้อยละ)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จำนวนผลลบ</a:t>
                      </a:r>
                    </a:p>
                    <a:p>
                      <a:pPr algn="ctr" fontAlgn="ctr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(คน)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ผลลบ</a:t>
                      </a:r>
                    </a:p>
                    <a:p>
                      <a:pPr algn="ctr" fontAlgn="ctr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ร้อย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ละ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จำนวนผลบวก (คน)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ผลบวก</a:t>
                      </a:r>
                    </a:p>
                    <a:p>
                      <a:pPr algn="ctr" fontAlgn="ctr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ร้อย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ละ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5477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เมือง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5,165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,</a:t>
                      </a:r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332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45.15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,</a:t>
                      </a:r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106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90.31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9.69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7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ชนแดน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,</a:t>
                      </a:r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762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7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หล่มสัก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,</a:t>
                      </a:r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292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27.83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87.45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12.55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7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หล่มเก่า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,</a:t>
                      </a:r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385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70.54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95.60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4.40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7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วิเชียรบุรี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,</a:t>
                      </a:r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964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3.64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98.15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1.85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7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ศรีเทพ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,</a:t>
                      </a:r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380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7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หนองไผ่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,</a:t>
                      </a:r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299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7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บึงสามพัน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,</a:t>
                      </a:r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499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,</a:t>
                      </a:r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681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112.14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,</a:t>
                      </a:r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502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89.35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10.65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7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น้ำหนาว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7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วังโป่ง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84.09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80.80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19.20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7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เขาค้อ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19.44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7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รวม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21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,</a:t>
                      </a:r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535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,</a:t>
                      </a:r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891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32.00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,</a:t>
                      </a:r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191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89.84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10.16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29440"/>
            <a:ext cx="8458200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ผลการดำเนินงานคัดกรองมะเร็งลำไส้ ปี 2564 (</a:t>
            </a:r>
            <a:r>
              <a:rPr lang="en-US" sz="2000" b="1" dirty="0" smtClean="0">
                <a:latin typeface="Angsana New" pitchFamily="18" charset="-34"/>
                <a:cs typeface="Angsana New" pitchFamily="18" charset="-34"/>
              </a:rPr>
              <a:t>Goal &gt;80% </a:t>
            </a:r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ของเป้าหมายจัดสรรที่เป็น </a:t>
            </a:r>
            <a:r>
              <a:rPr lang="th-TH" sz="2000" b="1" dirty="0" err="1" smtClean="0">
                <a:latin typeface="Angsana New" pitchFamily="18" charset="-34"/>
                <a:cs typeface="Angsana New" pitchFamily="18" charset="-34"/>
              </a:rPr>
              <a:t>ปชก</a:t>
            </a:r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. อายุ 50-70 ปี)</a:t>
            </a:r>
            <a:endParaRPr lang="th-TH" sz="2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76200" y="4055918"/>
            <a:ext cx="7239000" cy="935850"/>
          </a:xfrm>
          <a:prstGeom prst="round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ผลคัดกรอง </a:t>
            </a:r>
            <a:r>
              <a:rPr lang="en-US" sz="1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FIT test positive : </a:t>
            </a:r>
            <a:r>
              <a:rPr lang="th-TH" sz="1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เขตสุขภาพที่ 2 </a:t>
            </a:r>
            <a:r>
              <a:rPr lang="en-US" sz="1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=  </a:t>
            </a:r>
            <a:r>
              <a:rPr lang="en-US" sz="1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8.75%, </a:t>
            </a:r>
            <a:r>
              <a:rPr lang="th-TH" sz="1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ประเทศ </a:t>
            </a:r>
            <a:r>
              <a:rPr lang="en-US" sz="1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=  </a:t>
            </a:r>
            <a:r>
              <a:rPr lang="en-US" sz="1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5.96%</a:t>
            </a:r>
          </a:p>
          <a:p>
            <a:r>
              <a:rPr lang="th-TH" sz="1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ปี 65 วางแผนนำผู้ป่วยที่ค้าง </a:t>
            </a:r>
            <a:r>
              <a:rPr lang="en-US" sz="1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Colonoscopy </a:t>
            </a:r>
            <a:r>
              <a:rPr lang="th-TH" sz="1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ปี 64 ประมาณ 500 ราย ทำ </a:t>
            </a:r>
            <a:r>
              <a:rPr lang="en-US" sz="1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colonoscopy </a:t>
            </a:r>
            <a:r>
              <a:rPr lang="th-TH" sz="1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ให้ครอบคลุม 100</a:t>
            </a:r>
            <a:r>
              <a:rPr lang="en-US" sz="1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% </a:t>
            </a:r>
            <a:r>
              <a:rPr lang="th-TH" sz="1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เริ่มเดือน พฤศจิกายน 64 การดำเนินการคัดกรองปี 65 ยังคงทำต่อเนื่อง โดยงบดำเนินการได้รับการ</a:t>
            </a:r>
            <a:r>
              <a:rPr lang="th-TH" sz="1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จัดสรรให้หน่วยบริการพร้อมค่าบริการสร้างเสริมสุขภาพและป้องกันโรคแบบเหมาจ่าย </a:t>
            </a:r>
            <a:endParaRPr lang="en-US" sz="16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17773" y="4055917"/>
            <a:ext cx="2033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400" b="1" dirty="0" smtClean="0">
                <a:latin typeface="Angsana New" pitchFamily="18" charset="-34"/>
                <a:cs typeface="Angsana New" pitchFamily="18" charset="-34"/>
              </a:rPr>
              <a:t>ที่มา</a:t>
            </a:r>
            <a:r>
              <a:rPr lang="en-US" sz="1400" b="1" dirty="0" smtClean="0">
                <a:latin typeface="Angsana New" pitchFamily="18" charset="-34"/>
                <a:cs typeface="Angsana New" pitchFamily="18" charset="-34"/>
              </a:rPr>
              <a:t>: HDC </a:t>
            </a:r>
            <a:r>
              <a:rPr lang="th-TH" sz="1400" b="1" dirty="0" smtClean="0">
                <a:latin typeface="Angsana New" pitchFamily="18" charset="-34"/>
                <a:cs typeface="Angsana New" pitchFamily="18" charset="-34"/>
              </a:rPr>
              <a:t>ณ วันที่ 23 ตุลาคม  2564</a:t>
            </a:r>
            <a:endParaRPr lang="th-TH" sz="14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2292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48006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ผลตรวจ 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Colonoscopy 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(ต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.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ค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.63-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มี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.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ค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.64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)</a:t>
            </a: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237486"/>
              </p:ext>
            </p:extLst>
          </p:nvPr>
        </p:nvGraphicFramePr>
        <p:xfrm>
          <a:off x="274953" y="666750"/>
          <a:ext cx="8610600" cy="3086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399"/>
                <a:gridCol w="1066800"/>
                <a:gridCol w="1600200"/>
                <a:gridCol w="990601"/>
                <a:gridCol w="1524000"/>
                <a:gridCol w="1066800"/>
                <a:gridCol w="1066800"/>
              </a:tblGrid>
              <a:tr h="381000">
                <a:tc rowSpan="2">
                  <a:txBody>
                    <a:bodyPr/>
                    <a:lstStyle/>
                    <a:p>
                      <a:r>
                        <a:rPr lang="th-TH" sz="21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หน่วยบริการ</a:t>
                      </a:r>
                      <a:endParaRPr lang="en-US" sz="2100" dirty="0" smtClean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1147" marB="41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FIT</a:t>
                      </a:r>
                      <a:r>
                        <a:rPr lang="en-US" sz="2100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2100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lang="en-US" sz="2100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+</a:t>
                      </a:r>
                      <a:r>
                        <a:rPr lang="th-TH" sz="2100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</a:p>
                    <a:p>
                      <a:endParaRPr lang="th-TH" sz="2100" baseline="0" dirty="0" smtClean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1147" marB="41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Colonoscopy</a:t>
                      </a:r>
                    </a:p>
                  </a:txBody>
                  <a:tcPr marT="41147" marB="41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21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ผล</a:t>
                      </a:r>
                      <a:r>
                        <a:rPr lang="th-TH" sz="2100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100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Colonoscopy</a:t>
                      </a:r>
                      <a:endParaRPr lang="th-TH" sz="21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1147" marB="41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59666">
                <a:tc vMerge="1">
                  <a:txBody>
                    <a:bodyPr/>
                    <a:lstStyle/>
                    <a:p>
                      <a:endParaRPr lang="th-TH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Normal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1147" marB="41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Adenomatous</a:t>
                      </a:r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polyp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1147" marB="41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Cancer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1147" marB="41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อื่นๆ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1147" marB="41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เพชรบูรณ์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1147" marB="41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241</a:t>
                      </a:r>
                      <a:endParaRPr lang="th-TH" sz="2000" b="1" dirty="0" smtClean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ปี 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63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1147" marB="41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68</a:t>
                      </a:r>
                    </a:p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(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28.2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1147" marB="41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48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1147" marB="41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7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1147" marB="41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1147" marB="41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13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1147" marB="41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3506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หล่มสัก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1147" marB="41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172</a:t>
                      </a:r>
                      <a:endParaRPr lang="th-TH" sz="2000" b="1" dirty="0" smtClean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(ปี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64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1147" marB="41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135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(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78.5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</a:p>
                  </a:txBody>
                  <a:tcPr marT="41147" marB="41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36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1147" marB="41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47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1147" marB="41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(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2.9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</a:p>
                  </a:txBody>
                  <a:tcPr marT="41147" marB="41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48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1147" marB="41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0438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รวม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1147" marB="41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413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1147" marB="41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203</a:t>
                      </a:r>
                      <a:endParaRPr lang="th-TH" sz="2000" b="1" dirty="0" smtClean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1147" marB="41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85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1147" marB="41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54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1147" marB="41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1147" marB="41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60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1147" marB="41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0438">
                <a:tc gridSpan="2"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ร้อยละ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1147" marB="41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6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49.2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1147" marB="41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41.9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1147" marB="41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26.6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1147" marB="41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1.9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1147" marB="41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29.6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1147" marB="41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67200" y="3790950"/>
            <a:ext cx="465536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th-TH" sz="1800" b="1" dirty="0" smtClean="0">
                <a:latin typeface="Angsana New" pitchFamily="18" charset="-34"/>
                <a:cs typeface="Angsana New" pitchFamily="18" charset="-34"/>
              </a:rPr>
              <a:t>ที่มา</a:t>
            </a:r>
            <a:r>
              <a:rPr lang="en-US" sz="1800" b="1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1800" b="1" dirty="0" smtClean="0">
                <a:latin typeface="Angsana New" pitchFamily="18" charset="-34"/>
                <a:cs typeface="Angsana New" pitchFamily="18" charset="-34"/>
              </a:rPr>
              <a:t>ข้อมูลจากหน่วยส่องกล้อง รพ</a:t>
            </a:r>
            <a:r>
              <a:rPr lang="en-US" sz="1800" b="1" dirty="0" smtClean="0">
                <a:latin typeface="Angsana New" pitchFamily="18" charset="-34"/>
                <a:cs typeface="Angsana New" pitchFamily="18" charset="-34"/>
              </a:rPr>
              <a:t>.</a:t>
            </a:r>
            <a:r>
              <a:rPr lang="th-TH" sz="1800" b="1" dirty="0" smtClean="0">
                <a:latin typeface="Angsana New" pitchFamily="18" charset="-34"/>
                <a:cs typeface="Angsana New" pitchFamily="18" charset="-34"/>
              </a:rPr>
              <a:t>เพชรบูรณ์และ รพ</a:t>
            </a:r>
            <a:r>
              <a:rPr lang="en-US" sz="1800" b="1" dirty="0" smtClean="0">
                <a:latin typeface="Angsana New" pitchFamily="18" charset="-34"/>
                <a:cs typeface="Angsana New" pitchFamily="18" charset="-34"/>
              </a:rPr>
              <a:t>.</a:t>
            </a:r>
            <a:r>
              <a:rPr lang="th-TH" sz="1800" b="1" dirty="0" smtClean="0">
                <a:latin typeface="Angsana New" pitchFamily="18" charset="-34"/>
                <a:cs typeface="Angsana New" pitchFamily="18" charset="-34"/>
              </a:rPr>
              <a:t>หล่มสัก ปี </a:t>
            </a:r>
            <a:r>
              <a:rPr lang="en-US" sz="1800" b="1" dirty="0" smtClean="0">
                <a:latin typeface="Angsana New" pitchFamily="18" charset="-34"/>
                <a:cs typeface="Angsana New" pitchFamily="18" charset="-34"/>
              </a:rPr>
              <a:t>2564</a:t>
            </a:r>
            <a:endParaRPr lang="th-TH" sz="18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2893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951038"/>
              </p:ext>
            </p:extLst>
          </p:nvPr>
        </p:nvGraphicFramePr>
        <p:xfrm>
          <a:off x="228599" y="819150"/>
          <a:ext cx="8763001" cy="2270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04581"/>
                <a:gridCol w="2889119"/>
                <a:gridCol w="2869301"/>
              </a:tblGrid>
              <a:tr h="307211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ข้อมูล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ปี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2563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ปี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2564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16739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จำนวน </a:t>
                      </a:r>
                      <a:r>
                        <a:rPr lang="th-TH" sz="2000" b="1" dirty="0" err="1" smtClean="0">
                          <a:latin typeface="Angsana New" pitchFamily="18" charset="-34"/>
                          <a:cs typeface="Angsana New" pitchFamily="18" charset="-34"/>
                        </a:rPr>
                        <a:t>ปชก</a:t>
                      </a:r>
                      <a:r>
                        <a:rPr lang="en-US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.</a:t>
                      </a:r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ที่มี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FIT positive</a:t>
                      </a:r>
                      <a:endParaRPr lang="th-TH" sz="2000" b="1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ยังไม่ได้ทำ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Colonoscope</a:t>
                      </a:r>
                      <a:endParaRPr lang="th-TH" sz="2000" b="1" dirty="0" smtClean="0">
                        <a:solidFill>
                          <a:srgbClr val="FF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559 </a:t>
                      </a:r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ราย (</a:t>
                      </a:r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ปี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63+64</a:t>
                      </a:r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th-TH" sz="2000" b="1" dirty="0">
                        <a:solidFill>
                          <a:srgbClr val="FF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 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99 </a:t>
                      </a:r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ราย</a:t>
                      </a:r>
                    </a:p>
                    <a:p>
                      <a:r>
                        <a:rPr lang="en-US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ศรีเทพ </a:t>
                      </a:r>
                      <a:r>
                        <a:rPr lang="en-US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23</a:t>
                      </a:r>
                      <a:r>
                        <a:rPr lang="en-US" sz="20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20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ราย</a:t>
                      </a:r>
                    </a:p>
                    <a:p>
                      <a:r>
                        <a:rPr lang="en-US" sz="20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r>
                        <a:rPr lang="th-TH" sz="20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หล่มเก่า </a:t>
                      </a:r>
                      <a:r>
                        <a:rPr lang="en-US" sz="20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4 </a:t>
                      </a:r>
                      <a:r>
                        <a:rPr lang="th-TH" sz="20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ราย</a:t>
                      </a:r>
                    </a:p>
                    <a:p>
                      <a:r>
                        <a:rPr lang="en-US" sz="20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r>
                        <a:rPr lang="th-TH" sz="20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วังโป่ง </a:t>
                      </a:r>
                      <a:r>
                        <a:rPr lang="en-US" sz="20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31 </a:t>
                      </a:r>
                      <a:r>
                        <a:rPr lang="th-TH" sz="20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ราย</a:t>
                      </a:r>
                    </a:p>
                    <a:p>
                      <a:r>
                        <a:rPr lang="en-US" sz="20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r>
                        <a:rPr lang="th-TH" sz="20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หนองไผ่ </a:t>
                      </a:r>
                      <a:r>
                        <a:rPr lang="en-US" sz="20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41 </a:t>
                      </a:r>
                      <a:r>
                        <a:rPr lang="th-TH" sz="20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ราย</a:t>
                      </a:r>
                      <a:endParaRPr lang="th-TH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460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2000" b="1" baseline="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ราย</a:t>
                      </a:r>
                    </a:p>
                    <a:p>
                      <a:pPr algn="l"/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เพชรบูรณ์ 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153 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ราย</a:t>
                      </a:r>
                    </a:p>
                    <a:p>
                      <a:pPr algn="l"/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หล่มเก่า 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43 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ราย</a:t>
                      </a:r>
                    </a:p>
                    <a:p>
                      <a:pPr algn="l"/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วิเชียรบุรี 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2 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ราย</a:t>
                      </a:r>
                    </a:p>
                    <a:p>
                      <a:pPr algn="l"/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บึงสามพัน 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177 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ราย</a:t>
                      </a:r>
                    </a:p>
                    <a:p>
                      <a:pPr algn="l"/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วังโป่ง 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85 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ราย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สี่เหลี่ยมผืนผ้ามุมมน 1"/>
          <p:cNvSpPr/>
          <p:nvPr/>
        </p:nvSpPr>
        <p:spPr>
          <a:xfrm>
            <a:off x="838200" y="29441"/>
            <a:ext cx="7391400" cy="6667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แผนการดำเนินงาน </a:t>
            </a:r>
            <a:r>
              <a:rPr lang="en-US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Colonoscopy </a:t>
            </a:r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ปีงบประมาณ 65</a:t>
            </a:r>
            <a:r>
              <a:rPr lang="en-US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th-TH" sz="32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152400" y="3105150"/>
            <a:ext cx="8915400" cy="1981200"/>
          </a:xfrm>
          <a:prstGeom prst="round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8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จำนวนข้อมูลจากรายชื่อที่พื้นที่ส่งเข้าระบบรอดำเนินการ </a:t>
            </a:r>
            <a:r>
              <a:rPr lang="en-US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Colonoscopy </a:t>
            </a:r>
            <a:r>
              <a:rPr lang="th-TH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ข้อมูล</a:t>
            </a:r>
            <a:r>
              <a:rPr lang="en-US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HDC </a:t>
            </a:r>
            <a:r>
              <a:rPr lang="th-TH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ปี 64 </a:t>
            </a:r>
            <a:r>
              <a:rPr lang="en-US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Fit test +</a:t>
            </a:r>
            <a:r>
              <a:rPr lang="en-US" sz="1800" b="1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ve</a:t>
            </a:r>
            <a:r>
              <a:rPr lang="en-US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จำนวน 700 ราย  </a:t>
            </a:r>
            <a:r>
              <a:rPr lang="th-TH" sz="18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ขอให้พื้นที่ดำเนินการส่งรายชื่อผู้ที่มีผล </a:t>
            </a:r>
            <a:r>
              <a:rPr lang="en-US" sz="18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Fit test +</a:t>
            </a:r>
            <a:r>
              <a:rPr lang="en-US" sz="1800" b="1" dirty="0" err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ve</a:t>
            </a:r>
            <a:r>
              <a:rPr lang="en-US" sz="18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เพื่อเข้ารับการตรวจ </a:t>
            </a:r>
            <a:r>
              <a:rPr lang="en-US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Colonoscopy </a:t>
            </a:r>
            <a:endParaRPr lang="th-TH" sz="18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ในปี 65 โรงพยาบาลเพชรบูรณ์วางแผน</a:t>
            </a:r>
            <a:r>
              <a:rPr lang="en-US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Colonoscopy </a:t>
            </a:r>
            <a:r>
              <a:rPr lang="th-TH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ผู้ป่วยในปี 63+64 ให้ครอบคลุม 100</a:t>
            </a:r>
            <a:r>
              <a:rPr lang="en-US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% </a:t>
            </a:r>
            <a:r>
              <a:rPr lang="th-TH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มีแผนเริ่มดำเนินการ</a:t>
            </a:r>
            <a:r>
              <a:rPr lang="th-TH" sz="18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เดือนพฤศจิกายน 2564</a:t>
            </a:r>
          </a:p>
          <a:p>
            <a:r>
              <a:rPr lang="th-TH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หมายเหตุ</a:t>
            </a:r>
            <a:r>
              <a:rPr lang="en-US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ปัจจุบันโรงพยาบาลที่เป็น </a:t>
            </a:r>
            <a:r>
              <a:rPr lang="en-US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Node </a:t>
            </a:r>
            <a:r>
              <a:rPr lang="th-TH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ทุกแห่ง มีศัลยแพทย์ทั่วไป (รพ.</a:t>
            </a:r>
            <a:r>
              <a:rPr lang="th-TH" sz="1800" b="1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เพช</a:t>
            </a:r>
            <a:r>
              <a:rPr lang="th-TH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บูรณ์ 6 คน, รพ.วิเชียรบุรี 1 คน และ รพ.หล่มสัก 1 คน) </a:t>
            </a:r>
            <a:br>
              <a:rPr lang="th-TH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18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เครื่อง  </a:t>
            </a:r>
            <a:r>
              <a:rPr lang="en-US" sz="18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Colonoscopy</a:t>
            </a:r>
            <a:r>
              <a:rPr lang="th-TH" sz="18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ยังขาดที่ รพ.หล่มสัก</a:t>
            </a:r>
            <a:r>
              <a:rPr lang="th-TH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โดยประธาน </a:t>
            </a:r>
            <a:r>
              <a:rPr lang="en-US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SP </a:t>
            </a:r>
            <a:r>
              <a:rPr lang="th-TH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สาขามะเร็งได้แจ้งในการประชุม</a:t>
            </a:r>
            <a:r>
              <a:rPr lang="th-TH" sz="1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ผ่านระบบ </a:t>
            </a:r>
            <a:r>
              <a:rPr lang="en-US" sz="1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VDO Conference </a:t>
            </a:r>
            <a:r>
              <a:rPr lang="th-TH" sz="1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วางแผนการพัฒนาระบบบริการโรคมะเร็ง </a:t>
            </a:r>
            <a:r>
              <a:rPr lang="th-TH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จังหวัด</a:t>
            </a:r>
            <a:r>
              <a:rPr lang="th-TH" sz="1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เพชรบูรณ์</a:t>
            </a:r>
            <a:r>
              <a:rPr lang="th-TH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วันที่ 4 สิงหาคม 2564 ให้ทำหนังสือยืมเครื่องจาก รพ.เพชรบูรณ์ ไปใช้ดำเนินการได้ </a:t>
            </a:r>
            <a:r>
              <a:rPr lang="th-TH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</a:t>
            </a:r>
            <a:endParaRPr lang="th-TH" sz="18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0753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568036" y="0"/>
            <a:ext cx="80772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การปรับเปลี่ยนงบประมาณในการตรวจคัดกรองมะเร็งลำไส้ของ </a:t>
            </a:r>
            <a:r>
              <a:rPr lang="th-TH" b="1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สปสช</a:t>
            </a:r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. ปี 2565 </a:t>
            </a:r>
            <a:endParaRPr lang="th-TH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050" name="Picture 2" descr="C:\Users\ssj-saranya\Desktop\989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9154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วงรี 1"/>
          <p:cNvSpPr/>
          <p:nvPr/>
        </p:nvSpPr>
        <p:spPr>
          <a:xfrm>
            <a:off x="4419600" y="3181350"/>
            <a:ext cx="1295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1865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บ้านการ์ตูนถักโครเชต์-Crochet: วิธีการสั่งซื้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42950"/>
            <a:ext cx="5638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54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617</Words>
  <Application>Microsoft Office PowerPoint</Application>
  <PresentationFormat>นำเสนอทางหน้าจอ (16:9)</PresentationFormat>
  <Paragraphs>192</Paragraphs>
  <Slides>7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4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7</vt:i4>
      </vt:variant>
    </vt:vector>
  </HeadingPairs>
  <TitlesOfParts>
    <vt:vector size="12" baseType="lpstr">
      <vt:lpstr>Arial</vt:lpstr>
      <vt:lpstr>Angsana New</vt:lpstr>
      <vt:lpstr>Calibri</vt:lpstr>
      <vt:lpstr>Cordia New</vt:lpstr>
      <vt:lpstr>ชุดรูปแบบของ Office</vt:lpstr>
      <vt:lpstr>งานนำเสนอ PowerPoint</vt:lpstr>
      <vt:lpstr>จำนวนผู้ป่วยโรคมะเร็ง 5 อันดับเพศหญิงและเพศชาย จังหวัดเพชรบูรณ์ ปี 2562</vt:lpstr>
      <vt:lpstr>งานนำเสนอ PowerPoint</vt:lpstr>
      <vt:lpstr>ผลตรวจ Colonoscopy (ต.ค.63-มี.ค.64)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20</cp:revision>
  <dcterms:created xsi:type="dcterms:W3CDTF">2021-10-27T06:08:44Z</dcterms:created>
  <dcterms:modified xsi:type="dcterms:W3CDTF">2021-10-28T02:59:06Z</dcterms:modified>
</cp:coreProperties>
</file>