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6"/>
  </p:notesMasterIdLst>
  <p:sldIdLst>
    <p:sldId id="256" r:id="rId2"/>
    <p:sldId id="284" r:id="rId3"/>
    <p:sldId id="286" r:id="rId4"/>
    <p:sldId id="288" r:id="rId5"/>
  </p:sldIdLst>
  <p:sldSz cx="9906000" cy="6858000" type="A4"/>
  <p:notesSz cx="9144000" cy="6858000"/>
  <p:embeddedFontLst>
    <p:embeddedFont>
      <p:font typeface="Angsana New" panose="02020603050405020304" pitchFamily="18" charset="-34"/>
      <p:regular r:id="rId7"/>
      <p:bold r:id="rId8"/>
      <p:italic r:id="rId9"/>
      <p:boldItalic r:id="rId10"/>
    </p:embeddedFont>
    <p:embeddedFont>
      <p:font typeface="Arvo" panose="020B0604020202020204" charset="0"/>
      <p:regular r:id="rId11"/>
      <p:bold r:id="rId12"/>
      <p:italic r:id="rId13"/>
      <p:boldItalic r:id="rId14"/>
    </p:embeddedFont>
    <p:embeddedFont>
      <p:font typeface="Roboto Condensed" panose="02000000000000000000" pitchFamily="2" charset="0"/>
      <p:regular r:id="rId15"/>
      <p:bold r:id="rId16"/>
      <p:italic r:id="rId17"/>
      <p:boldItalic r:id="rId18"/>
    </p:embeddedFont>
    <p:embeddedFont>
      <p:font typeface="Roboto Condensed Light" panose="020000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C000"/>
    <a:srgbClr val="CCFFFF"/>
    <a:srgbClr val="FFFFCC"/>
    <a:srgbClr val="FFCCFF"/>
    <a:srgbClr val="FF0066"/>
    <a:srgbClr val="FF3399"/>
    <a:srgbClr val="FFFFFF"/>
    <a:srgbClr val="111111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AA49E5-945F-427C-BA27-BD8CD2F6626D}">
  <a:tblStyle styleId="{2BAA49E5-945F-427C-BA27-BD8CD2F662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>
      <p:cViewPr varScale="1">
        <p:scale>
          <a:sx n="73" d="100"/>
          <a:sy n="73" d="100"/>
        </p:scale>
        <p:origin x="1104" y="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38125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173190" y="877033"/>
            <a:ext cx="1407575" cy="5772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9451"/>
            <a:ext cx="9383181" cy="6867451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454351"/>
            <a:ext cx="9584794" cy="3949300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983673" y="5704465"/>
            <a:ext cx="5937565" cy="577328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742950" y="1454333"/>
            <a:ext cx="5815225" cy="3949200"/>
          </a:xfrm>
          <a:prstGeom prst="rect">
            <a:avLst/>
          </a:prstGeom>
        </p:spPr>
        <p:txBody>
          <a:bodyPr spcFirstLastPara="1" wrap="square" lIns="107269" tIns="107269" rIns="107269" bIns="107269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54"/>
            <a:ext cx="7661799" cy="1769753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7525746" y="5963632"/>
            <a:ext cx="2386399" cy="894393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82131" y="523433"/>
            <a:ext cx="5696600" cy="1021600"/>
          </a:xfrm>
          <a:prstGeom prst="rect">
            <a:avLst/>
          </a:prstGeom>
        </p:spPr>
        <p:txBody>
          <a:bodyPr spcFirstLastPara="1" wrap="square" lIns="107269" tIns="107269" rIns="107269" bIns="107269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82131" y="2050651"/>
            <a:ext cx="3659825" cy="36324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/>
          <a:lstStyle>
            <a:lvl1pPr marL="536433" lvl="0" indent="-417225">
              <a:spcBef>
                <a:spcPts val="704"/>
              </a:spcBef>
              <a:spcAft>
                <a:spcPts val="0"/>
              </a:spcAft>
              <a:buSzPts val="2000"/>
              <a:buChar char="▰"/>
              <a:defRPr sz="2300"/>
            </a:lvl1pPr>
            <a:lvl2pPr marL="1072866" lvl="1" indent="-417225">
              <a:spcBef>
                <a:spcPts val="1173"/>
              </a:spcBef>
              <a:spcAft>
                <a:spcPts val="0"/>
              </a:spcAft>
              <a:buSzPts val="2000"/>
              <a:buChar char="▻"/>
              <a:defRPr sz="2300"/>
            </a:lvl2pPr>
            <a:lvl3pPr marL="1609298" lvl="2" indent="-417225">
              <a:spcBef>
                <a:spcPts val="1173"/>
              </a:spcBef>
              <a:spcAft>
                <a:spcPts val="0"/>
              </a:spcAft>
              <a:buSzPts val="2000"/>
              <a:buChar char="▻"/>
              <a:defRPr sz="2300"/>
            </a:lvl3pPr>
            <a:lvl4pPr marL="2145731" lvl="3" indent="-417225">
              <a:spcBef>
                <a:spcPts val="1173"/>
              </a:spcBef>
              <a:spcAft>
                <a:spcPts val="0"/>
              </a:spcAft>
              <a:buSzPts val="2000"/>
              <a:buChar char="▻"/>
              <a:defRPr sz="2300"/>
            </a:lvl4pPr>
            <a:lvl5pPr marL="2682164" lvl="4" indent="-417225">
              <a:spcBef>
                <a:spcPts val="1173"/>
              </a:spcBef>
              <a:spcAft>
                <a:spcPts val="0"/>
              </a:spcAft>
              <a:buSzPts val="2000"/>
              <a:buChar char="▻"/>
              <a:defRPr sz="2300"/>
            </a:lvl5pPr>
            <a:lvl6pPr marL="3218597" lvl="5" indent="-417225">
              <a:spcBef>
                <a:spcPts val="1173"/>
              </a:spcBef>
              <a:spcAft>
                <a:spcPts val="0"/>
              </a:spcAft>
              <a:buSzPts val="2000"/>
              <a:buChar char="▻"/>
              <a:defRPr sz="2300"/>
            </a:lvl6pPr>
            <a:lvl7pPr marL="3755029" lvl="6" indent="-417225">
              <a:spcBef>
                <a:spcPts val="1173"/>
              </a:spcBef>
              <a:spcAft>
                <a:spcPts val="0"/>
              </a:spcAft>
              <a:buSzPts val="2000"/>
              <a:buChar char="▻"/>
              <a:defRPr sz="2300"/>
            </a:lvl7pPr>
            <a:lvl8pPr marL="4291462" lvl="7" indent="-417225">
              <a:spcBef>
                <a:spcPts val="1173"/>
              </a:spcBef>
              <a:spcAft>
                <a:spcPts val="0"/>
              </a:spcAft>
              <a:buSzPts val="2000"/>
              <a:buChar char="▻"/>
              <a:defRPr sz="2300"/>
            </a:lvl8pPr>
            <a:lvl9pPr marL="4827895" lvl="8" indent="-417225">
              <a:spcBef>
                <a:spcPts val="1173"/>
              </a:spcBef>
              <a:spcAft>
                <a:spcPts val="1173"/>
              </a:spcAft>
              <a:buSzPts val="2000"/>
              <a:buChar char="▻"/>
              <a:defRPr sz="23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762467" y="2050651"/>
            <a:ext cx="3659825" cy="36324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/>
          <a:lstStyle>
            <a:lvl1pPr marL="536433" lvl="0" indent="-417225">
              <a:spcBef>
                <a:spcPts val="704"/>
              </a:spcBef>
              <a:spcAft>
                <a:spcPts val="0"/>
              </a:spcAft>
              <a:buSzPts val="2000"/>
              <a:buChar char="▰"/>
              <a:defRPr sz="2300"/>
            </a:lvl1pPr>
            <a:lvl2pPr marL="1072866" lvl="1" indent="-417225">
              <a:spcBef>
                <a:spcPts val="1173"/>
              </a:spcBef>
              <a:spcAft>
                <a:spcPts val="0"/>
              </a:spcAft>
              <a:buSzPts val="2000"/>
              <a:buChar char="▻"/>
              <a:defRPr sz="2300"/>
            </a:lvl2pPr>
            <a:lvl3pPr marL="1609298" lvl="2" indent="-417225">
              <a:spcBef>
                <a:spcPts val="1173"/>
              </a:spcBef>
              <a:spcAft>
                <a:spcPts val="0"/>
              </a:spcAft>
              <a:buSzPts val="2000"/>
              <a:buChar char="▻"/>
              <a:defRPr sz="2300"/>
            </a:lvl3pPr>
            <a:lvl4pPr marL="2145731" lvl="3" indent="-417225">
              <a:spcBef>
                <a:spcPts val="1173"/>
              </a:spcBef>
              <a:spcAft>
                <a:spcPts val="0"/>
              </a:spcAft>
              <a:buSzPts val="2000"/>
              <a:buChar char="▻"/>
              <a:defRPr sz="2300"/>
            </a:lvl4pPr>
            <a:lvl5pPr marL="2682164" lvl="4" indent="-417225">
              <a:spcBef>
                <a:spcPts val="1173"/>
              </a:spcBef>
              <a:spcAft>
                <a:spcPts val="0"/>
              </a:spcAft>
              <a:buSzPts val="2000"/>
              <a:buChar char="▻"/>
              <a:defRPr sz="2300"/>
            </a:lvl5pPr>
            <a:lvl6pPr marL="3218597" lvl="5" indent="-417225">
              <a:spcBef>
                <a:spcPts val="1173"/>
              </a:spcBef>
              <a:spcAft>
                <a:spcPts val="0"/>
              </a:spcAft>
              <a:buSzPts val="2000"/>
              <a:buChar char="▻"/>
              <a:defRPr sz="2300"/>
            </a:lvl6pPr>
            <a:lvl7pPr marL="3755029" lvl="6" indent="-417225">
              <a:spcBef>
                <a:spcPts val="1173"/>
              </a:spcBef>
              <a:spcAft>
                <a:spcPts val="0"/>
              </a:spcAft>
              <a:buSzPts val="2000"/>
              <a:buChar char="▻"/>
              <a:defRPr sz="2300"/>
            </a:lvl7pPr>
            <a:lvl8pPr marL="4291462" lvl="7" indent="-417225">
              <a:spcBef>
                <a:spcPts val="1173"/>
              </a:spcBef>
              <a:spcAft>
                <a:spcPts val="0"/>
              </a:spcAft>
              <a:buSzPts val="2000"/>
              <a:buChar char="▻"/>
              <a:defRPr sz="2300"/>
            </a:lvl8pPr>
            <a:lvl9pPr marL="4827895" lvl="8" indent="-417225">
              <a:spcBef>
                <a:spcPts val="1173"/>
              </a:spcBef>
              <a:spcAft>
                <a:spcPts val="1173"/>
              </a:spcAft>
              <a:buSzPts val="2000"/>
              <a:buChar char="▻"/>
              <a:defRPr sz="23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8252833" y="6182000"/>
            <a:ext cx="1611350" cy="420800"/>
          </a:xfrm>
          <a:prstGeom prst="rect">
            <a:avLst/>
          </a:prstGeom>
        </p:spPr>
        <p:txBody>
          <a:bodyPr spcFirstLastPara="1" wrap="square" lIns="107269" tIns="107269" rIns="107269" bIns="10726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2131" y="523433"/>
            <a:ext cx="5696600" cy="10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69" tIns="107269" rIns="107269" bIns="107269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82131" y="1769800"/>
            <a:ext cx="6643650" cy="4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69" tIns="107269" rIns="107269" bIns="107269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252833" y="6182000"/>
            <a:ext cx="161135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69" tIns="107269" rIns="107269" bIns="107269" anchor="ctr" anchorCtr="0">
            <a:noAutofit/>
          </a:bodyPr>
          <a:lstStyle>
            <a:lvl1pPr lvl="0" algn="r">
              <a:buNone/>
              <a:defRPr sz="14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4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4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4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4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4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4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4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4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0" y="1428736"/>
            <a:ext cx="9667908" cy="3949200"/>
          </a:xfrm>
          <a:prstGeom prst="rect">
            <a:avLst/>
          </a:prstGeom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สรุปผลการดำเนินงานฉีดวัคซีนป้องกัน</a:t>
            </a:r>
            <a:b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โรคโควิด 19 ในหญิงตั้งครรภ์</a:t>
            </a:r>
            <a:b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จังหวดเพชรบูรณ์</a:t>
            </a:r>
            <a:endParaRPr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5810" y="5715016"/>
            <a:ext cx="5310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Angsana New" pitchFamily="18" charset="-34"/>
                <a:cs typeface="Angsana New" pitchFamily="18" charset="-34"/>
              </a:rPr>
              <a:t>กลุ่มงานส่งเสริมสุขภาพ 29 ตุลาคม 2564</a:t>
            </a:r>
          </a:p>
        </p:txBody>
      </p:sp>
      <p:pic>
        <p:nvPicPr>
          <p:cNvPr id="6" name="Picture 5" descr="โลโก้กระทรว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058" y="0"/>
            <a:ext cx="1428760" cy="14318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 dirty="0"/>
          </a:p>
        </p:txBody>
      </p:sp>
      <p:pic>
        <p:nvPicPr>
          <p:cNvPr id="6" name="Picture 5" descr="โลโก้กระทรว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533" y="0"/>
            <a:ext cx="1133467" cy="1138210"/>
          </a:xfrm>
          <a:prstGeom prst="rect">
            <a:avLst/>
          </a:prstGeom>
        </p:spPr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128464" y="523433"/>
            <a:ext cx="7200800" cy="1021600"/>
          </a:xfrm>
        </p:spPr>
        <p:txBody>
          <a:bodyPr/>
          <a:lstStyle/>
          <a:p>
            <a:pPr algn="ctr"/>
            <a:r>
              <a:rPr lang="th-TH" dirty="0"/>
              <a:t>การฉีดวัคซีนกลุ่มเป้าหมาย 608 เขตสุขภาพที่ 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00808"/>
            <a:ext cx="990600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039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 dirty="0"/>
          </a:p>
        </p:txBody>
      </p:sp>
      <p:pic>
        <p:nvPicPr>
          <p:cNvPr id="6" name="Picture 5" descr="โลโก้กระทรว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533" y="0"/>
            <a:ext cx="1133467" cy="1138210"/>
          </a:xfrm>
          <a:prstGeom prst="rect">
            <a:avLst/>
          </a:prstGeom>
        </p:spPr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-15552" y="523433"/>
            <a:ext cx="7344816" cy="1021600"/>
          </a:xfrm>
        </p:spPr>
        <p:txBody>
          <a:bodyPr/>
          <a:lstStyle/>
          <a:p>
            <a:r>
              <a:rPr lang="th-TH" dirty="0"/>
              <a:t>การฉีดวัคซีนกลุ่มเป้าหมาย 608 จังหวัดเพชรบูรณ์แยกรายอำเภอ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9906000" cy="444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4488" y="5805264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ที่มา : ข้อมูล </a:t>
            </a:r>
            <a:r>
              <a:rPr lang="en-US" dirty="0"/>
              <a:t>MOPH – IC </a:t>
            </a:r>
            <a:r>
              <a:rPr lang="th-TH" dirty="0"/>
              <a:t>กลุ่มงานควบคุมโรคติดต่อ </a:t>
            </a:r>
            <a:r>
              <a:rPr lang="th-TH" dirty="0" err="1"/>
              <a:t>สสจ</a:t>
            </a:r>
            <a:r>
              <a:rPr lang="th-TH" dirty="0"/>
              <a:t>.เพชรบูรณ์ </a:t>
            </a:r>
          </a:p>
        </p:txBody>
      </p:sp>
    </p:spTree>
    <p:extLst>
      <p:ext uri="{BB962C8B-B14F-4D97-AF65-F5344CB8AC3E}">
        <p14:creationId xmlns:p14="http://schemas.microsoft.com/office/powerpoint/2010/main" val="1759706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 dirty="0"/>
          </a:p>
        </p:txBody>
      </p:sp>
      <p:pic>
        <p:nvPicPr>
          <p:cNvPr id="6" name="Picture 5" descr="โลโก้กระทรว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533" y="0"/>
            <a:ext cx="1133467" cy="1138210"/>
          </a:xfrm>
          <a:prstGeom prst="rect">
            <a:avLst/>
          </a:prstGeom>
        </p:spPr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-15552" y="523433"/>
            <a:ext cx="7344816" cy="1021600"/>
          </a:xfrm>
        </p:spPr>
        <p:txBody>
          <a:bodyPr/>
          <a:lstStyle/>
          <a:p>
            <a:pPr algn="ctr"/>
            <a:r>
              <a:rPr lang="th-TH" dirty="0"/>
              <a:t>สูตรการฉีดวัคซีนให้กับหญิงตั้งครรภ์ทุกกลุ่มอายุ </a:t>
            </a:r>
            <a:br>
              <a:rPr lang="th-TH" dirty="0"/>
            </a:br>
            <a:r>
              <a:rPr lang="th-TH" dirty="0"/>
              <a:t>ที่อายุครรภ์มากกว่า ๑๒ สัปดาห์ จังหวัดเพชรบูรณ์</a:t>
            </a: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597445"/>
              </p:ext>
            </p:extLst>
          </p:nvPr>
        </p:nvGraphicFramePr>
        <p:xfrm>
          <a:off x="776536" y="2192640"/>
          <a:ext cx="8424936" cy="2316480"/>
        </p:xfrm>
        <a:graphic>
          <a:graphicData uri="http://schemas.openxmlformats.org/drawingml/2006/table">
            <a:tbl>
              <a:tblPr firstRow="1" bandRow="1">
                <a:tableStyleId>{2BAA49E5-945F-427C-BA27-BD8CD2F6626D}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chemeClr val="bg1"/>
                          </a:solidFill>
                          <a:cs typeface="+mj-cs"/>
                        </a:rPr>
                        <a:t>สูตรวัคซีน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chemeClr val="bg1"/>
                          </a:solidFill>
                          <a:cs typeface="+mj-cs"/>
                        </a:rPr>
                        <a:t>เข็มที่ 1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chemeClr val="bg1"/>
                          </a:solidFill>
                          <a:cs typeface="+mj-cs"/>
                        </a:rPr>
                        <a:t>เข็มที่ 2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cs typeface="+mj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cs typeface="+mj-cs"/>
                        </a:rPr>
                        <a:t>Sinovac</a:t>
                      </a:r>
                      <a:endParaRPr lang="th-TH" sz="32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cs typeface="+mj-cs"/>
                        </a:rPr>
                        <a:t>AstraZeneca </a:t>
                      </a:r>
                      <a:endParaRPr lang="th-TH" sz="3200" dirty="0"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cs typeface="+mj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cs typeface="+mj-cs"/>
                        </a:rPr>
                        <a:t>AstraZeneca</a:t>
                      </a:r>
                      <a:endParaRPr lang="th-TH" sz="32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cs typeface="+mj-cs"/>
                        </a:rPr>
                        <a:t>AstraZeneca</a:t>
                      </a:r>
                      <a:endParaRPr lang="th-TH" sz="3200" dirty="0"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cs typeface="+mj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cs typeface="+mj-cs"/>
                        </a:rPr>
                        <a:t>Pfizer</a:t>
                      </a:r>
                      <a:endParaRPr lang="th-TH" sz="32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cs typeface="+mj-cs"/>
                        </a:rPr>
                        <a:t>Pfizer</a:t>
                      </a:r>
                      <a:endParaRPr lang="th-TH" sz="3200" dirty="0"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4528" y="494116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cs typeface="+mj-cs"/>
              </a:rPr>
              <a:t>ข้อสรุปจากการประชุมคณะทำงานพัฒนาระบบบริการสุขภาพสาขาสูติ-นรีเวชกรรม </a:t>
            </a:r>
          </a:p>
          <a:p>
            <a:pPr algn="ctr"/>
            <a:r>
              <a:rPr lang="th-TH" sz="2400" b="1" dirty="0">
                <a:cs typeface="+mj-cs"/>
              </a:rPr>
              <a:t>เมื่อวันที่ ๒๐ ตุลาคม ๒๕๖๔</a:t>
            </a:r>
          </a:p>
        </p:txBody>
      </p:sp>
    </p:spTree>
    <p:extLst>
      <p:ext uri="{BB962C8B-B14F-4D97-AF65-F5344CB8AC3E}">
        <p14:creationId xmlns:p14="http://schemas.microsoft.com/office/powerpoint/2010/main" val="1301444379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2672</TotalTime>
  <Words>116</Words>
  <Application>Microsoft Office PowerPoint</Application>
  <PresentationFormat>กระดาษ A4 (210x297 มม.)</PresentationFormat>
  <Paragraphs>23</Paragraphs>
  <Slides>4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10" baseType="lpstr">
      <vt:lpstr>Roboto Condensed Light</vt:lpstr>
      <vt:lpstr>Angsana New</vt:lpstr>
      <vt:lpstr>Arvo</vt:lpstr>
      <vt:lpstr>Roboto Condensed</vt:lpstr>
      <vt:lpstr>Arial</vt:lpstr>
      <vt:lpstr>Salerio template</vt:lpstr>
      <vt:lpstr>สรุปผลการดำเนินงานฉีดวัคซีนป้องกัน โรคโควิด 19 ในหญิงตั้งครรภ์  จังหวดเพชรบูรณ์</vt:lpstr>
      <vt:lpstr>การฉีดวัคซีนกลุ่มเป้าหมาย 608 เขตสุขภาพที่ 2</vt:lpstr>
      <vt:lpstr>การฉีดวัคซีนกลุ่มเป้าหมาย 608 จังหวัดเพชรบูรณ์แยกรายอำเภอ</vt:lpstr>
      <vt:lpstr>สูตรการฉีดวัคซีนให้กับหญิงตั้งครรภ์ทุกกลุ่มอายุ  ที่อายุครรภ์มากกว่า ๑๒ สัปดาห์ จังหวัดเพชรบูรณ์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การดำเนินงานพัฒนาการเด็ก จังหวัดเพชรบูรณ์</dc:title>
  <dc:creator>MILK</dc:creator>
  <cp:lastModifiedBy>rawinon thanin</cp:lastModifiedBy>
  <cp:revision>265</cp:revision>
  <dcterms:modified xsi:type="dcterms:W3CDTF">2021-10-27T02:38:03Z</dcterms:modified>
</cp:coreProperties>
</file>