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7"/>
  </p:notesMasterIdLst>
  <p:sldIdLst>
    <p:sldId id="287" r:id="rId2"/>
    <p:sldId id="289" r:id="rId3"/>
    <p:sldId id="290" r:id="rId4"/>
    <p:sldId id="291" r:id="rId5"/>
    <p:sldId id="292" r:id="rId6"/>
  </p:sldIdLst>
  <p:sldSz cx="9906000" cy="6858000" type="A4"/>
  <p:notesSz cx="9144000" cy="6858000"/>
  <p:embeddedFontLst>
    <p:embeddedFont>
      <p:font typeface="Angsana New" panose="02020603050405020304" pitchFamily="18" charset="-34"/>
      <p:regular r:id="rId8"/>
      <p:bold r:id="rId9"/>
      <p:italic r:id="rId10"/>
      <p:boldItalic r:id="rId11"/>
    </p:embeddedFont>
    <p:embeddedFont>
      <p:font typeface="AngsanaUPC" panose="02020603050405020304" pitchFamily="18" charset="-34"/>
      <p:regular r:id="rId12"/>
      <p:bold r:id="rId13"/>
      <p:italic r:id="rId14"/>
      <p:boldItalic r:id="rId15"/>
    </p:embeddedFont>
    <p:embeddedFont>
      <p:font typeface="Arvo" panose="020B0604020202020204" charset="0"/>
      <p:regular r:id="rId16"/>
      <p:bold r:id="rId17"/>
      <p:italic r:id="rId18"/>
      <p:boldItalic r:id="rId19"/>
    </p:embeddedFont>
    <p:embeddedFont>
      <p:font typeface="Roboto Condensed" panose="02000000000000000000" pitchFamily="2" charset="0"/>
      <p:regular r:id="rId20"/>
      <p:bold r:id="rId21"/>
      <p:italic r:id="rId22"/>
      <p:boldItalic r:id="rId23"/>
    </p:embeddedFont>
    <p:embeddedFont>
      <p:font typeface="Roboto Condensed Light" panose="02000000000000000000" pitchFamily="2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C000"/>
    <a:srgbClr val="CCFFFF"/>
    <a:srgbClr val="FFFFCC"/>
    <a:srgbClr val="FFCCFF"/>
    <a:srgbClr val="FF0066"/>
    <a:srgbClr val="FF3399"/>
    <a:srgbClr val="FFFFFF"/>
    <a:srgbClr val="111111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BAA49E5-945F-427C-BA27-BD8CD2F6626D}">
  <a:tblStyle styleId="{2BAA49E5-945F-427C-BA27-BD8CD2F6626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>
      <p:cViewPr varScale="1">
        <p:scale>
          <a:sx n="73" d="100"/>
          <a:sy n="73" d="100"/>
        </p:scale>
        <p:origin x="1104" y="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font" Target="fonts/font19.fntdata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font" Target="fonts/font18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28" Type="http://schemas.openxmlformats.org/officeDocument/2006/relationships/presProps" Target="presProp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font" Target="fonts/font20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714625" y="514350"/>
            <a:ext cx="37147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381253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14625" y="514350"/>
            <a:ext cx="37147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173190" y="877033"/>
            <a:ext cx="1407575" cy="5772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107269" tIns="107269" rIns="107269" bIns="1072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9451"/>
            <a:ext cx="9383181" cy="6867451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454351"/>
            <a:ext cx="9584794" cy="3949300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983673" y="5704465"/>
            <a:ext cx="5937565" cy="577328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742950" y="1454333"/>
            <a:ext cx="5815225" cy="3949200"/>
          </a:xfrm>
          <a:prstGeom prst="rect">
            <a:avLst/>
          </a:prstGeom>
        </p:spPr>
        <p:txBody>
          <a:bodyPr spcFirstLastPara="1" wrap="square" lIns="107269" tIns="107269" rIns="107269" bIns="107269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5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4" y="54"/>
            <a:ext cx="7661799" cy="1769753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7525746" y="5963632"/>
            <a:ext cx="2386399" cy="894393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882131" y="523433"/>
            <a:ext cx="5696600" cy="1021600"/>
          </a:xfrm>
          <a:prstGeom prst="rect">
            <a:avLst/>
          </a:prstGeom>
        </p:spPr>
        <p:txBody>
          <a:bodyPr spcFirstLastPara="1" wrap="square" lIns="107269" tIns="107269" rIns="107269" bIns="107269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882131" y="2050651"/>
            <a:ext cx="3659825" cy="3632400"/>
          </a:xfrm>
          <a:prstGeom prst="rect">
            <a:avLst/>
          </a:prstGeom>
        </p:spPr>
        <p:txBody>
          <a:bodyPr spcFirstLastPara="1" wrap="square" lIns="107269" tIns="107269" rIns="107269" bIns="107269" anchor="t" anchorCtr="0"/>
          <a:lstStyle>
            <a:lvl1pPr marL="536433" lvl="0" indent="-417225">
              <a:spcBef>
                <a:spcPts val="704"/>
              </a:spcBef>
              <a:spcAft>
                <a:spcPts val="0"/>
              </a:spcAft>
              <a:buSzPts val="2000"/>
              <a:buChar char="▰"/>
              <a:defRPr sz="2300"/>
            </a:lvl1pPr>
            <a:lvl2pPr marL="1072866" lvl="1" indent="-417225">
              <a:spcBef>
                <a:spcPts val="1173"/>
              </a:spcBef>
              <a:spcAft>
                <a:spcPts val="0"/>
              </a:spcAft>
              <a:buSzPts val="2000"/>
              <a:buChar char="▻"/>
              <a:defRPr sz="2300"/>
            </a:lvl2pPr>
            <a:lvl3pPr marL="1609298" lvl="2" indent="-417225">
              <a:spcBef>
                <a:spcPts val="1173"/>
              </a:spcBef>
              <a:spcAft>
                <a:spcPts val="0"/>
              </a:spcAft>
              <a:buSzPts val="2000"/>
              <a:buChar char="▻"/>
              <a:defRPr sz="2300"/>
            </a:lvl3pPr>
            <a:lvl4pPr marL="2145731" lvl="3" indent="-417225">
              <a:spcBef>
                <a:spcPts val="1173"/>
              </a:spcBef>
              <a:spcAft>
                <a:spcPts val="0"/>
              </a:spcAft>
              <a:buSzPts val="2000"/>
              <a:buChar char="▻"/>
              <a:defRPr sz="2300"/>
            </a:lvl4pPr>
            <a:lvl5pPr marL="2682164" lvl="4" indent="-417225">
              <a:spcBef>
                <a:spcPts val="1173"/>
              </a:spcBef>
              <a:spcAft>
                <a:spcPts val="0"/>
              </a:spcAft>
              <a:buSzPts val="2000"/>
              <a:buChar char="▻"/>
              <a:defRPr sz="2300"/>
            </a:lvl5pPr>
            <a:lvl6pPr marL="3218597" lvl="5" indent="-417225">
              <a:spcBef>
                <a:spcPts val="1173"/>
              </a:spcBef>
              <a:spcAft>
                <a:spcPts val="0"/>
              </a:spcAft>
              <a:buSzPts val="2000"/>
              <a:buChar char="▻"/>
              <a:defRPr sz="2300"/>
            </a:lvl6pPr>
            <a:lvl7pPr marL="3755029" lvl="6" indent="-417225">
              <a:spcBef>
                <a:spcPts val="1173"/>
              </a:spcBef>
              <a:spcAft>
                <a:spcPts val="0"/>
              </a:spcAft>
              <a:buSzPts val="2000"/>
              <a:buChar char="▻"/>
              <a:defRPr sz="2300"/>
            </a:lvl7pPr>
            <a:lvl8pPr marL="4291462" lvl="7" indent="-417225">
              <a:spcBef>
                <a:spcPts val="1173"/>
              </a:spcBef>
              <a:spcAft>
                <a:spcPts val="0"/>
              </a:spcAft>
              <a:buSzPts val="2000"/>
              <a:buChar char="▻"/>
              <a:defRPr sz="2300"/>
            </a:lvl8pPr>
            <a:lvl9pPr marL="4827895" lvl="8" indent="-417225">
              <a:spcBef>
                <a:spcPts val="1173"/>
              </a:spcBef>
              <a:spcAft>
                <a:spcPts val="1173"/>
              </a:spcAft>
              <a:buSzPts val="2000"/>
              <a:buChar char="▻"/>
              <a:defRPr sz="2300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4762467" y="2050651"/>
            <a:ext cx="3659825" cy="3632400"/>
          </a:xfrm>
          <a:prstGeom prst="rect">
            <a:avLst/>
          </a:prstGeom>
        </p:spPr>
        <p:txBody>
          <a:bodyPr spcFirstLastPara="1" wrap="square" lIns="107269" tIns="107269" rIns="107269" bIns="107269" anchor="t" anchorCtr="0"/>
          <a:lstStyle>
            <a:lvl1pPr marL="536433" lvl="0" indent="-417225">
              <a:spcBef>
                <a:spcPts val="704"/>
              </a:spcBef>
              <a:spcAft>
                <a:spcPts val="0"/>
              </a:spcAft>
              <a:buSzPts val="2000"/>
              <a:buChar char="▰"/>
              <a:defRPr sz="2300"/>
            </a:lvl1pPr>
            <a:lvl2pPr marL="1072866" lvl="1" indent="-417225">
              <a:spcBef>
                <a:spcPts val="1173"/>
              </a:spcBef>
              <a:spcAft>
                <a:spcPts val="0"/>
              </a:spcAft>
              <a:buSzPts val="2000"/>
              <a:buChar char="▻"/>
              <a:defRPr sz="2300"/>
            </a:lvl2pPr>
            <a:lvl3pPr marL="1609298" lvl="2" indent="-417225">
              <a:spcBef>
                <a:spcPts val="1173"/>
              </a:spcBef>
              <a:spcAft>
                <a:spcPts val="0"/>
              </a:spcAft>
              <a:buSzPts val="2000"/>
              <a:buChar char="▻"/>
              <a:defRPr sz="2300"/>
            </a:lvl3pPr>
            <a:lvl4pPr marL="2145731" lvl="3" indent="-417225">
              <a:spcBef>
                <a:spcPts val="1173"/>
              </a:spcBef>
              <a:spcAft>
                <a:spcPts val="0"/>
              </a:spcAft>
              <a:buSzPts val="2000"/>
              <a:buChar char="▻"/>
              <a:defRPr sz="2300"/>
            </a:lvl4pPr>
            <a:lvl5pPr marL="2682164" lvl="4" indent="-417225">
              <a:spcBef>
                <a:spcPts val="1173"/>
              </a:spcBef>
              <a:spcAft>
                <a:spcPts val="0"/>
              </a:spcAft>
              <a:buSzPts val="2000"/>
              <a:buChar char="▻"/>
              <a:defRPr sz="2300"/>
            </a:lvl5pPr>
            <a:lvl6pPr marL="3218597" lvl="5" indent="-417225">
              <a:spcBef>
                <a:spcPts val="1173"/>
              </a:spcBef>
              <a:spcAft>
                <a:spcPts val="0"/>
              </a:spcAft>
              <a:buSzPts val="2000"/>
              <a:buChar char="▻"/>
              <a:defRPr sz="2300"/>
            </a:lvl6pPr>
            <a:lvl7pPr marL="3755029" lvl="6" indent="-417225">
              <a:spcBef>
                <a:spcPts val="1173"/>
              </a:spcBef>
              <a:spcAft>
                <a:spcPts val="0"/>
              </a:spcAft>
              <a:buSzPts val="2000"/>
              <a:buChar char="▻"/>
              <a:defRPr sz="2300"/>
            </a:lvl7pPr>
            <a:lvl8pPr marL="4291462" lvl="7" indent="-417225">
              <a:spcBef>
                <a:spcPts val="1173"/>
              </a:spcBef>
              <a:spcAft>
                <a:spcPts val="0"/>
              </a:spcAft>
              <a:buSzPts val="2000"/>
              <a:buChar char="▻"/>
              <a:defRPr sz="2300"/>
            </a:lvl8pPr>
            <a:lvl9pPr marL="4827895" lvl="8" indent="-417225">
              <a:spcBef>
                <a:spcPts val="1173"/>
              </a:spcBef>
              <a:spcAft>
                <a:spcPts val="1173"/>
              </a:spcAft>
              <a:buSzPts val="2000"/>
              <a:buChar char="▻"/>
              <a:defRPr sz="2300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8252833" y="6182000"/>
            <a:ext cx="1611350" cy="420800"/>
          </a:xfrm>
          <a:prstGeom prst="rect">
            <a:avLst/>
          </a:prstGeom>
        </p:spPr>
        <p:txBody>
          <a:bodyPr spcFirstLastPara="1" wrap="square" lIns="107269" tIns="107269" rIns="107269" bIns="107269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82131" y="523433"/>
            <a:ext cx="5696600" cy="10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69" tIns="107269" rIns="107269" bIns="107269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82131" y="1769800"/>
            <a:ext cx="6643650" cy="4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69" tIns="107269" rIns="107269" bIns="107269" anchor="ctr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252833" y="6182000"/>
            <a:ext cx="1611350" cy="4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69" tIns="107269" rIns="107269" bIns="107269" anchor="ctr" anchorCtr="0">
            <a:noAutofit/>
          </a:bodyPr>
          <a:lstStyle>
            <a:lvl1pPr lvl="0" algn="r">
              <a:buNone/>
              <a:defRPr sz="14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4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4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4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4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4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4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4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4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>
            <a:spLocks noGrp="1"/>
          </p:cNvSpPr>
          <p:nvPr>
            <p:ph type="ctrTitle"/>
          </p:nvPr>
        </p:nvSpPr>
        <p:spPr>
          <a:xfrm>
            <a:off x="0" y="1428736"/>
            <a:ext cx="9667908" cy="3949200"/>
          </a:xfrm>
          <a:prstGeom prst="rect">
            <a:avLst/>
          </a:prstGeom>
        </p:spPr>
        <p:txBody>
          <a:bodyPr spcFirstLastPara="1" wrap="square" lIns="107269" tIns="107269" rIns="107269" bIns="107269" anchor="ctr" anchorCtr="0">
            <a:noAutofit/>
          </a:bodyPr>
          <a:lstStyle/>
          <a:p>
            <a:r>
              <a:rPr lang="th-TH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สรุปผลการดำเนินงานสมาคมแม่บ้านสาธารณสุขสาขาจังหวัดเพชรบูรณ์</a:t>
            </a:r>
            <a:endParaRPr sz="6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95810" y="5715016"/>
            <a:ext cx="5310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effectLst>
                  <a:glow rad="101600">
                    <a:srgbClr val="FFFFFF">
                      <a:alpha val="60000"/>
                    </a:srgbClr>
                  </a:glow>
                </a:effectLst>
                <a:latin typeface="Angsana New" pitchFamily="18" charset="-34"/>
                <a:cs typeface="Angsana New" pitchFamily="18" charset="-34"/>
              </a:rPr>
              <a:t>กลุ่มงานส่งเสริมสุขภาพ 29 ตุลาคม 2564</a:t>
            </a:r>
          </a:p>
        </p:txBody>
      </p:sp>
      <p:pic>
        <p:nvPicPr>
          <p:cNvPr id="6" name="Picture 5" descr="โลโก้กระทรวง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0058" y="0"/>
            <a:ext cx="1428760" cy="143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495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</a:t>
            </a:fld>
            <a:endParaRPr lang="en" dirty="0"/>
          </a:p>
        </p:txBody>
      </p:sp>
      <p:pic>
        <p:nvPicPr>
          <p:cNvPr id="6" name="Picture 5" descr="โลโก้กระทรวง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2533" y="0"/>
            <a:ext cx="1133467" cy="1138210"/>
          </a:xfrm>
          <a:prstGeom prst="rect">
            <a:avLst/>
          </a:prstGeom>
        </p:spPr>
      </p:pic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-15552" y="523433"/>
            <a:ext cx="7344816" cy="1021600"/>
          </a:xfrm>
        </p:spPr>
        <p:txBody>
          <a:bodyPr/>
          <a:lstStyle/>
          <a:p>
            <a:pPr algn="ctr"/>
            <a:r>
              <a:rPr lang="th-TH" dirty="0"/>
              <a:t>เยี่ยมเสริมพลังเจ้าหน้าที่ผู้ปฏิบัติงานสุขภาพจิตเยียวยาจิตใจ</a:t>
            </a:r>
            <a:br>
              <a:rPr lang="th-TH" dirty="0"/>
            </a:br>
            <a:r>
              <a:rPr lang="th-TH" dirty="0"/>
              <a:t>ผู้ประสบภาวะวิกฤติ (</a:t>
            </a:r>
            <a:r>
              <a:rPr lang="en-US" dirty="0"/>
              <a:t>MCATT)</a:t>
            </a:r>
            <a:endParaRPr lang="th-TH" dirty="0"/>
          </a:p>
        </p:txBody>
      </p:sp>
      <p:sp>
        <p:nvSpPr>
          <p:cNvPr id="4" name="TextBox 3"/>
          <p:cNvSpPr txBox="1"/>
          <p:nvPr/>
        </p:nvSpPr>
        <p:spPr>
          <a:xfrm>
            <a:off x="344488" y="5190291"/>
            <a:ext cx="9217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cs typeface="+mn-cs"/>
              </a:rPr>
              <a:t>วันที่ 7 ตุลาคม 2564 ลงพื้นที่ให้กำลังใจผู้ประสบอุทกภัย และเยี่ยมเสริมพลังเจ้าหน้าที่ผู้ปฏิบัติงานสุขภาพจิตเยียวยาจิตใจผู้ประสบภาวะวิกฤติ (</a:t>
            </a:r>
            <a:r>
              <a:rPr lang="en-US" sz="2400" b="1" dirty="0">
                <a:latin typeface="AngsanaUPC" pitchFamily="18" charset="-34"/>
                <a:cs typeface="AngsanaUPC" pitchFamily="18" charset="-34"/>
              </a:rPr>
              <a:t>MCATT</a:t>
            </a:r>
            <a:r>
              <a:rPr lang="th-TH" sz="2400" b="1" dirty="0">
                <a:cs typeface="+mn-cs"/>
              </a:rPr>
              <a:t>)</a:t>
            </a:r>
            <a:r>
              <a:rPr lang="en-US" sz="2400" b="1" dirty="0">
                <a:cs typeface="+mn-cs"/>
              </a:rPr>
              <a:t> </a:t>
            </a:r>
            <a:r>
              <a:rPr lang="th-TH" sz="2400" b="1" dirty="0">
                <a:cs typeface="+mn-cs"/>
              </a:rPr>
              <a:t>ของอำเภอวิเชียรบุรี ศรีเทพ และบึงสามพัน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03" y="1628800"/>
            <a:ext cx="3043778" cy="223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704" y="3076391"/>
            <a:ext cx="3168352" cy="2114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452" y="1625543"/>
            <a:ext cx="3120836" cy="2047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176" y="3152082"/>
            <a:ext cx="2952328" cy="2013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0190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</a:t>
            </a:fld>
            <a:endParaRPr lang="en" dirty="0"/>
          </a:p>
        </p:txBody>
      </p:sp>
      <p:pic>
        <p:nvPicPr>
          <p:cNvPr id="6" name="Picture 5" descr="โลโก้กระทรวง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2533" y="0"/>
            <a:ext cx="1133467" cy="1138210"/>
          </a:xfrm>
          <a:prstGeom prst="rect">
            <a:avLst/>
          </a:prstGeom>
        </p:spPr>
      </p:pic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-15552" y="523433"/>
            <a:ext cx="7344816" cy="1021600"/>
          </a:xfrm>
        </p:spPr>
        <p:txBody>
          <a:bodyPr/>
          <a:lstStyle/>
          <a:p>
            <a:pPr algn="ctr"/>
            <a:r>
              <a:rPr lang="th-TH" dirty="0"/>
              <a:t>ประเมินความเครียดให้แก่เยาวชนและเจ้าหน้าที่ในบ้านพักเด็กและครอบครัวจังหวัดเพชรบูรณ์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4488" y="5190291"/>
            <a:ext cx="92170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latin typeface="AngsanaUPC" pitchFamily="18" charset="-34"/>
                <a:cs typeface="+mn-cs"/>
              </a:rPr>
              <a:t>วันที่ 8 ตุลาคม 2564 ร่วมกับศูนย์สุขภาพจิตที่ 2 พิษณุโลก และโรงพยาบาลจิตเวชพิษณุโลก ออกประเมินความเครียดให้แก่เยาวชนและเจ้าหน้าที่ในบ้านพักเด็กและครอบครัวจังหวัดเพชรบูรณ์ พร้อมทั้งมอบของเพื่อเยียวยาจิตใจแก่เยาวชน และร่วมประชุมวางแผนเพื่อแก้ไขปัญหาและช่วยเหลือเยาวชนที่ได้รับความเดือดร้อน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835" y="3034224"/>
            <a:ext cx="3283763" cy="1931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784" y="1709834"/>
            <a:ext cx="3548063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2954504"/>
            <a:ext cx="3048000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7513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</a:t>
            </a:fld>
            <a:endParaRPr lang="en" dirty="0"/>
          </a:p>
        </p:txBody>
      </p:sp>
      <p:pic>
        <p:nvPicPr>
          <p:cNvPr id="6" name="Picture 5" descr="โลโก้กระทรวง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2533" y="0"/>
            <a:ext cx="1133467" cy="1138210"/>
          </a:xfrm>
          <a:prstGeom prst="rect">
            <a:avLst/>
          </a:prstGeom>
        </p:spPr>
      </p:pic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-15552" y="523433"/>
            <a:ext cx="7344816" cy="1021600"/>
          </a:xfrm>
        </p:spPr>
        <p:txBody>
          <a:bodyPr/>
          <a:lstStyle/>
          <a:p>
            <a:pPr algn="ctr"/>
            <a:r>
              <a:rPr lang="th-TH" dirty="0"/>
              <a:t>ตรวจเยี่ยมให้กำลังใจเจ้าหน้าที่ให้บริการฉีดวัคซีนป้องกันโรคโควิด 19 แก่ประชาชน ณ หน่วยฉีดวัคซีนโรงเรียน เพชรพิทยาคม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4488" y="5190291"/>
            <a:ext cx="92170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latin typeface="AngsanaUPC" pitchFamily="18" charset="-34"/>
                <a:cs typeface="Cordia New"/>
              </a:rPr>
              <a:t>วันที่ 15 ตุลาคม 2564 ตรวจเยี่ยมให้กำลังใจพร้อมทั้งมอบอาหารว่างให้แก่เจ้าหน้าที่ที่ปฏิบัติงานในการให้บริการฉีดวัคซีนป้องกันโรคโควิด 19 แก่ประชาชน ณ หน่วยฉีดวัคซีนโรงเรียน เพชรพิทยาคม </a:t>
            </a:r>
          </a:p>
          <a:p>
            <a:pPr algn="ctr"/>
            <a:r>
              <a:rPr lang="th-TH" sz="2200" b="1" dirty="0">
                <a:latin typeface="AngsanaUPC" pitchFamily="18" charset="-34"/>
                <a:cs typeface="Cordia New"/>
              </a:rPr>
              <a:t>อำเภอเมือง จังหวัดเพชรบูรณ์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768" y="1628800"/>
            <a:ext cx="4014638" cy="2734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79" y="2924944"/>
            <a:ext cx="3103967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168" y="2829303"/>
            <a:ext cx="3231579" cy="217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5898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5</a:t>
            </a:fld>
            <a:endParaRPr lang="en" dirty="0"/>
          </a:p>
        </p:txBody>
      </p:sp>
      <p:pic>
        <p:nvPicPr>
          <p:cNvPr id="6" name="Picture 5" descr="โลโก้กระทรวง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2533" y="0"/>
            <a:ext cx="1133467" cy="1138210"/>
          </a:xfrm>
          <a:prstGeom prst="rect">
            <a:avLst/>
          </a:prstGeom>
        </p:spPr>
      </p:pic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-15552" y="523433"/>
            <a:ext cx="7344816" cy="1021600"/>
          </a:xfrm>
        </p:spPr>
        <p:txBody>
          <a:bodyPr/>
          <a:lstStyle/>
          <a:p>
            <a:pPr algn="ctr"/>
            <a:r>
              <a:rPr lang="th-TH" dirty="0" err="1"/>
              <a:t>มสส.อ</a:t>
            </a:r>
            <a:r>
              <a:rPr lang="th-TH" dirty="0"/>
              <a:t>.ศรีเทพ จัดอบรมเชิงปฏิบัติการ “ส่งเสริมศักยภาพผู้สูงอายุ สูงวัยอย่างมีคุณค่าสร้างเด็กไทยคุณภาพ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4488" y="5190291"/>
            <a:ext cx="92170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latin typeface="AngsanaUPC" pitchFamily="18" charset="-34"/>
                <a:cs typeface="Cordia New"/>
              </a:rPr>
              <a:t>วันที่ 18 ตุลาคม 2564 </a:t>
            </a:r>
            <a:r>
              <a:rPr lang="th-TH" sz="2200" b="1" dirty="0" err="1">
                <a:latin typeface="AngsanaUPC" pitchFamily="18" charset="-34"/>
                <a:cs typeface="Cordia New"/>
              </a:rPr>
              <a:t>มสส.อ</a:t>
            </a:r>
            <a:r>
              <a:rPr lang="th-TH" sz="2200" b="1" dirty="0">
                <a:latin typeface="AngsanaUPC" pitchFamily="18" charset="-34"/>
                <a:cs typeface="Cordia New"/>
              </a:rPr>
              <a:t>.ศรีเทพ จัดอบรมเชิงปฏิบัติการ “ส่งเสริมศักยภาพผู้สูงอายุ สูงวัยอย่างมีคุณค่าสร้างเด็กไทยคุณภาพ พร้อมทั้งมอบชุดส่งเสริมพัฒนาการเด็กปฐมวัย 0-5 ปี ณ ห้องประชุมศรีถมรัตน์ โรงพยาบาลศรีเทพ 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322" y="3352561"/>
            <a:ext cx="2551754" cy="1837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31" y="3405324"/>
            <a:ext cx="3358858" cy="1784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771981"/>
            <a:ext cx="3325732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746" y="3352561"/>
            <a:ext cx="3301766" cy="1801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799" y="1771983"/>
            <a:ext cx="3676650" cy="1762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824" y="1759099"/>
            <a:ext cx="3030537" cy="1775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397686"/>
      </p:ext>
    </p:extLst>
  </p:cSld>
  <p:clrMapOvr>
    <a:masterClrMapping/>
  </p:clrMapOvr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2671</TotalTime>
  <Words>263</Words>
  <Application>Microsoft Office PowerPoint</Application>
  <PresentationFormat>กระดาษ A4 (210x297 มม.)</PresentationFormat>
  <Paragraphs>15</Paragraphs>
  <Slides>5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5</vt:i4>
      </vt:variant>
    </vt:vector>
  </HeadingPairs>
  <TitlesOfParts>
    <vt:vector size="12" baseType="lpstr">
      <vt:lpstr>Roboto Condensed Light</vt:lpstr>
      <vt:lpstr>Angsana New</vt:lpstr>
      <vt:lpstr>Arvo</vt:lpstr>
      <vt:lpstr>Roboto Condensed</vt:lpstr>
      <vt:lpstr>AngsanaUPC</vt:lpstr>
      <vt:lpstr>Arial</vt:lpstr>
      <vt:lpstr>Salerio template</vt:lpstr>
      <vt:lpstr>สรุปผลการดำเนินงานสมาคมแม่บ้านสาธารณสุขสาขาจังหวัดเพชรบูรณ์</vt:lpstr>
      <vt:lpstr>เยี่ยมเสริมพลังเจ้าหน้าที่ผู้ปฏิบัติงานสุขภาพจิตเยียวยาจิตใจ ผู้ประสบภาวะวิกฤติ (MCATT)</vt:lpstr>
      <vt:lpstr>ประเมินความเครียดให้แก่เยาวชนและเจ้าหน้าที่ในบ้านพักเด็กและครอบครัวจังหวัดเพชรบูรณ์ </vt:lpstr>
      <vt:lpstr>ตรวจเยี่ยมให้กำลังใจเจ้าหน้าที่ให้บริการฉีดวัคซีนป้องกันโรคโควิด 19 แก่ประชาชน ณ หน่วยฉีดวัคซีนโรงเรียน เพชรพิทยาคม </vt:lpstr>
      <vt:lpstr>มสส.อ.ศรีเทพ จัดอบรมเชิงปฏิบัติการ “ส่งเสริมศักยภาพผู้สูงอายุ สูงวัยอย่างมีคุณค่าสร้างเด็กไทยคุณภาพ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การดำเนินงานพัฒนาการเด็ก จังหวัดเพชรบูรณ์</dc:title>
  <dc:creator>MILK</dc:creator>
  <cp:lastModifiedBy>rawinon thanin</cp:lastModifiedBy>
  <cp:revision>265</cp:revision>
  <dcterms:modified xsi:type="dcterms:W3CDTF">2021-10-27T02:36:54Z</dcterms:modified>
</cp:coreProperties>
</file>