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10"/>
  </p:notesMasterIdLst>
  <p:handoutMasterIdLst>
    <p:handoutMasterId r:id="rId11"/>
  </p:handoutMasterIdLst>
  <p:sldIdLst>
    <p:sldId id="257" r:id="rId5"/>
    <p:sldId id="259" r:id="rId6"/>
    <p:sldId id="262" r:id="rId7"/>
    <p:sldId id="263" r:id="rId8"/>
    <p:sldId id="265" r:id="rId9"/>
  </p:sldIdLst>
  <p:sldSz cx="12188825" cy="6858000"/>
  <p:notesSz cx="6858000" cy="9144000"/>
  <p:defaultTextStyle>
    <a:defPPr rtl="0">
      <a:defRPr lang="th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คนพิการ" id="{DF703C52-3D21-49F5-BC9A-47536A469AA0}">
          <p14:sldIdLst>
            <p14:sldId id="257"/>
            <p14:sldId id="259"/>
            <p14:sldId id="262"/>
            <p14:sldId id="263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496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orient="horz" pos="3888">
          <p15:clr>
            <a:srgbClr val="A4A3A4"/>
          </p15:clr>
        </p15:guide>
        <p15:guide id="6" orient="horz" pos="240">
          <p15:clr>
            <a:srgbClr val="A4A3A4"/>
          </p15:clr>
        </p15:guide>
        <p15:guide id="7" pos="3839">
          <p15:clr>
            <a:srgbClr val="A4A3A4"/>
          </p15:clr>
        </p15:guide>
        <p15:guide id="8" pos="527">
          <p15:clr>
            <a:srgbClr val="A4A3A4"/>
          </p15:clr>
        </p15:guide>
        <p15:guide id="9" pos="815">
          <p15:clr>
            <a:srgbClr val="A4A3A4"/>
          </p15:clr>
        </p15:guide>
        <p15:guide id="10" pos="6863">
          <p15:clr>
            <a:srgbClr val="A4A3A4"/>
          </p15:clr>
        </p15:guide>
        <p15:guide id="11" pos="6143">
          <p15:clr>
            <a:srgbClr val="A4A3A4"/>
          </p15:clr>
        </p15:guide>
        <p15:guide id="12" pos="47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CCFF99"/>
    <a:srgbClr val="FFFF99"/>
    <a:srgbClr val="BD582C"/>
    <a:srgbClr val="F3B5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สไตล์สีอ่อน 3 - เน้น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สไตล์สีอ่อน 3 - เน้น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2" d="100"/>
          <a:sy n="62" d="100"/>
        </p:scale>
        <p:origin x="72" y="132"/>
      </p:cViewPr>
      <p:guideLst>
        <p:guide orient="horz" pos="2160"/>
        <p:guide orient="horz" pos="2496"/>
        <p:guide orient="horz" pos="2880"/>
        <p:guide orient="horz" pos="1056"/>
        <p:guide orient="horz" pos="3888"/>
        <p:guide orient="horz" pos="240"/>
        <p:guide pos="3839"/>
        <p:guide pos="527"/>
        <p:guide pos="815"/>
        <p:guide pos="6863"/>
        <p:guide pos="6143"/>
        <p:guide pos="47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258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 sz="2800" dirty="0"/>
              <a:t>คะแนน </a:t>
            </a:r>
            <a:r>
              <a:rPr lang="en-US" sz="2800" baseline="0" dirty="0"/>
              <a:t>ADL </a:t>
            </a:r>
            <a:r>
              <a:rPr lang="th-TH" sz="2800" baseline="0" dirty="0"/>
              <a:t>เฉลี่ยของผู้รับบริการก่อน </a:t>
            </a:r>
            <a:r>
              <a:rPr lang="en-US" sz="2800" baseline="0" dirty="0"/>
              <a:t>– </a:t>
            </a:r>
            <a:r>
              <a:rPr lang="th-TH" sz="2800" baseline="0" dirty="0"/>
              <a:t>หลังรับบริการ</a:t>
            </a:r>
            <a:endParaRPr lang="en-US" sz="280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ก่อนใช้บริการ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หล่มสัก</c:v>
                </c:pt>
                <c:pt idx="1">
                  <c:v>น้ำหนาว</c:v>
                </c:pt>
                <c:pt idx="2">
                  <c:v>วังโป่ง</c:v>
                </c:pt>
                <c:pt idx="3">
                  <c:v>ชนแดน</c:v>
                </c:pt>
                <c:pt idx="4">
                  <c:v>หนองไผ่</c:v>
                </c:pt>
                <c:pt idx="5">
                  <c:v>บึงสามพัน</c:v>
                </c:pt>
                <c:pt idx="6">
                  <c:v>วิเชียรบุรี</c:v>
                </c:pt>
                <c:pt idx="7">
                  <c:v>ศรีเทพ</c:v>
                </c:pt>
                <c:pt idx="8">
                  <c:v>เพชรบูรณ์</c:v>
                </c:pt>
                <c:pt idx="9">
                  <c:v>ยุพราชหล่มเก่า</c:v>
                </c:pt>
                <c:pt idx="10">
                  <c:v>เขาค้อ</c:v>
                </c:pt>
                <c:pt idx="11">
                  <c:v>จังหวัดเพชรบูรณ์</c:v>
                </c:pt>
              </c:strCache>
            </c:strRef>
          </c:cat>
          <c:val>
            <c:numRef>
              <c:f>Sheet1!$B$2:$B$13</c:f>
              <c:numCache>
                <c:formatCode>0.0</c:formatCode>
                <c:ptCount val="12"/>
                <c:pt idx="0" formatCode="General">
                  <c:v>7</c:v>
                </c:pt>
                <c:pt idx="1">
                  <c:v>7.3866666666666667</c:v>
                </c:pt>
                <c:pt idx="2">
                  <c:v>10</c:v>
                </c:pt>
                <c:pt idx="3">
                  <c:v>11.166666666666666</c:v>
                </c:pt>
                <c:pt idx="4">
                  <c:v>3.27</c:v>
                </c:pt>
                <c:pt idx="5">
                  <c:v>1.2083333333333335</c:v>
                </c:pt>
                <c:pt idx="6">
                  <c:v>2.5884999999999998</c:v>
                </c:pt>
                <c:pt idx="7">
                  <c:v>10</c:v>
                </c:pt>
                <c:pt idx="11" formatCode="0.00">
                  <c:v>6.5775208333333346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7D-D643-AEC5-94B8D5C110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หลังใช้บริการ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หล่มสัก</c:v>
                </c:pt>
                <c:pt idx="1">
                  <c:v>น้ำหนาว</c:v>
                </c:pt>
                <c:pt idx="2">
                  <c:v>วังโป่ง</c:v>
                </c:pt>
                <c:pt idx="3">
                  <c:v>ชนแดน</c:v>
                </c:pt>
                <c:pt idx="4">
                  <c:v>หนองไผ่</c:v>
                </c:pt>
                <c:pt idx="5">
                  <c:v>บึงสามพัน</c:v>
                </c:pt>
                <c:pt idx="6">
                  <c:v>วิเชียรบุรี</c:v>
                </c:pt>
                <c:pt idx="7">
                  <c:v>ศรีเทพ</c:v>
                </c:pt>
                <c:pt idx="8">
                  <c:v>เพชรบูรณ์</c:v>
                </c:pt>
                <c:pt idx="9">
                  <c:v>ยุพราชหล่มเก่า</c:v>
                </c:pt>
                <c:pt idx="10">
                  <c:v>เขาค้อ</c:v>
                </c:pt>
                <c:pt idx="11">
                  <c:v>จังหวัดเพชรบูรณ์</c:v>
                </c:pt>
              </c:strCache>
            </c:strRef>
          </c:cat>
          <c:val>
            <c:numRef>
              <c:f>Sheet1!$C$2:$C$13</c:f>
              <c:numCache>
                <c:formatCode>0.0</c:formatCode>
                <c:ptCount val="12"/>
                <c:pt idx="0" formatCode="General">
                  <c:v>12</c:v>
                </c:pt>
                <c:pt idx="1">
                  <c:v>8.64</c:v>
                </c:pt>
                <c:pt idx="2">
                  <c:v>20</c:v>
                </c:pt>
                <c:pt idx="3">
                  <c:v>13.688333333333333</c:v>
                </c:pt>
                <c:pt idx="4">
                  <c:v>12</c:v>
                </c:pt>
                <c:pt idx="5">
                  <c:v>4.0166666666666666</c:v>
                </c:pt>
                <c:pt idx="6">
                  <c:v>4.03125</c:v>
                </c:pt>
                <c:pt idx="7">
                  <c:v>14.666666666666666</c:v>
                </c:pt>
                <c:pt idx="11" formatCode="0.00">
                  <c:v>11.130364583333334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7D-D643-AEC5-94B8D5C110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overlap val="7"/>
        <c:axId val="210742272"/>
        <c:axId val="210756352"/>
      </c:barChart>
      <c:catAx>
        <c:axId val="21074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0756352"/>
        <c:crosses val="autoZero"/>
        <c:auto val="1"/>
        <c:lblAlgn val="ctr"/>
        <c:lblOffset val="100"/>
        <c:noMultiLvlLbl val="0"/>
      </c:catAx>
      <c:valAx>
        <c:axId val="21075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210742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316804454383228"/>
          <c:y val="0.8492173444133031"/>
          <c:w val="0.28322622785420104"/>
          <c:h val="7.57826602003776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A60D09E-6580-4B7F-8AE5-BFDDF0FF22AC}" type="datetime1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28/10/64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567D4A-04CB-4EDF-8FB1-342A02FC8EC5}" type="slidenum"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‹#›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801253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676314E3-0AE8-48ED-A194-851A556C3B9A}" type="datetime1">
              <a:rPr lang="th-TH" noProof="0" smtClean="0"/>
              <a:pPr/>
              <a:t>28/10/64</a:t>
            </a:fld>
            <a:endParaRPr lang="th-TH" noProof="0" dirty="0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h-TH" noProof="0" dirty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h-TH" noProof="0" dirty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 dirty="0"/>
              <a:t>ระดับที่สอง</a:t>
            </a:r>
          </a:p>
          <a:p>
            <a:pPr lvl="2" rtl="0"/>
            <a:r>
              <a:rPr lang="th-TH" noProof="0" dirty="0"/>
              <a:t>ระดับที่สาม</a:t>
            </a:r>
          </a:p>
          <a:p>
            <a:pPr lvl="3" rtl="0"/>
            <a:r>
              <a:rPr lang="th-TH" noProof="0" dirty="0"/>
              <a:t>ระดับที่สี่</a:t>
            </a:r>
          </a:p>
          <a:p>
            <a:pPr lvl="4" rtl="0"/>
            <a:r>
              <a:rPr lang="th-TH" noProof="0" dirty="0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2E61351F-DBB1-4664-ADA9-83BC7CB8848D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36423620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E61351F-DBB1-4664-ADA9-83BC7CB8848D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73425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E61351F-DBB1-4664-ADA9-83BC7CB8848D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31802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noProof="1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th-TH" noProof="1" dirty="0" smtClean="0"/>
              <a:pPr/>
              <a:t>3</a:t>
            </a:fld>
            <a:endParaRPr lang="th-TH" noProof="1"/>
          </a:p>
        </p:txBody>
      </p:sp>
    </p:spTree>
    <p:extLst>
      <p:ext uri="{BB962C8B-B14F-4D97-AF65-F5344CB8AC3E}">
        <p14:creationId xmlns:p14="http://schemas.microsoft.com/office/powerpoint/2010/main" val="598421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080" y="243841"/>
            <a:ext cx="11721587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691" y="882376"/>
            <a:ext cx="9964364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198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085" y="3869635"/>
            <a:ext cx="8765577" cy="1388165"/>
          </a:xfrm>
        </p:spPr>
        <p:txBody>
          <a:bodyPr>
            <a:normAutofit/>
          </a:bodyPr>
          <a:lstStyle>
            <a:lvl1pPr marL="0" indent="0" algn="ctr">
              <a:buNone/>
              <a:defRPr sz="2199">
                <a:solidFill>
                  <a:schemeClr val="accent1"/>
                </a:solidFill>
              </a:defRPr>
            </a:lvl1pPr>
            <a:lvl2pPr marL="457063" indent="0" algn="ctr">
              <a:buNone/>
              <a:defRPr sz="2199"/>
            </a:lvl2pPr>
            <a:lvl3pPr marL="914126" indent="0" algn="ctr">
              <a:buNone/>
              <a:defRPr sz="21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fld id="{A169F836-62FD-4FD3-A8FC-F0500F107F13}" type="datetime1">
              <a:rPr lang="th-TH" noProof="0" smtClean="0"/>
              <a:t>28/10/64</a:t>
            </a:fld>
            <a:endParaRPr lang="th-TH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fld id="{81FEFA0A-2F20-4B60-98C6-5FFDA469AA1C}" type="slidenum">
              <a:rPr lang="th-TH" noProof="0" smtClean="0"/>
              <a:t>‹#›</a:t>
            </a:fld>
            <a:endParaRPr lang="th-TH" noProof="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145" y="3733800"/>
            <a:ext cx="8227458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8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228761B-6446-4614-9546-3F5820E6CA48}" type="datetime1">
              <a:rPr lang="th-TH" noProof="0" smtClean="0"/>
              <a:t>28/10/64</a:t>
            </a:fld>
            <a:endParaRPr lang="th-TH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th-TH" noProof="0" smtClean="0"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76329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762000"/>
            <a:ext cx="2323495" cy="5410200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2702" y="762000"/>
            <a:ext cx="7427565" cy="541020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8F4C-4676-4372-8703-6CAB92B5A6A7}" type="datetime1">
              <a:rPr lang="th-TH" noProof="0" smtClean="0"/>
              <a:t>28/10/64</a:t>
            </a:fld>
            <a:endParaRPr lang="th-TH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419121125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8814033-EBD9-4C74-9CF1-50BA5418130F}" type="datetime1">
              <a:rPr lang="th-TH" noProof="0" smtClean="0"/>
              <a:t>28/10/64</a:t>
            </a:fld>
            <a:endParaRPr lang="th-TH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th-TH" noProof="0" smtClean="0"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58061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136" y="1173575"/>
            <a:ext cx="9964364" cy="2926080"/>
          </a:xfrm>
        </p:spPr>
        <p:txBody>
          <a:bodyPr anchor="b">
            <a:noAutofit/>
          </a:bodyPr>
          <a:lstStyle>
            <a:lvl1pPr marL="0" algn="ctr" defTabSz="914126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198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483" y="4154520"/>
            <a:ext cx="876681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199">
                <a:solidFill>
                  <a:schemeClr val="accent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8F4C-4676-4372-8703-6CAB92B5A6A7}" type="datetime1">
              <a:rPr lang="th-TH" noProof="0" smtClean="0"/>
              <a:t>28/10/64</a:t>
            </a:fld>
            <a:endParaRPr lang="th-TH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th-TH" noProof="0" smtClean="0"/>
              <a:pPr/>
              <a:t>‹#›</a:t>
            </a:fld>
            <a:endParaRPr lang="th-TH" noProof="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0684" y="4020408"/>
            <a:ext cx="8227458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67589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2702" y="2057399"/>
            <a:ext cx="4753642" cy="402336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5980" y="2057400"/>
            <a:ext cx="4753642" cy="402336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8F4C-4676-4372-8703-6CAB92B5A6A7}" type="datetime1">
              <a:rPr lang="th-TH" noProof="0" smtClean="0"/>
              <a:t>28/10/64</a:t>
            </a:fld>
            <a:endParaRPr lang="th-T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66950479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702" y="2001511"/>
            <a:ext cx="4753642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2702" y="2721483"/>
            <a:ext cx="4753642" cy="338328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7540" y="1999032"/>
            <a:ext cx="4753642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7540" y="2719322"/>
            <a:ext cx="4753642" cy="338328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220B2D4-EF1A-4180-9338-82D153DE3A9B}" type="datetime1">
              <a:rPr lang="th-TH" noProof="0" smtClean="0"/>
              <a:t>28/10/64</a:t>
            </a:fld>
            <a:endParaRPr lang="th-TH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th-TH" noProof="0" smtClean="0"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104222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8F4C-4676-4372-8703-6CAB92B5A6A7}" type="datetime1">
              <a:rPr lang="th-TH" noProof="0" smtClean="0"/>
              <a:t>28/10/64</a:t>
            </a:fld>
            <a:endParaRPr lang="th-TH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99973243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8F4C-4676-4372-8703-6CAB92B5A6A7}" type="datetime1">
              <a:rPr lang="th-TH" noProof="0" smtClean="0"/>
              <a:t>28/10/64</a:t>
            </a:fld>
            <a:endParaRPr lang="th-TH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13662586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702" y="1097280"/>
            <a:ext cx="3930896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999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0635" y="1097280"/>
            <a:ext cx="5210723" cy="4663440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2702" y="2834640"/>
            <a:ext cx="3930896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6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8F4C-4676-4372-8703-6CAB92B5A6A7}" type="datetime1">
              <a:rPr lang="th-TH" noProof="0" smtClean="0"/>
              <a:t>28/10/64</a:t>
            </a:fld>
            <a:endParaRPr lang="th-T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325105338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702" y="1097280"/>
            <a:ext cx="3930896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999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1838" y="1069847"/>
            <a:ext cx="6097460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7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2702" y="2834640"/>
            <a:ext cx="3930896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6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8F4C-4676-4372-8703-6CAB92B5A6A7}" type="datetime1">
              <a:rPr lang="th-TH" noProof="0" smtClean="0"/>
              <a:t>28/10/64</a:t>
            </a:fld>
            <a:endParaRPr lang="th-T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208702872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080" y="243841"/>
            <a:ext cx="11721587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2702" y="609600"/>
            <a:ext cx="9872948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703" y="2057400"/>
            <a:ext cx="98703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699" y="6223829"/>
            <a:ext cx="23284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DE48F4C-4676-4372-8703-6CAB92B5A6A7}" type="datetime1">
              <a:rPr lang="th-TH" noProof="0" smtClean="0"/>
              <a:t>28/10/64</a:t>
            </a:fld>
            <a:endParaRPr lang="th-TH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8120" y="6223829"/>
            <a:ext cx="4716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th-TH" noProof="0"/>
              <a:t>เพิ่มท้ายกระดาษ</a:t>
            </a:r>
            <a:endParaRPr lang="th-TH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7101" y="6223829"/>
            <a:ext cx="17057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1FEFA0A-2F20-4B60-98C6-5FFDA469AA1C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844270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531" indent="-182825" algn="l" defTabSz="914126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199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06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999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301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799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53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79776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9952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9943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19934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49925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9"/>
          <p:cNvSpPr/>
          <p:nvPr/>
        </p:nvSpPr>
        <p:spPr>
          <a:xfrm rot="16200000">
            <a:off x="4945184" y="-2161961"/>
            <a:ext cx="2312971" cy="9158514"/>
          </a:xfrm>
          <a:prstGeom prst="rect">
            <a:avLst/>
          </a:prstGeom>
          <a:solidFill>
            <a:schemeClr val="accent2">
              <a:lumMod val="75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8"/>
          <p:cNvSpPr txBox="1"/>
          <p:nvPr/>
        </p:nvSpPr>
        <p:spPr>
          <a:xfrm>
            <a:off x="1643969" y="1447800"/>
            <a:ext cx="891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altLang="zh-CN" sz="6000" b="1" dirty="0">
                <a:latin typeface="TH SarabunPSK" panose="020B0500040200020003" pitchFamily="34" charset="-34"/>
                <a:ea typeface="微软雅黑" panose="020B0503020204020204" pitchFamily="34" charset="-122"/>
                <a:cs typeface="TH SarabunPSK" panose="020B0500040200020003" pitchFamily="34" charset="-34"/>
              </a:rPr>
              <a:t>การดำเนินงานคนพิการจังหวัดเพชรบูรณ์ </a:t>
            </a:r>
            <a:br>
              <a:rPr lang="th-TH" altLang="zh-CN" sz="6000" b="1" dirty="0">
                <a:latin typeface="TH SarabunPSK" panose="020B0500040200020003" pitchFamily="34" charset="-34"/>
                <a:ea typeface="微软雅黑" panose="020B0503020204020204" pitchFamily="34" charset="-122"/>
                <a:cs typeface="TH SarabunPSK" panose="020B0500040200020003" pitchFamily="34" charset="-34"/>
              </a:rPr>
            </a:br>
            <a:r>
              <a:rPr lang="th-TH" altLang="zh-CN" sz="6000" b="1" dirty="0">
                <a:latin typeface="TH SarabunPSK" panose="020B0500040200020003" pitchFamily="34" charset="-34"/>
                <a:ea typeface="微软雅黑" panose="020B0503020204020204" pitchFamily="34" charset="-122"/>
                <a:cs typeface="TH SarabunPSK" panose="020B0500040200020003" pitchFamily="34" charset="-34"/>
              </a:rPr>
              <a:t>ประจำปีงบประมาณ 2565</a:t>
            </a:r>
            <a:endParaRPr lang="zh-CN" altLang="en-US" sz="6000" b="1" dirty="0">
              <a:latin typeface="TH SarabunPSK" panose="020B0500040200020003" pitchFamily="34" charset="-34"/>
              <a:ea typeface="微软雅黑" panose="020B0503020204020204" pitchFamily="34" charset="-122"/>
              <a:cs typeface="TH SarabunPSK" panose="020B0500040200020003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732212" y="3962400"/>
            <a:ext cx="41831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th-TH" altLang="en-US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กลุ่มงานส่งเสริมสุขภาพ</a:t>
            </a:r>
            <a:endParaRPr lang="es-ES" altLang="en-US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52280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>
          <a:xfrm>
            <a:off x="1141407" y="235803"/>
            <a:ext cx="1013460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sz="2400" b="1" cap="small" dirty="0">
                <a:solidFill>
                  <a:schemeClr val="tx1"/>
                </a:solidFill>
                <a:latin typeface="TH SarabunPSK" panose="020B0500040200020003" pitchFamily="34" charset="-34"/>
                <a:ea typeface="微软雅黑" panose="020B0503020204020204" pitchFamily="34" charset="-122"/>
                <a:cs typeface="TH SarabunPSK" panose="020B0500040200020003" pitchFamily="34" charset="-34"/>
              </a:rPr>
              <a:t>รายการอุปกรณ์ทางการแพทย์และเงินที่ได้รับสนับสนุนจากคณะกรรมการกองทุนฟื้นฟูสมรรถภาพ จังหวัดเพชรบูรณ์</a:t>
            </a:r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7313612" y="6114750"/>
            <a:ext cx="4043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สรุปข้อมูล ณ วันที่  25 เดือน ตุลาคม พ.ศ. 2564</a:t>
            </a:r>
            <a:endParaRPr lang="th-TH" sz="2000" cap="small" dirty="0">
              <a:latin typeface="TH SarabunPSK" panose="020B0500040200020003" pitchFamily="34" charset="-34"/>
              <a:ea typeface="微软雅黑" panose="020B0503020204020204" pitchFamily="34" charset="-122"/>
              <a:cs typeface="TH SarabunPSK" panose="020B0500040200020003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979556"/>
              </p:ext>
            </p:extLst>
          </p:nvPr>
        </p:nvGraphicFramePr>
        <p:xfrm>
          <a:off x="1141407" y="1143000"/>
          <a:ext cx="5181605" cy="528367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65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</a:t>
                      </a:r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5" marR="6858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จำนวนรายการที่ได้รับ</a:t>
                      </a:r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5" marR="68585" marT="0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จำนวนเงินรวมที่ได้รับจัดสรร</a:t>
                      </a:r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5" marR="6858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715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เพชรบูรณ์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682,650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715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วิเชียรบุรี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379,900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715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หล่มสัก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259,150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715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หล่มเก่า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275,250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715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หนองไผ่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196,650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715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ศรีเทพ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257,000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715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บึงสามพัน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200,250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715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ชนแดน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249,150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9715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วังโป่ง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178,980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9715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เขาค้อ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157,660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9715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น้ำหนาว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233,440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142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24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3,514,200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1027" name="Picture 3" descr="C:\Users\SSJ-Kampanart\Downloads\LINE_ALBUM_25 สค 64 ติดตามศูนย์สาธิตฯ รพ.หนองไผ่_21102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4965" y="3836360"/>
            <a:ext cx="2543703" cy="1906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SJ-Kampanart\Downloads\LINE_ALBUM_26 สค 64 ติดตามศูนย์สาธิตฯ รพ วิเชียรบุรี_2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578" y="3849060"/>
            <a:ext cx="2542556" cy="1906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SJ-Kampanart\Downloads\LINE_ALBUM_26 สค 64 ติดตามศูนย์สาธิตฯ รพ ศรีเทพ_21102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7700" y="1828800"/>
            <a:ext cx="2542556" cy="1906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SJ-Kampanart\Downloads\LINE_ALBUM_20 สค 64 ติดตามศูนย์สาธิตฯ รพ เขาค้อ_21102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578" y="1841498"/>
            <a:ext cx="2543703" cy="1906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15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877F6FA-AD52-0744-A550-3F5EDC49DC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0840809"/>
              </p:ext>
            </p:extLst>
          </p:nvPr>
        </p:nvGraphicFramePr>
        <p:xfrm>
          <a:off x="604277" y="685801"/>
          <a:ext cx="10622273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5F2C31C-CD28-434F-BB1C-16211F69258D}"/>
              </a:ext>
            </a:extLst>
          </p:cNvPr>
          <p:cNvSpPr txBox="1"/>
          <p:nvPr/>
        </p:nvSpPr>
        <p:spPr>
          <a:xfrm>
            <a:off x="7923212" y="1524000"/>
            <a:ext cx="37369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dirty="0"/>
              <a:t>ผู้รับบริการมีค่า </a:t>
            </a:r>
            <a:r>
              <a:rPr lang="en-US" sz="2800" dirty="0"/>
              <a:t>ADL </a:t>
            </a:r>
            <a:r>
              <a:rPr lang="th-TH" sz="2800" dirty="0"/>
              <a:t>เฉลี่ย</a:t>
            </a:r>
          </a:p>
          <a:p>
            <a:r>
              <a:rPr lang="th-TH" sz="2800" dirty="0"/>
              <a:t>เพิ่มขึ้นร้อยละ </a:t>
            </a:r>
            <a:r>
              <a:rPr lang="en-US" sz="2800" dirty="0"/>
              <a:t>50</a:t>
            </a:r>
            <a:endParaRPr lang="x-none" sz="2800" dirty="0"/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413C6E4D-3FF1-2B4C-A251-EF6B7346C89C}"/>
              </a:ext>
            </a:extLst>
          </p:cNvPr>
          <p:cNvSpPr/>
          <p:nvPr/>
        </p:nvSpPr>
        <p:spPr>
          <a:xfrm>
            <a:off x="10090777" y="2478107"/>
            <a:ext cx="1260067" cy="2503365"/>
          </a:xfrm>
          <a:prstGeom prst="frame">
            <a:avLst>
              <a:gd name="adj1" fmla="val 486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13E4A0-428D-DF45-969A-F38E177334A5}"/>
              </a:ext>
            </a:extLst>
          </p:cNvPr>
          <p:cNvSpPr/>
          <p:nvPr/>
        </p:nvSpPr>
        <p:spPr>
          <a:xfrm>
            <a:off x="4793755" y="6488668"/>
            <a:ext cx="2879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คะแนนรวม </a:t>
            </a:r>
            <a:r>
              <a:rPr lang="en-US" dirty="0"/>
              <a:t>ADL 0 - 20 </a:t>
            </a:r>
            <a:r>
              <a:rPr lang="th-TH" dirty="0"/>
              <a:t>คะแนน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801576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89012" y="457200"/>
            <a:ext cx="10514310" cy="135636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h-TH" sz="4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โครงการปรับสภาพแวดล้อมที่อาศัยสำหรับคนพิการ ผู้สูงอายุ  </a:t>
            </a:r>
            <a:br>
              <a:rPr lang="th-TH" sz="4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ผู้ป่วยที่อยู่ในระยะกึ่งเฉียบพลัน และผู้ที่มีภาวะพึ่งพิง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06" indent="0">
              <a:buNone/>
            </a:pPr>
            <a:r>
              <a:rPr lang="th-TH" sz="2400" b="1" u="sng" dirty="0">
                <a:solidFill>
                  <a:schemeClr val="tx1"/>
                </a:solidFill>
                <a:latin typeface="TH SarabunPSK" pitchFamily="34" charset="-34"/>
              </a:rPr>
              <a:t>กลุ่มเป้าหมาย/พื้นที่เป้าหมาย </a:t>
            </a:r>
          </a:p>
          <a:p>
            <a:pPr marL="45706" indent="0">
              <a:buNone/>
            </a:pPr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</a:rPr>
              <a:t>- ปรับปรุงสภาพแวดล้อมที่อาศัยคนพิการ ผู้สูงอายุ ผู้ป่วยที่อยู่ในระยะกึ่งเฉียบพลัน และผู้ที่มีภาวะพึ่งพิง จำนวน 55 หลังคา อำเภอละ 5 หลังคา</a:t>
            </a:r>
          </a:p>
          <a:p>
            <a:pPr marL="45706" indent="0">
              <a:buNone/>
            </a:pPr>
            <a:r>
              <a:rPr lang="th-TH" sz="2400" b="1" u="sng" dirty="0"/>
              <a:t>รายละเอียดกิจกรรม</a:t>
            </a:r>
            <a:r>
              <a:rPr lang="th-TH" sz="2400" u="sng" dirty="0"/>
              <a:t>   </a:t>
            </a:r>
            <a:endParaRPr lang="en-US" sz="2400" dirty="0"/>
          </a:p>
          <a:p>
            <a:pPr marL="45706" indent="0">
              <a:buNone/>
            </a:pPr>
            <a:r>
              <a:rPr lang="th-TH" sz="2400" dirty="0"/>
              <a:t>	1. กรณีซ่อมแซมบ้านโดยไม่จำเป็นต้องปรับปรุงโครงสร้าง รวมทั้งค่าบริหารจัดการและค่าตอบแทนในอัตราเหมาจ่ายหลังละไม่เกิน  </a:t>
            </a:r>
            <a:r>
              <a:rPr lang="th-TH" sz="2400" u="sng" dirty="0"/>
              <a:t>๒๒,๕๐๐.-</a:t>
            </a:r>
            <a:r>
              <a:rPr lang="th-TH" sz="2400" dirty="0"/>
              <a:t> บาท</a:t>
            </a:r>
          </a:p>
          <a:p>
            <a:pPr marL="45706" indent="0">
              <a:buNone/>
            </a:pPr>
            <a:r>
              <a:rPr lang="th-TH" sz="2400" dirty="0"/>
              <a:t>	2. กรณีปรับสภาพบ้านโดยจำเป็นต้องปรับปรุง/เปลี่ยนแปลงโครงสร้าง เช่น    การสร้าง/ย้าย ห้องน้ำหรือห้องนอนใหม่ ทำหลังคาใหม่ หรือการเพิ่มพื้นที่ใช้สอยที่จำเป็นต่อการใช้ชีวิตของคนพิการ  ผู้สูงอายุ  เป็นต้น  รวมทั้งค่าบริหารจัดการและค่าตอบแทน  ในอัตราเหมาจ่ายหลังละไม่เกิน  </a:t>
            </a:r>
            <a:r>
              <a:rPr lang="th-TH" sz="2400" u="sng" dirty="0"/>
              <a:t>๔๐,๐๐๐.-</a:t>
            </a:r>
            <a:r>
              <a:rPr lang="th-TH" sz="2400" dirty="0"/>
              <a:t> บาท</a:t>
            </a:r>
          </a:p>
        </p:txBody>
      </p:sp>
    </p:spTree>
    <p:extLst>
      <p:ext uri="{BB962C8B-B14F-4D97-AF65-F5344CB8AC3E}">
        <p14:creationId xmlns:p14="http://schemas.microsoft.com/office/powerpoint/2010/main" val="2522466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89012" y="457200"/>
            <a:ext cx="10514310" cy="135636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h-TH" sz="4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โครงการปรับสภาพแวดล้อมที่อาศัยสำหรับคนพิการ ผู้สูงอายุ  </a:t>
            </a:r>
            <a:br>
              <a:rPr lang="th-TH" sz="4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ผู้ป่วยที่อยู่ในระยะกึ่งเฉียบพลัน และผู้ที่มีภาวะพึ่งพิง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06" indent="0">
              <a:buNone/>
            </a:pPr>
            <a:r>
              <a:rPr lang="th-TH" sz="2800" b="1" u="sng" dirty="0">
                <a:solidFill>
                  <a:schemeClr val="tx1"/>
                </a:solidFill>
                <a:latin typeface="TH SarabunPSK" pitchFamily="34" charset="-34"/>
              </a:rPr>
              <a:t>แนวทางดำเนินการ</a:t>
            </a:r>
          </a:p>
          <a:p>
            <a:pPr marL="45706" indent="0" algn="thaiDist">
              <a:buNone/>
            </a:pP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</a:rPr>
              <a:t>1. แจ้งรายชื่อผู้ที่ต้องการปรับสภาพที่อาศัยผ่าน งานกายภาพบำบัดของแต่ละโรงพยาบาลเพื่อประเมินคุณสมบัติและความจำเป็น</a:t>
            </a:r>
          </a:p>
          <a:p>
            <a:pPr marL="45706" indent="0" algn="thaiDist">
              <a:buNone/>
            </a:pP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</a:rPr>
              <a:t>2. งานกายภาพบำบัดของแต่ละโรงพยาบาลเสนอรายชื่อต่อคณะกรรมการกองทุนฟื้นฟูสมรรถภาพจังหวัดเพชรบูรณ์เพื่อดำเนินการต่อไป</a:t>
            </a:r>
          </a:p>
          <a:p>
            <a:pPr marL="45706" indent="0" algn="thaiDist">
              <a:buNone/>
            </a:pPr>
            <a:endParaRPr lang="th-TH" sz="2800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217612" y="5486400"/>
            <a:ext cx="982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/>
              <a:t>**แนบเอกสารประกอบ ได้แก่ สำเนาบัตรประจำตัวประชาชน และสำเนาทะเบียนบ้านของเจ้าของบ้านพักอาศัยและ </a:t>
            </a:r>
            <a:br>
              <a:rPr lang="en-US" dirty="0"/>
            </a:br>
            <a:r>
              <a:rPr lang="th-TH" dirty="0"/>
              <a:t>คนพิการในครอบครัว</a:t>
            </a:r>
          </a:p>
        </p:txBody>
      </p:sp>
    </p:spTree>
    <p:extLst>
      <p:ext uri="{BB962C8B-B14F-4D97-AF65-F5344CB8AC3E}">
        <p14:creationId xmlns:p14="http://schemas.microsoft.com/office/powerpoint/2010/main" val="1944908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พื้นฐาน">
  <a:themeElements>
    <a:clrScheme name="พื้นฐาน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พื้นฐาน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พื้นฐาน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ธีมของ Offic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ธีมของ Offic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ED73A5-C2D2-4D49-BB89-167E8E32C9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2427FAC-CD3A-494C-985C-09E26C5EA507}">
  <ds:schemaRefs>
    <ds:schemaRef ds:uri="http://purl.org/dc/terms/"/>
    <ds:schemaRef ds:uri="a4f35948-e619-41b3-aa29-22878b09cfd2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40262f94-9f35-4ac3-9a90-690165a166b7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11D6E40-F509-498A-BF02-00C895783B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พื้นฐาน</Template>
  <TotalTime>1259</TotalTime>
  <Words>364</Words>
  <Application>Microsoft Office PowerPoint</Application>
  <PresentationFormat>กำหนดเอง</PresentationFormat>
  <Paragraphs>61</Paragraphs>
  <Slides>5</Slides>
  <Notes>3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</vt:i4>
      </vt:variant>
    </vt:vector>
  </HeadingPairs>
  <TitlesOfParts>
    <vt:vector size="9" baseType="lpstr">
      <vt:lpstr>Corbel</vt:lpstr>
      <vt:lpstr>Leelawadee</vt:lpstr>
      <vt:lpstr>TH SarabunPSK</vt:lpstr>
      <vt:lpstr>พื้นฐาน</vt:lpstr>
      <vt:lpstr>งานนำเสนอ PowerPoint</vt:lpstr>
      <vt:lpstr>งานนำเสนอ PowerPoint</vt:lpstr>
      <vt:lpstr>งานนำเสนอ PowerPoint</vt:lpstr>
      <vt:lpstr>โครงการปรับสภาพแวดล้อมที่อาศัยสำหรับคนพิการ ผู้สูงอายุ   ผู้ป่วยที่อยู่ในระยะกึ่งเฉียบพลัน และผู้ที่มีภาวะพึ่งพิง</vt:lpstr>
      <vt:lpstr>โครงการปรับสภาพแวดล้อมที่อาศัยสำหรับคนพิการ ผู้สูงอายุ   ผู้ป่วยที่อยู่ในระยะกึ่งเฉียบพลัน และผู้ที่มีภาวะพึ่งพิง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rawinon thanin</dc:creator>
  <cp:lastModifiedBy>rawinon thanin</cp:lastModifiedBy>
  <cp:revision>76</cp:revision>
  <dcterms:created xsi:type="dcterms:W3CDTF">2018-10-19T08:21:57Z</dcterms:created>
  <dcterms:modified xsi:type="dcterms:W3CDTF">2021-10-28T01:44:39Z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74063900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