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2" r:id="rId2"/>
    <p:sldId id="283" r:id="rId3"/>
    <p:sldId id="284" r:id="rId4"/>
    <p:sldId id="314" r:id="rId5"/>
    <p:sldId id="285" r:id="rId6"/>
    <p:sldId id="286" r:id="rId7"/>
    <p:sldId id="443" r:id="rId8"/>
    <p:sldId id="423" r:id="rId9"/>
    <p:sldId id="3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88" r:id="rId18"/>
    <p:sldId id="475" r:id="rId19"/>
    <p:sldId id="476" r:id="rId20"/>
    <p:sldId id="477" r:id="rId21"/>
    <p:sldId id="47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</p:sldIdLst>
  <p:sldSz cx="12192000" cy="6858000"/>
  <p:notesSz cx="6646863" cy="99472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B3B"/>
    <a:srgbClr val="954ECA"/>
    <a:srgbClr val="F1F8EC"/>
    <a:srgbClr val="BA8CDC"/>
    <a:srgbClr val="FFF7E1"/>
    <a:srgbClr val="FF6969"/>
    <a:srgbClr val="FFD5D5"/>
    <a:srgbClr val="FBE5E7"/>
    <a:srgbClr val="FFA7A7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173" autoAdjust="0"/>
  </p:normalViewPr>
  <p:slideViewPr>
    <p:cSldViewPr snapToGrid="0">
      <p:cViewPr varScale="1">
        <p:scale>
          <a:sx n="70" d="100"/>
          <a:sy n="70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&#3585;&#3619;&#3634;&#3615;&#3619;&#3634;&#3618;&#3650;&#3619;&#3588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COVID-19\1.&#3612;&#3641;&#3657;&#3605;&#3636;&#3604;&#3648;&#3594;&#3639;&#3657;&#3629;%20Cluster%20464\29%20&#3608;.&#3588;.64\&#3649;&#3612;&#3609;&#3616;&#3641;&#3617;&#3636;&#3649;&#3618;&#3585;&#3611;&#3619;&#3632;&#3648;&#3616;&#3607;%2029%20&#3608;.&#3588;.6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&#3585;&#3619;&#3634;&#3615;&#3619;&#3634;&#3618;&#3650;&#3619;&#3588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.%20&#3611;&#3637;%202563\SAT%20_%20Month\9.%20&#3617;&#3636;&#3606;&#3640;&#3609;&#3634;&#3618;&#3609;%2063\&#3585;&#3619;&#3634;&#3615;&#3619;&#3634;&#3618;&#3650;&#3619;&#3588;%20&#3617;&#3636;.&#3618;.63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&#3585;&#3619;&#3634;&#3615;&#3619;&#3634;&#3618;&#3650;&#3619;&#3588;%20&#3585;%20(version%201)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3648;&#3623;&#3636;&#3619;&#3660;&#3585;&#3610;&#3640;&#3658;&#3585;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&#3585;&#3619;&#3634;&#3615;&#3619;&#3634;&#3618;&#3650;&#3619;&#358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&#3585;&#3619;&#3634;&#3615;&#3619;&#3634;&#3618;&#3650;&#3619;&#358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COVID-19\1.&#3612;&#3641;&#3657;&#3605;&#3636;&#3604;&#3648;&#3594;&#3639;&#3657;&#3629;%20Cluster%20464\1.&#3612;&#3641;&#3657;&#3648;&#3626;&#3637;&#3618;&#3594;&#3637;&#3623;&#3636;&#3605;\&#3607;&#3632;&#3648;&#3610;&#3637;&#3618;&#3609;&#3619;&#3634;&#3618;&#3594;&#3639;&#3656;&#3629;&#3612;&#3641;&#3657;&#3648;&#3626;&#3637;&#3618;&#3594;&#3637;&#3623;&#3636;&#360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COVID-19\1.&#3612;&#3641;&#3657;&#3605;&#3636;&#3604;&#3648;&#3594;&#3639;&#3657;&#3629;%20Cluster%20464\29%20&#3608;.&#3588;.64\&#3649;&#3612;&#3609;&#3616;&#3641;&#3617;&#3636;&#3649;&#3618;&#3585;&#3611;&#3619;&#3632;&#3648;&#3616;&#3607;%2029%20&#3608;.&#3588;.6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BDEEFF"/>
                </a:gs>
                <a:gs pos="73000">
                  <a:srgbClr val="43CEFF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0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Sheet2!$A$2:$A$6</c:f>
              <c:strCache>
                <c:ptCount val="5"/>
                <c:pt idx="0">
                  <c:v>อุจจาระร่วง</c:v>
                </c:pt>
                <c:pt idx="1">
                  <c:v>ปอดบวม</c:v>
                </c:pt>
                <c:pt idx="2">
                  <c:v>ไข้ไม่ทราบสาเหตุ</c:v>
                </c:pt>
                <c:pt idx="3">
                  <c:v>อาหารเป็นพิษ</c:v>
                </c:pt>
                <c:pt idx="4">
                  <c:v>วัณโรคปอด</c:v>
                </c:pt>
              </c:strCache>
            </c:strRef>
          </c:cat>
          <c:val>
            <c:numRef>
              <c:f>Sheet2!$B$2:$B$6</c:f>
              <c:numCache>
                <c:formatCode>0.0</c:formatCode>
                <c:ptCount val="5"/>
                <c:pt idx="0" formatCode="General">
                  <c:v>749.1</c:v>
                </c:pt>
                <c:pt idx="1">
                  <c:v>409.96</c:v>
                </c:pt>
                <c:pt idx="2" formatCode="General">
                  <c:v>261.60000000000002</c:v>
                </c:pt>
                <c:pt idx="3" formatCode="General">
                  <c:v>78.44</c:v>
                </c:pt>
                <c:pt idx="4">
                  <c:v>46.64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276123648"/>
        <c:axId val="276125184"/>
      </c:barChart>
      <c:catAx>
        <c:axId val="276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th-TH"/>
          </a:p>
        </c:txPr>
        <c:crossAx val="276125184"/>
        <c:crosses val="autoZero"/>
        <c:auto val="1"/>
        <c:lblAlgn val="ctr"/>
        <c:lblOffset val="100"/>
        <c:noMultiLvlLbl val="0"/>
      </c:catAx>
      <c:valAx>
        <c:axId val="2761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7612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44528975872929E-2"/>
          <c:y val="5.3921589440168845E-2"/>
          <c:w val="0.93948628363593079"/>
          <c:h val="0.853047527301737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ใหม่ในพื้นที่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Sheet1!$A$2:$A$183</c:f>
              <c:numCache>
                <c:formatCode>d\-mmm</c:formatCode>
                <c:ptCount val="18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</c:numCache>
            </c:numRef>
          </c:cat>
          <c:val>
            <c:numRef>
              <c:f>Sheet1!$B$2:$B$183</c:f>
              <c:numCache>
                <c:formatCode>General</c:formatCode>
                <c:ptCount val="182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9</c:v>
                </c:pt>
                <c:pt idx="4">
                  <c:v>14</c:v>
                </c:pt>
                <c:pt idx="5">
                  <c:v>14</c:v>
                </c:pt>
                <c:pt idx="6">
                  <c:v>4</c:v>
                </c:pt>
                <c:pt idx="7">
                  <c:v>2</c:v>
                </c:pt>
                <c:pt idx="8">
                  <c:v>9</c:v>
                </c:pt>
                <c:pt idx="9">
                  <c:v>0</c:v>
                </c:pt>
                <c:pt idx="10">
                  <c:v>3</c:v>
                </c:pt>
                <c:pt idx="11">
                  <c:v>6</c:v>
                </c:pt>
                <c:pt idx="12">
                  <c:v>2</c:v>
                </c:pt>
                <c:pt idx="13">
                  <c:v>3</c:v>
                </c:pt>
                <c:pt idx="14">
                  <c:v>0</c:v>
                </c:pt>
                <c:pt idx="15">
                  <c:v>3</c:v>
                </c:pt>
                <c:pt idx="16">
                  <c:v>24</c:v>
                </c:pt>
                <c:pt idx="17">
                  <c:v>5</c:v>
                </c:pt>
                <c:pt idx="18">
                  <c:v>9</c:v>
                </c:pt>
                <c:pt idx="19">
                  <c:v>8</c:v>
                </c:pt>
                <c:pt idx="20">
                  <c:v>2</c:v>
                </c:pt>
                <c:pt idx="21">
                  <c:v>17</c:v>
                </c:pt>
                <c:pt idx="22">
                  <c:v>3</c:v>
                </c:pt>
                <c:pt idx="23">
                  <c:v>13</c:v>
                </c:pt>
                <c:pt idx="24">
                  <c:v>22</c:v>
                </c:pt>
                <c:pt idx="25">
                  <c:v>30</c:v>
                </c:pt>
                <c:pt idx="26">
                  <c:v>18</c:v>
                </c:pt>
                <c:pt idx="27">
                  <c:v>10</c:v>
                </c:pt>
                <c:pt idx="28">
                  <c:v>18</c:v>
                </c:pt>
                <c:pt idx="29">
                  <c:v>13</c:v>
                </c:pt>
                <c:pt idx="30">
                  <c:v>32</c:v>
                </c:pt>
                <c:pt idx="31">
                  <c:v>5</c:v>
                </c:pt>
                <c:pt idx="32">
                  <c:v>66</c:v>
                </c:pt>
                <c:pt idx="33">
                  <c:v>1</c:v>
                </c:pt>
                <c:pt idx="34">
                  <c:v>32</c:v>
                </c:pt>
                <c:pt idx="35">
                  <c:v>22</c:v>
                </c:pt>
                <c:pt idx="36">
                  <c:v>0</c:v>
                </c:pt>
                <c:pt idx="37">
                  <c:v>43</c:v>
                </c:pt>
                <c:pt idx="38">
                  <c:v>42</c:v>
                </c:pt>
                <c:pt idx="39">
                  <c:v>19</c:v>
                </c:pt>
                <c:pt idx="40">
                  <c:v>12</c:v>
                </c:pt>
                <c:pt idx="41">
                  <c:v>42</c:v>
                </c:pt>
                <c:pt idx="42">
                  <c:v>72</c:v>
                </c:pt>
                <c:pt idx="43">
                  <c:v>20</c:v>
                </c:pt>
                <c:pt idx="44">
                  <c:v>81</c:v>
                </c:pt>
                <c:pt idx="45">
                  <c:v>38</c:v>
                </c:pt>
                <c:pt idx="46">
                  <c:v>81</c:v>
                </c:pt>
                <c:pt idx="47">
                  <c:v>61</c:v>
                </c:pt>
                <c:pt idx="48">
                  <c:v>77</c:v>
                </c:pt>
                <c:pt idx="49">
                  <c:v>55</c:v>
                </c:pt>
                <c:pt idx="50">
                  <c:v>90</c:v>
                </c:pt>
                <c:pt idx="51">
                  <c:v>121</c:v>
                </c:pt>
                <c:pt idx="52">
                  <c:v>74</c:v>
                </c:pt>
                <c:pt idx="53">
                  <c:v>103</c:v>
                </c:pt>
                <c:pt idx="54">
                  <c:v>73</c:v>
                </c:pt>
                <c:pt idx="55">
                  <c:v>99</c:v>
                </c:pt>
                <c:pt idx="56">
                  <c:v>62</c:v>
                </c:pt>
                <c:pt idx="57">
                  <c:v>41</c:v>
                </c:pt>
                <c:pt idx="58">
                  <c:v>68</c:v>
                </c:pt>
                <c:pt idx="59">
                  <c:v>59</c:v>
                </c:pt>
                <c:pt idx="60">
                  <c:v>78</c:v>
                </c:pt>
                <c:pt idx="61">
                  <c:v>64</c:v>
                </c:pt>
                <c:pt idx="62">
                  <c:v>49</c:v>
                </c:pt>
                <c:pt idx="63">
                  <c:v>66</c:v>
                </c:pt>
                <c:pt idx="64">
                  <c:v>66</c:v>
                </c:pt>
                <c:pt idx="65">
                  <c:v>97</c:v>
                </c:pt>
                <c:pt idx="66">
                  <c:v>91</c:v>
                </c:pt>
                <c:pt idx="67">
                  <c:v>149</c:v>
                </c:pt>
                <c:pt idx="68">
                  <c:v>38</c:v>
                </c:pt>
                <c:pt idx="69">
                  <c:v>41</c:v>
                </c:pt>
                <c:pt idx="70">
                  <c:v>40</c:v>
                </c:pt>
                <c:pt idx="71">
                  <c:v>38</c:v>
                </c:pt>
                <c:pt idx="72">
                  <c:v>36</c:v>
                </c:pt>
                <c:pt idx="73">
                  <c:v>25</c:v>
                </c:pt>
                <c:pt idx="74">
                  <c:v>31</c:v>
                </c:pt>
                <c:pt idx="75">
                  <c:v>18</c:v>
                </c:pt>
                <c:pt idx="76">
                  <c:v>44</c:v>
                </c:pt>
                <c:pt idx="77">
                  <c:v>33</c:v>
                </c:pt>
                <c:pt idx="78">
                  <c:v>67</c:v>
                </c:pt>
                <c:pt idx="79">
                  <c:v>63</c:v>
                </c:pt>
                <c:pt idx="80">
                  <c:v>25</c:v>
                </c:pt>
                <c:pt idx="81">
                  <c:v>9</c:v>
                </c:pt>
                <c:pt idx="82">
                  <c:v>20</c:v>
                </c:pt>
                <c:pt idx="83">
                  <c:v>52</c:v>
                </c:pt>
                <c:pt idx="84">
                  <c:v>44</c:v>
                </c:pt>
                <c:pt idx="85">
                  <c:v>21</c:v>
                </c:pt>
                <c:pt idx="86">
                  <c:v>41</c:v>
                </c:pt>
                <c:pt idx="87">
                  <c:v>8</c:v>
                </c:pt>
                <c:pt idx="88">
                  <c:v>29</c:v>
                </c:pt>
                <c:pt idx="89">
                  <c:v>41</c:v>
                </c:pt>
                <c:pt idx="90">
                  <c:v>57</c:v>
                </c:pt>
                <c:pt idx="91">
                  <c:v>29</c:v>
                </c:pt>
                <c:pt idx="92">
                  <c:v>30</c:v>
                </c:pt>
                <c:pt idx="93">
                  <c:v>36</c:v>
                </c:pt>
                <c:pt idx="94">
                  <c:v>32</c:v>
                </c:pt>
                <c:pt idx="95">
                  <c:v>39</c:v>
                </c:pt>
                <c:pt idx="96">
                  <c:v>22</c:v>
                </c:pt>
                <c:pt idx="97">
                  <c:v>32</c:v>
                </c:pt>
                <c:pt idx="98">
                  <c:v>58</c:v>
                </c:pt>
                <c:pt idx="99">
                  <c:v>51</c:v>
                </c:pt>
                <c:pt idx="100">
                  <c:v>59</c:v>
                </c:pt>
                <c:pt idx="101">
                  <c:v>12</c:v>
                </c:pt>
                <c:pt idx="102">
                  <c:v>15</c:v>
                </c:pt>
                <c:pt idx="103">
                  <c:v>52</c:v>
                </c:pt>
                <c:pt idx="104">
                  <c:v>49</c:v>
                </c:pt>
                <c:pt idx="105">
                  <c:v>63</c:v>
                </c:pt>
                <c:pt idx="106">
                  <c:v>65</c:v>
                </c:pt>
                <c:pt idx="107">
                  <c:v>162</c:v>
                </c:pt>
                <c:pt idx="108">
                  <c:v>32</c:v>
                </c:pt>
                <c:pt idx="109">
                  <c:v>16</c:v>
                </c:pt>
                <c:pt idx="110">
                  <c:v>23</c:v>
                </c:pt>
                <c:pt idx="111">
                  <c:v>73</c:v>
                </c:pt>
                <c:pt idx="112">
                  <c:v>145</c:v>
                </c:pt>
                <c:pt idx="113">
                  <c:v>31</c:v>
                </c:pt>
                <c:pt idx="114">
                  <c:v>50</c:v>
                </c:pt>
                <c:pt idx="115">
                  <c:v>16</c:v>
                </c:pt>
                <c:pt idx="116">
                  <c:v>18</c:v>
                </c:pt>
                <c:pt idx="117">
                  <c:v>18</c:v>
                </c:pt>
                <c:pt idx="118">
                  <c:v>86</c:v>
                </c:pt>
                <c:pt idx="119">
                  <c:v>27</c:v>
                </c:pt>
                <c:pt idx="120">
                  <c:v>29</c:v>
                </c:pt>
                <c:pt idx="121">
                  <c:v>14</c:v>
                </c:pt>
                <c:pt idx="122">
                  <c:v>21</c:v>
                </c:pt>
                <c:pt idx="123">
                  <c:v>7</c:v>
                </c:pt>
                <c:pt idx="124">
                  <c:v>25</c:v>
                </c:pt>
                <c:pt idx="125">
                  <c:v>16</c:v>
                </c:pt>
                <c:pt idx="126">
                  <c:v>24</c:v>
                </c:pt>
                <c:pt idx="127">
                  <c:v>30</c:v>
                </c:pt>
                <c:pt idx="128">
                  <c:v>17</c:v>
                </c:pt>
                <c:pt idx="129">
                  <c:v>17</c:v>
                </c:pt>
                <c:pt idx="130">
                  <c:v>11</c:v>
                </c:pt>
                <c:pt idx="131">
                  <c:v>20</c:v>
                </c:pt>
                <c:pt idx="132">
                  <c:v>39</c:v>
                </c:pt>
                <c:pt idx="133">
                  <c:v>19</c:v>
                </c:pt>
                <c:pt idx="134">
                  <c:v>36</c:v>
                </c:pt>
                <c:pt idx="135">
                  <c:v>23</c:v>
                </c:pt>
                <c:pt idx="136">
                  <c:v>37</c:v>
                </c:pt>
                <c:pt idx="137">
                  <c:v>31</c:v>
                </c:pt>
                <c:pt idx="138">
                  <c:v>32</c:v>
                </c:pt>
                <c:pt idx="139">
                  <c:v>103</c:v>
                </c:pt>
                <c:pt idx="140">
                  <c:v>65</c:v>
                </c:pt>
                <c:pt idx="141">
                  <c:v>85</c:v>
                </c:pt>
                <c:pt idx="142">
                  <c:v>56</c:v>
                </c:pt>
                <c:pt idx="143">
                  <c:v>25</c:v>
                </c:pt>
                <c:pt idx="144">
                  <c:v>21</c:v>
                </c:pt>
                <c:pt idx="145">
                  <c:v>40</c:v>
                </c:pt>
                <c:pt idx="146">
                  <c:v>84</c:v>
                </c:pt>
                <c:pt idx="147">
                  <c:v>28</c:v>
                </c:pt>
                <c:pt idx="148">
                  <c:v>45</c:v>
                </c:pt>
                <c:pt idx="149">
                  <c:v>47</c:v>
                </c:pt>
                <c:pt idx="150">
                  <c:v>16</c:v>
                </c:pt>
                <c:pt idx="151">
                  <c:v>8</c:v>
                </c:pt>
                <c:pt idx="152">
                  <c:v>32</c:v>
                </c:pt>
                <c:pt idx="153">
                  <c:v>11</c:v>
                </c:pt>
                <c:pt idx="154">
                  <c:v>17</c:v>
                </c:pt>
                <c:pt idx="155">
                  <c:v>18</c:v>
                </c:pt>
                <c:pt idx="156">
                  <c:v>15</c:v>
                </c:pt>
                <c:pt idx="157">
                  <c:v>12</c:v>
                </c:pt>
                <c:pt idx="158">
                  <c:v>13</c:v>
                </c:pt>
                <c:pt idx="159">
                  <c:v>3</c:v>
                </c:pt>
                <c:pt idx="160">
                  <c:v>16</c:v>
                </c:pt>
                <c:pt idx="161">
                  <c:v>25</c:v>
                </c:pt>
                <c:pt idx="162">
                  <c:v>52</c:v>
                </c:pt>
                <c:pt idx="163">
                  <c:v>10</c:v>
                </c:pt>
                <c:pt idx="164">
                  <c:v>14</c:v>
                </c:pt>
                <c:pt idx="165">
                  <c:v>20</c:v>
                </c:pt>
                <c:pt idx="166">
                  <c:v>16</c:v>
                </c:pt>
                <c:pt idx="167">
                  <c:v>21</c:v>
                </c:pt>
                <c:pt idx="168">
                  <c:v>38</c:v>
                </c:pt>
                <c:pt idx="169">
                  <c:v>29</c:v>
                </c:pt>
                <c:pt idx="170">
                  <c:v>12</c:v>
                </c:pt>
                <c:pt idx="171">
                  <c:v>30</c:v>
                </c:pt>
                <c:pt idx="172">
                  <c:v>5</c:v>
                </c:pt>
                <c:pt idx="173">
                  <c:v>12</c:v>
                </c:pt>
                <c:pt idx="174">
                  <c:v>33</c:v>
                </c:pt>
                <c:pt idx="175">
                  <c:v>17</c:v>
                </c:pt>
                <c:pt idx="176">
                  <c:v>45</c:v>
                </c:pt>
                <c:pt idx="177">
                  <c:v>30</c:v>
                </c:pt>
                <c:pt idx="178">
                  <c:v>19</c:v>
                </c:pt>
                <c:pt idx="179">
                  <c:v>7</c:v>
                </c:pt>
                <c:pt idx="180">
                  <c:v>36</c:v>
                </c:pt>
                <c:pt idx="18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69-4D19-94A4-DD67562A32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เก่า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Sheet1!$A$2:$A$183</c:f>
              <c:numCache>
                <c:formatCode>d\-mmm</c:formatCode>
                <c:ptCount val="18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</c:numCache>
            </c:numRef>
          </c:cat>
          <c:val>
            <c:numRef>
              <c:f>Sheet1!$C$2:$C$183</c:f>
              <c:numCache>
                <c:formatCode>General</c:formatCode>
                <c:ptCount val="1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46</c:v>
                </c:pt>
                <c:pt idx="58">
                  <c:v>35</c:v>
                </c:pt>
                <c:pt idx="59">
                  <c:v>71</c:v>
                </c:pt>
                <c:pt idx="60">
                  <c:v>85</c:v>
                </c:pt>
                <c:pt idx="61">
                  <c:v>95</c:v>
                </c:pt>
                <c:pt idx="62">
                  <c:v>127</c:v>
                </c:pt>
                <c:pt idx="63">
                  <c:v>74</c:v>
                </c:pt>
                <c:pt idx="64">
                  <c:v>69</c:v>
                </c:pt>
                <c:pt idx="65">
                  <c:v>29</c:v>
                </c:pt>
                <c:pt idx="66">
                  <c:v>382</c:v>
                </c:pt>
                <c:pt idx="67">
                  <c:v>44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69-4D19-94A4-DD67562A32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เรือนจำ</c:v>
                </c:pt>
              </c:strCache>
            </c:strRef>
          </c:tx>
          <c:spPr>
            <a:solidFill>
              <a:srgbClr val="FF99FF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Sheet1!$A$2:$A$183</c:f>
              <c:numCache>
                <c:formatCode>d\-mmm</c:formatCode>
                <c:ptCount val="18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</c:numCache>
            </c:numRef>
          </c:cat>
          <c:val>
            <c:numRef>
              <c:f>Sheet1!$D$2:$D$183</c:f>
              <c:numCache>
                <c:formatCode>General</c:formatCode>
                <c:ptCount val="1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265</c:v>
                </c:pt>
                <c:pt idx="66">
                  <c:v>1</c:v>
                </c:pt>
                <c:pt idx="67">
                  <c:v>100</c:v>
                </c:pt>
                <c:pt idx="68">
                  <c:v>0</c:v>
                </c:pt>
                <c:pt idx="69">
                  <c:v>2</c:v>
                </c:pt>
                <c:pt idx="70">
                  <c:v>0</c:v>
                </c:pt>
                <c:pt idx="71">
                  <c:v>0</c:v>
                </c:pt>
                <c:pt idx="72">
                  <c:v>16</c:v>
                </c:pt>
                <c:pt idx="73">
                  <c:v>1</c:v>
                </c:pt>
                <c:pt idx="74">
                  <c:v>1</c:v>
                </c:pt>
                <c:pt idx="75">
                  <c:v>32</c:v>
                </c:pt>
                <c:pt idx="76">
                  <c:v>4</c:v>
                </c:pt>
                <c:pt idx="77">
                  <c:v>54</c:v>
                </c:pt>
                <c:pt idx="78">
                  <c:v>2</c:v>
                </c:pt>
                <c:pt idx="79">
                  <c:v>23</c:v>
                </c:pt>
                <c:pt idx="80">
                  <c:v>1</c:v>
                </c:pt>
                <c:pt idx="81">
                  <c:v>2</c:v>
                </c:pt>
                <c:pt idx="82">
                  <c:v>20</c:v>
                </c:pt>
                <c:pt idx="83">
                  <c:v>4</c:v>
                </c:pt>
                <c:pt idx="84">
                  <c:v>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13</c:v>
                </c:pt>
                <c:pt idx="122">
                  <c:v>3</c:v>
                </c:pt>
                <c:pt idx="123">
                  <c:v>0</c:v>
                </c:pt>
                <c:pt idx="124">
                  <c:v>4</c:v>
                </c:pt>
                <c:pt idx="125">
                  <c:v>0</c:v>
                </c:pt>
                <c:pt idx="126">
                  <c:v>15</c:v>
                </c:pt>
                <c:pt idx="127">
                  <c:v>42</c:v>
                </c:pt>
                <c:pt idx="128">
                  <c:v>0</c:v>
                </c:pt>
                <c:pt idx="129">
                  <c:v>0</c:v>
                </c:pt>
                <c:pt idx="130">
                  <c:v>14</c:v>
                </c:pt>
                <c:pt idx="131">
                  <c:v>1</c:v>
                </c:pt>
                <c:pt idx="132">
                  <c:v>0</c:v>
                </c:pt>
                <c:pt idx="133">
                  <c:v>17</c:v>
                </c:pt>
                <c:pt idx="134">
                  <c:v>23</c:v>
                </c:pt>
                <c:pt idx="135">
                  <c:v>5</c:v>
                </c:pt>
                <c:pt idx="136">
                  <c:v>5</c:v>
                </c:pt>
                <c:pt idx="137">
                  <c:v>0</c:v>
                </c:pt>
                <c:pt idx="138">
                  <c:v>75</c:v>
                </c:pt>
                <c:pt idx="139">
                  <c:v>0</c:v>
                </c:pt>
                <c:pt idx="140">
                  <c:v>8</c:v>
                </c:pt>
                <c:pt idx="141">
                  <c:v>17</c:v>
                </c:pt>
                <c:pt idx="142">
                  <c:v>14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39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14</c:v>
                </c:pt>
                <c:pt idx="151">
                  <c:v>2</c:v>
                </c:pt>
                <c:pt idx="152">
                  <c:v>0</c:v>
                </c:pt>
                <c:pt idx="153">
                  <c:v>0</c:v>
                </c:pt>
                <c:pt idx="154">
                  <c:v>2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4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69-4D19-94A4-DD67562A32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นำเข้าใหม่</c:v>
                </c:pt>
              </c:strCache>
            </c:strRef>
          </c:tx>
          <c:spPr>
            <a:solidFill>
              <a:srgbClr val="00B0F0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Sheet1!$A$2:$A$183</c:f>
              <c:numCache>
                <c:formatCode>d\-mmm</c:formatCode>
                <c:ptCount val="18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</c:numCache>
            </c:numRef>
          </c:cat>
          <c:val>
            <c:numRef>
              <c:f>Sheet1!$E$2:$E$183</c:f>
              <c:numCache>
                <c:formatCode>General</c:formatCode>
                <c:ptCount val="182"/>
                <c:pt idx="0">
                  <c:v>9</c:v>
                </c:pt>
                <c:pt idx="1">
                  <c:v>30</c:v>
                </c:pt>
                <c:pt idx="2">
                  <c:v>12</c:v>
                </c:pt>
                <c:pt idx="3">
                  <c:v>24</c:v>
                </c:pt>
                <c:pt idx="4">
                  <c:v>23</c:v>
                </c:pt>
                <c:pt idx="5">
                  <c:v>32</c:v>
                </c:pt>
                <c:pt idx="6">
                  <c:v>35</c:v>
                </c:pt>
                <c:pt idx="7">
                  <c:v>28</c:v>
                </c:pt>
                <c:pt idx="8">
                  <c:v>19</c:v>
                </c:pt>
                <c:pt idx="9">
                  <c:v>48</c:v>
                </c:pt>
                <c:pt idx="10">
                  <c:v>28</c:v>
                </c:pt>
                <c:pt idx="11">
                  <c:v>42</c:v>
                </c:pt>
                <c:pt idx="12">
                  <c:v>31</c:v>
                </c:pt>
                <c:pt idx="13">
                  <c:v>56</c:v>
                </c:pt>
                <c:pt idx="14">
                  <c:v>69</c:v>
                </c:pt>
                <c:pt idx="15">
                  <c:v>48</c:v>
                </c:pt>
                <c:pt idx="16">
                  <c:v>52</c:v>
                </c:pt>
                <c:pt idx="17">
                  <c:v>55</c:v>
                </c:pt>
                <c:pt idx="18">
                  <c:v>56</c:v>
                </c:pt>
                <c:pt idx="19">
                  <c:v>48</c:v>
                </c:pt>
                <c:pt idx="20">
                  <c:v>58</c:v>
                </c:pt>
                <c:pt idx="21">
                  <c:v>82</c:v>
                </c:pt>
                <c:pt idx="22">
                  <c:v>58</c:v>
                </c:pt>
                <c:pt idx="23">
                  <c:v>60</c:v>
                </c:pt>
                <c:pt idx="24">
                  <c:v>110</c:v>
                </c:pt>
                <c:pt idx="25">
                  <c:v>74</c:v>
                </c:pt>
                <c:pt idx="26">
                  <c:v>89</c:v>
                </c:pt>
                <c:pt idx="27">
                  <c:v>65</c:v>
                </c:pt>
                <c:pt idx="28">
                  <c:v>100</c:v>
                </c:pt>
                <c:pt idx="29">
                  <c:v>106</c:v>
                </c:pt>
                <c:pt idx="30">
                  <c:v>36</c:v>
                </c:pt>
                <c:pt idx="31">
                  <c:v>40</c:v>
                </c:pt>
                <c:pt idx="32">
                  <c:v>103</c:v>
                </c:pt>
                <c:pt idx="33">
                  <c:v>26</c:v>
                </c:pt>
                <c:pt idx="34">
                  <c:v>160</c:v>
                </c:pt>
                <c:pt idx="35">
                  <c:v>86</c:v>
                </c:pt>
                <c:pt idx="36">
                  <c:v>33</c:v>
                </c:pt>
                <c:pt idx="37">
                  <c:v>115</c:v>
                </c:pt>
                <c:pt idx="38">
                  <c:v>88</c:v>
                </c:pt>
                <c:pt idx="39">
                  <c:v>73</c:v>
                </c:pt>
                <c:pt idx="40">
                  <c:v>23</c:v>
                </c:pt>
                <c:pt idx="41">
                  <c:v>85</c:v>
                </c:pt>
                <c:pt idx="42">
                  <c:v>118</c:v>
                </c:pt>
                <c:pt idx="43">
                  <c:v>99</c:v>
                </c:pt>
                <c:pt idx="44">
                  <c:v>114</c:v>
                </c:pt>
                <c:pt idx="45">
                  <c:v>56</c:v>
                </c:pt>
                <c:pt idx="46">
                  <c:v>59</c:v>
                </c:pt>
                <c:pt idx="47">
                  <c:v>126</c:v>
                </c:pt>
                <c:pt idx="48">
                  <c:v>65</c:v>
                </c:pt>
                <c:pt idx="49">
                  <c:v>111</c:v>
                </c:pt>
                <c:pt idx="50">
                  <c:v>42</c:v>
                </c:pt>
                <c:pt idx="51">
                  <c:v>51</c:v>
                </c:pt>
                <c:pt idx="52">
                  <c:v>44</c:v>
                </c:pt>
                <c:pt idx="53">
                  <c:v>48</c:v>
                </c:pt>
                <c:pt idx="54">
                  <c:v>50</c:v>
                </c:pt>
                <c:pt idx="55">
                  <c:v>32</c:v>
                </c:pt>
                <c:pt idx="56">
                  <c:v>87</c:v>
                </c:pt>
                <c:pt idx="57">
                  <c:v>59</c:v>
                </c:pt>
                <c:pt idx="58">
                  <c:v>24</c:v>
                </c:pt>
                <c:pt idx="59">
                  <c:v>39</c:v>
                </c:pt>
                <c:pt idx="60">
                  <c:v>13</c:v>
                </c:pt>
                <c:pt idx="61">
                  <c:v>11</c:v>
                </c:pt>
                <c:pt idx="62">
                  <c:v>17</c:v>
                </c:pt>
                <c:pt idx="63">
                  <c:v>16</c:v>
                </c:pt>
                <c:pt idx="64">
                  <c:v>10</c:v>
                </c:pt>
                <c:pt idx="65">
                  <c:v>20</c:v>
                </c:pt>
                <c:pt idx="66">
                  <c:v>17</c:v>
                </c:pt>
                <c:pt idx="67">
                  <c:v>16</c:v>
                </c:pt>
                <c:pt idx="68">
                  <c:v>13</c:v>
                </c:pt>
                <c:pt idx="69">
                  <c:v>30</c:v>
                </c:pt>
                <c:pt idx="70">
                  <c:v>17</c:v>
                </c:pt>
                <c:pt idx="71">
                  <c:v>24</c:v>
                </c:pt>
                <c:pt idx="72">
                  <c:v>21</c:v>
                </c:pt>
                <c:pt idx="73">
                  <c:v>19</c:v>
                </c:pt>
                <c:pt idx="74">
                  <c:v>10</c:v>
                </c:pt>
                <c:pt idx="75">
                  <c:v>5</c:v>
                </c:pt>
                <c:pt idx="76">
                  <c:v>17</c:v>
                </c:pt>
                <c:pt idx="77">
                  <c:v>8</c:v>
                </c:pt>
                <c:pt idx="78">
                  <c:v>7</c:v>
                </c:pt>
                <c:pt idx="79">
                  <c:v>6</c:v>
                </c:pt>
                <c:pt idx="80">
                  <c:v>4</c:v>
                </c:pt>
                <c:pt idx="81">
                  <c:v>1</c:v>
                </c:pt>
                <c:pt idx="82">
                  <c:v>14</c:v>
                </c:pt>
                <c:pt idx="83">
                  <c:v>12</c:v>
                </c:pt>
                <c:pt idx="84">
                  <c:v>10</c:v>
                </c:pt>
                <c:pt idx="85">
                  <c:v>1</c:v>
                </c:pt>
                <c:pt idx="86">
                  <c:v>2</c:v>
                </c:pt>
                <c:pt idx="87">
                  <c:v>9</c:v>
                </c:pt>
                <c:pt idx="88">
                  <c:v>2</c:v>
                </c:pt>
                <c:pt idx="89">
                  <c:v>6</c:v>
                </c:pt>
                <c:pt idx="90">
                  <c:v>4</c:v>
                </c:pt>
                <c:pt idx="91">
                  <c:v>7</c:v>
                </c:pt>
                <c:pt idx="92">
                  <c:v>4</c:v>
                </c:pt>
                <c:pt idx="93">
                  <c:v>2</c:v>
                </c:pt>
                <c:pt idx="94">
                  <c:v>8</c:v>
                </c:pt>
                <c:pt idx="95">
                  <c:v>4</c:v>
                </c:pt>
                <c:pt idx="96">
                  <c:v>4</c:v>
                </c:pt>
                <c:pt idx="97">
                  <c:v>6</c:v>
                </c:pt>
                <c:pt idx="98">
                  <c:v>4</c:v>
                </c:pt>
                <c:pt idx="99">
                  <c:v>3</c:v>
                </c:pt>
                <c:pt idx="100">
                  <c:v>8</c:v>
                </c:pt>
                <c:pt idx="101">
                  <c:v>2</c:v>
                </c:pt>
                <c:pt idx="102">
                  <c:v>0</c:v>
                </c:pt>
                <c:pt idx="103">
                  <c:v>6</c:v>
                </c:pt>
                <c:pt idx="104">
                  <c:v>2</c:v>
                </c:pt>
                <c:pt idx="105">
                  <c:v>5</c:v>
                </c:pt>
                <c:pt idx="106">
                  <c:v>6</c:v>
                </c:pt>
                <c:pt idx="107">
                  <c:v>5</c:v>
                </c:pt>
                <c:pt idx="108">
                  <c:v>4</c:v>
                </c:pt>
                <c:pt idx="109">
                  <c:v>2</c:v>
                </c:pt>
                <c:pt idx="110">
                  <c:v>7</c:v>
                </c:pt>
                <c:pt idx="111">
                  <c:v>2</c:v>
                </c:pt>
                <c:pt idx="112">
                  <c:v>4</c:v>
                </c:pt>
                <c:pt idx="113">
                  <c:v>8</c:v>
                </c:pt>
                <c:pt idx="114">
                  <c:v>2</c:v>
                </c:pt>
                <c:pt idx="115">
                  <c:v>1</c:v>
                </c:pt>
                <c:pt idx="116">
                  <c:v>3</c:v>
                </c:pt>
                <c:pt idx="117">
                  <c:v>2</c:v>
                </c:pt>
                <c:pt idx="118">
                  <c:v>5</c:v>
                </c:pt>
                <c:pt idx="119">
                  <c:v>8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0</c:v>
                </c:pt>
                <c:pt idx="124">
                  <c:v>1</c:v>
                </c:pt>
                <c:pt idx="125">
                  <c:v>4</c:v>
                </c:pt>
                <c:pt idx="126">
                  <c:v>1</c:v>
                </c:pt>
                <c:pt idx="127">
                  <c:v>5</c:v>
                </c:pt>
                <c:pt idx="128">
                  <c:v>2</c:v>
                </c:pt>
                <c:pt idx="129">
                  <c:v>1</c:v>
                </c:pt>
                <c:pt idx="130">
                  <c:v>1</c:v>
                </c:pt>
                <c:pt idx="131">
                  <c:v>7</c:v>
                </c:pt>
                <c:pt idx="132">
                  <c:v>3</c:v>
                </c:pt>
                <c:pt idx="133">
                  <c:v>5</c:v>
                </c:pt>
                <c:pt idx="134">
                  <c:v>11</c:v>
                </c:pt>
                <c:pt idx="135">
                  <c:v>2</c:v>
                </c:pt>
                <c:pt idx="136">
                  <c:v>3</c:v>
                </c:pt>
                <c:pt idx="137">
                  <c:v>10</c:v>
                </c:pt>
                <c:pt idx="138">
                  <c:v>0</c:v>
                </c:pt>
                <c:pt idx="139">
                  <c:v>2</c:v>
                </c:pt>
                <c:pt idx="140">
                  <c:v>1</c:v>
                </c:pt>
                <c:pt idx="141">
                  <c:v>2</c:v>
                </c:pt>
                <c:pt idx="142">
                  <c:v>3</c:v>
                </c:pt>
                <c:pt idx="143">
                  <c:v>1</c:v>
                </c:pt>
                <c:pt idx="144">
                  <c:v>3</c:v>
                </c:pt>
                <c:pt idx="145">
                  <c:v>4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6</c:v>
                </c:pt>
                <c:pt idx="150">
                  <c:v>3</c:v>
                </c:pt>
                <c:pt idx="151">
                  <c:v>5</c:v>
                </c:pt>
                <c:pt idx="152">
                  <c:v>3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5</c:v>
                </c:pt>
                <c:pt idx="162">
                  <c:v>7</c:v>
                </c:pt>
                <c:pt idx="163">
                  <c:v>0</c:v>
                </c:pt>
                <c:pt idx="164">
                  <c:v>0</c:v>
                </c:pt>
                <c:pt idx="165">
                  <c:v>6</c:v>
                </c:pt>
                <c:pt idx="166">
                  <c:v>0</c:v>
                </c:pt>
                <c:pt idx="167">
                  <c:v>1</c:v>
                </c:pt>
                <c:pt idx="168">
                  <c:v>3</c:v>
                </c:pt>
                <c:pt idx="169">
                  <c:v>4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1</c:v>
                </c:pt>
                <c:pt idx="18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69-4D19-94A4-DD67562A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16582912"/>
        <c:axId val="342565632"/>
      </c:barChart>
      <c:dateAx>
        <c:axId val="31658291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42565632"/>
        <c:crosses val="autoZero"/>
        <c:auto val="1"/>
        <c:lblOffset val="100"/>
        <c:baseTimeUnit val="days"/>
      </c:dateAx>
      <c:valAx>
        <c:axId val="342565632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165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2163067903352E-2"/>
          <c:y val="5.6118208362343013E-2"/>
          <c:w val="0.90226745814800846"/>
          <c:h val="0.73713451787801931"/>
        </c:manualLayout>
      </c:layout>
      <c:areaChart>
        <c:grouping val="stacked"/>
        <c:varyColors val="0"/>
        <c:ser>
          <c:idx val="1"/>
          <c:order val="1"/>
          <c:tx>
            <c:strRef>
              <c:f>Sheet2!$C$14</c:f>
              <c:strCache>
                <c:ptCount val="1"/>
                <c:pt idx="0">
                  <c:v>median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67000">
                  <a:schemeClr val="accent5">
                    <a:lumMod val="60000"/>
                    <a:lumOff val="40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  <a:prstDash val="sysDash"/>
            </a:ln>
            <a:effectLst/>
          </c:spPr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ซิฟิลิส</c:v>
                </c:pt>
              </c:strCache>
            </c:strRef>
          </c:cat>
          <c:val>
            <c:numRef>
              <c:f>Sheet2!$C$15:$C$19</c:f>
              <c:numCache>
                <c:formatCode>General</c:formatCode>
                <c:ptCount val="5"/>
                <c:pt idx="0">
                  <c:v>1092</c:v>
                </c:pt>
                <c:pt idx="1">
                  <c:v>167</c:v>
                </c:pt>
                <c:pt idx="2">
                  <c:v>192</c:v>
                </c:pt>
                <c:pt idx="3">
                  <c:v>146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003520"/>
        <c:axId val="321005056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ธันวาคม 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rgbClr val="FF61FF"/>
                </a:gs>
                <a:gs pos="83000">
                  <a:srgbClr val="FF47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25400">
              <a:solidFill>
                <a:srgbClr val="FF00FF"/>
              </a:solidFill>
            </a:ln>
            <a:effectLst/>
          </c:spPr>
          <c:invertIfNegative val="0"/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ซิฟิลิส</c:v>
                </c:pt>
              </c:strCache>
            </c:strRef>
          </c:cat>
          <c:val>
            <c:numRef>
              <c:f>Sheet2!$B$15:$B$19</c:f>
              <c:numCache>
                <c:formatCode>General</c:formatCode>
                <c:ptCount val="5"/>
                <c:pt idx="0">
                  <c:v>346</c:v>
                </c:pt>
                <c:pt idx="1">
                  <c:v>101</c:v>
                </c:pt>
                <c:pt idx="2">
                  <c:v>92</c:v>
                </c:pt>
                <c:pt idx="3">
                  <c:v>27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321003520"/>
        <c:axId val="321005056"/>
      </c:barChart>
      <c:catAx>
        <c:axId val="3210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/>
            </a:pPr>
            <a:endParaRPr lang="th-TH"/>
          </a:p>
        </c:txPr>
        <c:crossAx val="321005056"/>
        <c:crosses val="autoZero"/>
        <c:auto val="1"/>
        <c:lblAlgn val="ctr"/>
        <c:lblOffset val="100"/>
        <c:noMultiLvlLbl val="0"/>
      </c:catAx>
      <c:valAx>
        <c:axId val="3210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th-TH"/>
          </a:p>
        </c:txPr>
        <c:crossAx val="3210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23560196844369"/>
          <c:y val="8.4009711784521143E-2"/>
          <c:w val="0.31891333420543372"/>
          <c:h val="0.1140080380580810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36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1C-4FFC-BAB3-7D7F636B0DEC}"/>
              </c:ext>
            </c:extLst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1C-4FFC-BAB3-7D7F636B0DEC}"/>
              </c:ext>
            </c:extLst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160</c:v>
                </c:pt>
                <c:pt idx="1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1C-4FFC-BAB3-7D7F636B0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76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EA-4CEE-A987-24A27BB72D19}"/>
              </c:ext>
            </c:extLst>
          </c:dPt>
          <c:dPt>
            <c:idx val="1"/>
            <c:bubble3D val="0"/>
            <c:explosion val="5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EA-4CEE-A987-24A27BB72D19}"/>
              </c:ext>
            </c:extLst>
          </c:dPt>
          <c:val>
            <c:numRef>
              <c:f>'Sheet1 (2)'!$A$1:$A$2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EA-4CEE-A987-24A27BB7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อาหาร!$A$1:$A$2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อาหาร!$B$1:$B$2</c:f>
              <c:numCache>
                <c:formatCode>General</c:formatCode>
                <c:ptCount val="2"/>
                <c:pt idx="0">
                  <c:v>7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DHF!$A$1:$A$2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DHF!$B$1:$B$2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9C7FF"/>
              </a:solidFill>
              <a:ln w="19050"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2B-4B40-8230-B90C84698109}"/>
              </c:ext>
            </c:extLst>
          </c:dPt>
          <c:dPt>
            <c:idx val="1"/>
            <c:bubble3D val="0"/>
            <c:explosion val="14"/>
            <c:spPr>
              <a:solidFill>
                <a:srgbClr val="FFCCFF"/>
              </a:solidFill>
              <a:ln w="19050">
                <a:solidFill>
                  <a:srgbClr val="FF33C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2B-4B40-8230-B90C84698109}"/>
              </c:ext>
            </c:extLst>
          </c:dPt>
          <c:cat>
            <c:strRef>
              <c:f>[ทะเบียนรายชื่อผู้เสียชีวิต.xlsx]Sheet2!$A$1:$A$2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[ทะเบียนรายชื่อผู้เสียชีวิต.xlsx]Sheet2!$B$1:$B$2</c:f>
              <c:numCache>
                <c:formatCode>General</c:formatCode>
                <c:ptCount val="2"/>
                <c:pt idx="0">
                  <c:v>33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2B-4B40-8230-B90C84698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'EPI Cruve'!$B$1</c:f>
              <c:strCache>
                <c:ptCount val="1"/>
                <c:pt idx="0">
                  <c:v>ผู้ติดเชื้อ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</a:ln>
          </c:spPr>
          <c:invertIfNegative val="0"/>
          <c:cat>
            <c:numRef>
              <c:f>'EPI Cruve'!$A$2:$A$183</c:f>
              <c:numCache>
                <c:formatCode>d\ mmm</c:formatCode>
                <c:ptCount val="18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  <c:pt idx="156">
                  <c:v>44534</c:v>
                </c:pt>
                <c:pt idx="157">
                  <c:v>44535</c:v>
                </c:pt>
                <c:pt idx="158">
                  <c:v>44536</c:v>
                </c:pt>
                <c:pt idx="159">
                  <c:v>44537</c:v>
                </c:pt>
                <c:pt idx="160">
                  <c:v>44538</c:v>
                </c:pt>
                <c:pt idx="161">
                  <c:v>44539</c:v>
                </c:pt>
                <c:pt idx="162">
                  <c:v>44540</c:v>
                </c:pt>
                <c:pt idx="163">
                  <c:v>44541</c:v>
                </c:pt>
                <c:pt idx="164">
                  <c:v>44542</c:v>
                </c:pt>
                <c:pt idx="165">
                  <c:v>44543</c:v>
                </c:pt>
                <c:pt idx="166">
                  <c:v>44544</c:v>
                </c:pt>
                <c:pt idx="167">
                  <c:v>44545</c:v>
                </c:pt>
                <c:pt idx="168">
                  <c:v>44546</c:v>
                </c:pt>
                <c:pt idx="169">
                  <c:v>44547</c:v>
                </c:pt>
                <c:pt idx="170">
                  <c:v>44548</c:v>
                </c:pt>
                <c:pt idx="171">
                  <c:v>44549</c:v>
                </c:pt>
                <c:pt idx="172">
                  <c:v>44550</c:v>
                </c:pt>
                <c:pt idx="173">
                  <c:v>44551</c:v>
                </c:pt>
                <c:pt idx="174">
                  <c:v>44552</c:v>
                </c:pt>
                <c:pt idx="175">
                  <c:v>44553</c:v>
                </c:pt>
                <c:pt idx="176">
                  <c:v>44554</c:v>
                </c:pt>
                <c:pt idx="177">
                  <c:v>44555</c:v>
                </c:pt>
                <c:pt idx="178">
                  <c:v>44556</c:v>
                </c:pt>
                <c:pt idx="179">
                  <c:v>44557</c:v>
                </c:pt>
                <c:pt idx="180">
                  <c:v>44558</c:v>
                </c:pt>
                <c:pt idx="181">
                  <c:v>44559</c:v>
                </c:pt>
              </c:numCache>
            </c:numRef>
          </c:cat>
          <c:val>
            <c:numRef>
              <c:f>'EPI Cruve'!$B$2:$B$183</c:f>
              <c:numCache>
                <c:formatCode>General</c:formatCode>
                <c:ptCount val="182"/>
                <c:pt idx="0">
                  <c:v>12</c:v>
                </c:pt>
                <c:pt idx="1">
                  <c:v>34</c:v>
                </c:pt>
                <c:pt idx="2">
                  <c:v>12</c:v>
                </c:pt>
                <c:pt idx="3">
                  <c:v>33</c:v>
                </c:pt>
                <c:pt idx="4">
                  <c:v>37</c:v>
                </c:pt>
                <c:pt idx="5">
                  <c:v>46</c:v>
                </c:pt>
                <c:pt idx="6">
                  <c:v>39</c:v>
                </c:pt>
                <c:pt idx="7">
                  <c:v>30</c:v>
                </c:pt>
                <c:pt idx="8">
                  <c:v>28</c:v>
                </c:pt>
                <c:pt idx="9">
                  <c:v>48</c:v>
                </c:pt>
                <c:pt idx="10">
                  <c:v>31</c:v>
                </c:pt>
                <c:pt idx="11">
                  <c:v>48</c:v>
                </c:pt>
                <c:pt idx="12">
                  <c:v>33</c:v>
                </c:pt>
                <c:pt idx="13">
                  <c:v>59</c:v>
                </c:pt>
                <c:pt idx="14">
                  <c:v>69</c:v>
                </c:pt>
                <c:pt idx="15">
                  <c:v>51</c:v>
                </c:pt>
                <c:pt idx="16">
                  <c:v>76</c:v>
                </c:pt>
                <c:pt idx="17">
                  <c:v>60</c:v>
                </c:pt>
                <c:pt idx="18">
                  <c:v>65</c:v>
                </c:pt>
                <c:pt idx="19">
                  <c:v>56</c:v>
                </c:pt>
                <c:pt idx="20">
                  <c:v>60</c:v>
                </c:pt>
                <c:pt idx="21">
                  <c:v>99</c:v>
                </c:pt>
                <c:pt idx="22">
                  <c:v>61</c:v>
                </c:pt>
                <c:pt idx="23">
                  <c:v>73</c:v>
                </c:pt>
                <c:pt idx="24">
                  <c:v>132</c:v>
                </c:pt>
                <c:pt idx="25">
                  <c:v>104</c:v>
                </c:pt>
                <c:pt idx="26">
                  <c:v>107</c:v>
                </c:pt>
                <c:pt idx="27">
                  <c:v>75</c:v>
                </c:pt>
                <c:pt idx="28">
                  <c:v>118</c:v>
                </c:pt>
                <c:pt idx="29">
                  <c:v>119</c:v>
                </c:pt>
                <c:pt idx="30">
                  <c:v>68</c:v>
                </c:pt>
                <c:pt idx="31">
                  <c:v>45</c:v>
                </c:pt>
                <c:pt idx="32">
                  <c:v>169</c:v>
                </c:pt>
                <c:pt idx="33">
                  <c:v>27</c:v>
                </c:pt>
                <c:pt idx="34">
                  <c:v>192</c:v>
                </c:pt>
                <c:pt idx="35">
                  <c:v>108</c:v>
                </c:pt>
                <c:pt idx="36">
                  <c:v>33</c:v>
                </c:pt>
                <c:pt idx="37">
                  <c:v>158</c:v>
                </c:pt>
                <c:pt idx="38">
                  <c:v>130</c:v>
                </c:pt>
                <c:pt idx="39">
                  <c:v>92</c:v>
                </c:pt>
                <c:pt idx="40">
                  <c:v>35</c:v>
                </c:pt>
                <c:pt idx="41">
                  <c:v>127</c:v>
                </c:pt>
                <c:pt idx="42">
                  <c:v>190</c:v>
                </c:pt>
                <c:pt idx="43">
                  <c:v>119</c:v>
                </c:pt>
                <c:pt idx="44">
                  <c:v>195</c:v>
                </c:pt>
                <c:pt idx="45">
                  <c:v>94</c:v>
                </c:pt>
                <c:pt idx="46">
                  <c:v>140</c:v>
                </c:pt>
                <c:pt idx="47">
                  <c:v>187</c:v>
                </c:pt>
                <c:pt idx="48">
                  <c:v>142</c:v>
                </c:pt>
                <c:pt idx="49">
                  <c:v>166</c:v>
                </c:pt>
                <c:pt idx="50">
                  <c:v>132</c:v>
                </c:pt>
                <c:pt idx="51">
                  <c:v>172</c:v>
                </c:pt>
                <c:pt idx="52">
                  <c:v>118</c:v>
                </c:pt>
                <c:pt idx="53">
                  <c:v>151</c:v>
                </c:pt>
                <c:pt idx="54">
                  <c:v>123</c:v>
                </c:pt>
                <c:pt idx="55">
                  <c:v>131</c:v>
                </c:pt>
                <c:pt idx="56">
                  <c:v>149</c:v>
                </c:pt>
                <c:pt idx="57">
                  <c:v>146</c:v>
                </c:pt>
                <c:pt idx="58">
                  <c:v>127</c:v>
                </c:pt>
                <c:pt idx="59">
                  <c:v>169</c:v>
                </c:pt>
                <c:pt idx="60">
                  <c:v>176</c:v>
                </c:pt>
                <c:pt idx="61">
                  <c:v>170</c:v>
                </c:pt>
                <c:pt idx="62">
                  <c:v>193</c:v>
                </c:pt>
                <c:pt idx="63">
                  <c:v>156</c:v>
                </c:pt>
                <c:pt idx="64">
                  <c:v>145</c:v>
                </c:pt>
                <c:pt idx="65">
                  <c:v>411</c:v>
                </c:pt>
                <c:pt idx="66">
                  <c:v>491</c:v>
                </c:pt>
                <c:pt idx="67">
                  <c:v>309</c:v>
                </c:pt>
                <c:pt idx="68">
                  <c:v>51</c:v>
                </c:pt>
                <c:pt idx="69">
                  <c:v>73</c:v>
                </c:pt>
                <c:pt idx="70">
                  <c:v>57</c:v>
                </c:pt>
                <c:pt idx="71">
                  <c:v>63</c:v>
                </c:pt>
                <c:pt idx="72">
                  <c:v>73</c:v>
                </c:pt>
                <c:pt idx="73">
                  <c:v>45</c:v>
                </c:pt>
                <c:pt idx="74">
                  <c:v>42</c:v>
                </c:pt>
                <c:pt idx="75">
                  <c:v>55</c:v>
                </c:pt>
                <c:pt idx="76">
                  <c:v>65</c:v>
                </c:pt>
                <c:pt idx="77">
                  <c:v>95</c:v>
                </c:pt>
                <c:pt idx="78">
                  <c:v>76</c:v>
                </c:pt>
                <c:pt idx="79">
                  <c:v>92</c:v>
                </c:pt>
                <c:pt idx="80">
                  <c:v>30</c:v>
                </c:pt>
                <c:pt idx="81">
                  <c:v>12</c:v>
                </c:pt>
                <c:pt idx="82">
                  <c:v>54</c:v>
                </c:pt>
                <c:pt idx="83">
                  <c:v>68</c:v>
                </c:pt>
                <c:pt idx="84">
                  <c:v>56</c:v>
                </c:pt>
                <c:pt idx="85">
                  <c:v>22</c:v>
                </c:pt>
                <c:pt idx="86">
                  <c:v>43</c:v>
                </c:pt>
                <c:pt idx="87">
                  <c:v>17</c:v>
                </c:pt>
                <c:pt idx="88">
                  <c:v>31</c:v>
                </c:pt>
                <c:pt idx="89">
                  <c:v>47</c:v>
                </c:pt>
                <c:pt idx="90">
                  <c:v>61</c:v>
                </c:pt>
                <c:pt idx="91">
                  <c:v>36</c:v>
                </c:pt>
                <c:pt idx="92">
                  <c:v>34</c:v>
                </c:pt>
                <c:pt idx="93">
                  <c:v>38</c:v>
                </c:pt>
                <c:pt idx="94">
                  <c:v>40</c:v>
                </c:pt>
                <c:pt idx="95">
                  <c:v>43</c:v>
                </c:pt>
                <c:pt idx="96">
                  <c:v>26</c:v>
                </c:pt>
                <c:pt idx="97">
                  <c:v>38</c:v>
                </c:pt>
                <c:pt idx="98">
                  <c:v>62</c:v>
                </c:pt>
                <c:pt idx="99">
                  <c:v>54</c:v>
                </c:pt>
                <c:pt idx="100">
                  <c:v>67</c:v>
                </c:pt>
                <c:pt idx="101">
                  <c:v>14</c:v>
                </c:pt>
                <c:pt idx="102">
                  <c:v>15</c:v>
                </c:pt>
                <c:pt idx="103">
                  <c:v>58</c:v>
                </c:pt>
                <c:pt idx="104">
                  <c:v>51</c:v>
                </c:pt>
                <c:pt idx="105">
                  <c:v>68</c:v>
                </c:pt>
                <c:pt idx="106">
                  <c:v>71</c:v>
                </c:pt>
                <c:pt idx="107">
                  <c:v>167</c:v>
                </c:pt>
                <c:pt idx="108">
                  <c:v>36</c:v>
                </c:pt>
                <c:pt idx="109">
                  <c:v>18</c:v>
                </c:pt>
                <c:pt idx="110">
                  <c:v>30</c:v>
                </c:pt>
                <c:pt idx="111">
                  <c:v>75</c:v>
                </c:pt>
                <c:pt idx="112">
                  <c:v>149</c:v>
                </c:pt>
                <c:pt idx="113">
                  <c:v>39</c:v>
                </c:pt>
                <c:pt idx="114">
                  <c:v>52</c:v>
                </c:pt>
                <c:pt idx="115">
                  <c:v>17</c:v>
                </c:pt>
                <c:pt idx="116">
                  <c:v>21</c:v>
                </c:pt>
                <c:pt idx="117">
                  <c:v>20</c:v>
                </c:pt>
                <c:pt idx="118">
                  <c:v>91</c:v>
                </c:pt>
                <c:pt idx="119">
                  <c:v>35</c:v>
                </c:pt>
                <c:pt idx="120">
                  <c:v>32</c:v>
                </c:pt>
                <c:pt idx="121">
                  <c:v>29</c:v>
                </c:pt>
                <c:pt idx="122">
                  <c:v>27</c:v>
                </c:pt>
                <c:pt idx="123">
                  <c:v>7</c:v>
                </c:pt>
                <c:pt idx="124">
                  <c:v>30</c:v>
                </c:pt>
                <c:pt idx="125">
                  <c:v>20</c:v>
                </c:pt>
                <c:pt idx="126">
                  <c:v>40</c:v>
                </c:pt>
                <c:pt idx="127">
                  <c:v>77</c:v>
                </c:pt>
                <c:pt idx="128">
                  <c:v>19</c:v>
                </c:pt>
                <c:pt idx="129">
                  <c:v>18</c:v>
                </c:pt>
                <c:pt idx="130">
                  <c:v>26</c:v>
                </c:pt>
                <c:pt idx="131">
                  <c:v>28</c:v>
                </c:pt>
                <c:pt idx="132">
                  <c:v>42</c:v>
                </c:pt>
                <c:pt idx="133">
                  <c:v>41</c:v>
                </c:pt>
                <c:pt idx="134">
                  <c:v>70</c:v>
                </c:pt>
                <c:pt idx="135">
                  <c:v>30</c:v>
                </c:pt>
                <c:pt idx="136">
                  <c:v>45</c:v>
                </c:pt>
                <c:pt idx="137">
                  <c:v>41</c:v>
                </c:pt>
                <c:pt idx="138">
                  <c:v>107</c:v>
                </c:pt>
                <c:pt idx="139">
                  <c:v>105</c:v>
                </c:pt>
                <c:pt idx="140">
                  <c:v>74</c:v>
                </c:pt>
                <c:pt idx="141">
                  <c:v>104</c:v>
                </c:pt>
                <c:pt idx="142">
                  <c:v>73</c:v>
                </c:pt>
                <c:pt idx="143">
                  <c:v>27</c:v>
                </c:pt>
                <c:pt idx="144">
                  <c:v>24</c:v>
                </c:pt>
                <c:pt idx="145">
                  <c:v>44</c:v>
                </c:pt>
                <c:pt idx="146">
                  <c:v>124</c:v>
                </c:pt>
                <c:pt idx="147">
                  <c:v>29</c:v>
                </c:pt>
                <c:pt idx="148">
                  <c:v>46</c:v>
                </c:pt>
                <c:pt idx="149">
                  <c:v>53</c:v>
                </c:pt>
                <c:pt idx="150">
                  <c:v>33</c:v>
                </c:pt>
                <c:pt idx="151">
                  <c:v>15</c:v>
                </c:pt>
                <c:pt idx="152">
                  <c:v>35</c:v>
                </c:pt>
                <c:pt idx="153">
                  <c:v>11</c:v>
                </c:pt>
                <c:pt idx="154">
                  <c:v>19</c:v>
                </c:pt>
                <c:pt idx="155">
                  <c:v>18</c:v>
                </c:pt>
                <c:pt idx="156">
                  <c:v>17</c:v>
                </c:pt>
                <c:pt idx="157">
                  <c:v>12</c:v>
                </c:pt>
                <c:pt idx="158">
                  <c:v>13</c:v>
                </c:pt>
                <c:pt idx="159">
                  <c:v>4</c:v>
                </c:pt>
                <c:pt idx="160">
                  <c:v>17</c:v>
                </c:pt>
                <c:pt idx="161">
                  <c:v>30</c:v>
                </c:pt>
                <c:pt idx="162">
                  <c:v>59</c:v>
                </c:pt>
                <c:pt idx="163">
                  <c:v>10</c:v>
                </c:pt>
                <c:pt idx="164">
                  <c:v>14</c:v>
                </c:pt>
                <c:pt idx="165">
                  <c:v>26</c:v>
                </c:pt>
                <c:pt idx="166">
                  <c:v>16</c:v>
                </c:pt>
                <c:pt idx="167">
                  <c:v>22</c:v>
                </c:pt>
                <c:pt idx="168">
                  <c:v>41</c:v>
                </c:pt>
                <c:pt idx="169">
                  <c:v>37</c:v>
                </c:pt>
                <c:pt idx="170">
                  <c:v>13</c:v>
                </c:pt>
                <c:pt idx="171">
                  <c:v>30</c:v>
                </c:pt>
                <c:pt idx="172">
                  <c:v>5</c:v>
                </c:pt>
                <c:pt idx="173">
                  <c:v>12</c:v>
                </c:pt>
                <c:pt idx="174">
                  <c:v>34</c:v>
                </c:pt>
                <c:pt idx="175">
                  <c:v>17</c:v>
                </c:pt>
                <c:pt idx="176">
                  <c:v>45</c:v>
                </c:pt>
                <c:pt idx="177">
                  <c:v>31</c:v>
                </c:pt>
                <c:pt idx="178">
                  <c:v>19</c:v>
                </c:pt>
                <c:pt idx="179">
                  <c:v>8</c:v>
                </c:pt>
                <c:pt idx="180">
                  <c:v>37</c:v>
                </c:pt>
                <c:pt idx="18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C-4924-8311-07635D97B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7351808"/>
        <c:axId val="357353344"/>
      </c:barChart>
      <c:dateAx>
        <c:axId val="357351808"/>
        <c:scaling>
          <c:orientation val="minMax"/>
        </c:scaling>
        <c:delete val="0"/>
        <c:axPos val="b"/>
        <c:numFmt formatCode="d\ 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57353344"/>
        <c:crosses val="autoZero"/>
        <c:auto val="1"/>
        <c:lblOffset val="100"/>
        <c:baseTimeUnit val="days"/>
      </c:dateAx>
      <c:valAx>
        <c:axId val="357353344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35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C2ED98-4CD5-48C5-9505-74B5872DFB50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448800"/>
            <a:ext cx="2879725" cy="498475"/>
          </a:xfrm>
          <a:prstGeom prst="rect">
            <a:avLst/>
          </a:prstGeom>
        </p:spPr>
        <p:txBody>
          <a:bodyPr vert="horz" wrap="square" lIns="91446" tIns="45724" rIns="91446" bIns="457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FBEE3118-5FFE-44E1-8DE4-DED43D14C8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86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37233-AD02-4F59-AF7B-38275CB29810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1244600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7" tIns="45939" rIns="91877" bIns="45939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86313"/>
            <a:ext cx="5316537" cy="3917950"/>
          </a:xfrm>
          <a:prstGeom prst="rect">
            <a:avLst/>
          </a:prstGeom>
        </p:spPr>
        <p:txBody>
          <a:bodyPr vert="horz" lIns="91877" tIns="45939" rIns="91877" bIns="4593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448800"/>
            <a:ext cx="2879725" cy="498475"/>
          </a:xfrm>
          <a:prstGeom prst="rect">
            <a:avLst/>
          </a:prstGeom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59F2764-2B58-471B-AE6F-D374C3EC4E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6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030C89A-C361-4376-A30F-B32478D64F03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2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926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D5B4-50A2-4D09-890C-CAD91E3434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4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D5B4-50A2-4D09-890C-CAD91E3434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0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1B96C65-922B-4EDB-9208-B05C570AAA35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3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09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AF32B46-4F3A-46B6-9D39-40209D02434A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5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68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BBB58C7D-97F2-4107-A0A3-4BF114E8748C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6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68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ED03E7E5-1B5D-481F-A33F-04952994704E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7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182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194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6534F4F-5CF1-46EF-8926-1573C7C7CA2E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8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80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EC8984E-2222-4CB0-B869-CE77130D72D1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9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354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3D5B4-50A2-4D09-890C-CAD91E3434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09243" y="746244"/>
            <a:ext cx="6428378" cy="372963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D5B4-50A2-4D09-890C-CAD91E3434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7DA5-900A-4D1F-9061-E67A74B048E2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84C6-8114-4129-B8B9-BEC0751AA4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5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FD14-66AF-4483-8455-CF578257BE9A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3646-ACA2-4F56-AD79-ED2D54D7E8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7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AA22-20E4-4883-9F11-BE30EC7F50B5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9760-A438-44AB-BE12-34B690401C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0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4BAB-A096-4A43-B419-8171DAE7956C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D3FF-B651-411B-B246-8BF7EBED19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37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511B-5AF2-4C72-9FA1-4139BEE7EC18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52F7-70C9-43C0-946B-35EDDC8103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18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0326-63B1-45B3-8876-21A87B9B4D75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55B4-4386-42DC-A48E-E5BFB3BAD0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6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57BC-16B2-487E-AEF7-DF33AAFA4250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79F1-52E7-41AC-9804-7E8DC01522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9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41C4-2310-418D-9666-5FE7B5CB8F3D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5ECB-F3D9-429D-9857-298A9CC964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56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024D-1F01-434E-9145-3B1B6E806AC4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6C87-1C35-4F81-A016-E1D3956FD0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73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ED14-A216-4F4E-B937-6CB86E571935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9E24-00A7-43F7-81C5-3C80BCB2A0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5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1E9B-EDA1-400E-BB7E-0EF16F0683FF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0390-8225-4753-AD2A-1EDF90E394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5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4B8D8-2A6F-4CC8-95F6-892DD7FBB37D}" type="datetimeFigureOut">
              <a:rPr lang="th-TH"/>
              <a:pPr>
                <a:defRPr/>
              </a:pPr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C4F085DC-241A-4925-8EFC-1978F7D3C1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79650" y="404813"/>
            <a:ext cx="8235950" cy="2767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สถานการณ์โรคที่ต้องเฝ้าระวัง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2564</a:t>
            </a:r>
            <a:b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จังหวัดเพชรบูรณ์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777162" cy="30972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งานระบาดวิทยา และ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SRRT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กลุ่มงานควบคุมโรคติดต่อ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แหล่งข้อมูล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Program R 506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 25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463" y="1584325"/>
            <a:ext cx="5727701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95" y="2563813"/>
            <a:ext cx="28543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5" y="0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br>
              <a:rPr lang="th-T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โรคไข้เลือดออก ปี 2564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60" y="5466479"/>
            <a:ext cx="11833225" cy="1270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 เดือน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ธันวาคม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58" y="2232724"/>
            <a:ext cx="7344697" cy="299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6096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46063" y="930275"/>
            <a:ext cx="5751512" cy="290195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ทั่วประเทศ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9,662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อัตราป่วยต่อประชากรแสนคน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14.53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1507" name="Picture 4" descr="งวดนี้พี่ขอรวย 10 อันดับวิธีตีเลขเด็ด ตามความเชื่อคนไท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ยุงลาย การ์ตูน ภาพประกอบ - ภาพ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38" y="117316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6184900" y="896938"/>
            <a:ext cx="5795963" cy="2879725"/>
          </a:xfrm>
          <a:prstGeom prst="round2DiagRect">
            <a:avLst>
              <a:gd name="adj1" fmla="val 0"/>
              <a:gd name="adj2" fmla="val 2277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เสียชีวิตสะสม ทั่วประเทศ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ราย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ร้อยละป่วยแล้วเสียชีวิต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0.06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176306"/>
            <a:ext cx="1165225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สถานการณ์ไข้เลือดอออก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ธันวาคม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(สัปดาห์ที่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234113" y="3851275"/>
            <a:ext cx="5795962" cy="2881313"/>
          </a:xfrm>
          <a:prstGeom prst="round2Diag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สถานการณ์ไข้เลือดออกจังหวัดเพชรบูรณ์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name="adj1" fmla="val 0"/>
              <a:gd name="adj2" fmla="val 22778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กลุ่มอายุที่ป่วยมากที่สุด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 – 24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อัตราป่วยต่อประชากรแสนคน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32.7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(2,197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pic>
        <p:nvPicPr>
          <p:cNvPr id="21513" name="Picture 10" descr="15 รูปภาพที่ยอดเยี่ยมที่สุดในบอร์ด ยุง | สัตว์ การศึกษาศิลปะ และ แมล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083050"/>
            <a:ext cx="12112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5022850" y="3760322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ธ..ค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.64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กองระบาดวิทยา</a:t>
            </a:r>
          </a:p>
        </p:txBody>
      </p:sp>
      <p:pic>
        <p:nvPicPr>
          <p:cNvPr id="215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โลกในปัจจุบันการมี &quot;ลูกสาว&quot; พอเข้าช่วงวัยรุ่น &quot;พ่อแม่จะเป็นห่วง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111750"/>
            <a:ext cx="1276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325" y="1006009"/>
            <a:ext cx="5795963" cy="2700337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217488" y="4063907"/>
            <a:ext cx="5795962" cy="2698750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6249988" y="1018709"/>
            <a:ext cx="5724525" cy="2700337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6234113" y="4065494"/>
            <a:ext cx="5722937" cy="2700338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6513513" y="4614863"/>
            <a:ext cx="5138737" cy="955675"/>
          </a:xfrm>
          <a:prstGeom prst="rect">
            <a:avLst/>
          </a:prstGeom>
          <a:solidFill>
            <a:srgbClr val="FFFCF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สัปดาห์ที่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ระดับประเทศ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 อยู่ลำดับที่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47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ของประเทศ </a:t>
            </a:r>
          </a:p>
        </p:txBody>
      </p:sp>
      <p:sp>
        <p:nvSpPr>
          <p:cNvPr id="21522" name="TextBox 23"/>
          <p:cNvSpPr txBox="1">
            <a:spLocks noChangeArrowheads="1"/>
          </p:cNvSpPr>
          <p:nvPr/>
        </p:nvSpPr>
        <p:spPr bwMode="auto">
          <a:xfrm>
            <a:off x="6530975" y="5727700"/>
            <a:ext cx="5162550" cy="8937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สัปดาห์ที่ </a:t>
            </a:r>
            <a:r>
              <a:rPr lang="th-TH" sz="2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ระดับเขตสุขภาพที่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อยู่ลำดับที่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จากทั้งหมด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911121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ไฟล์:Map TH provinces by geographic.png - วิกิพีเดีย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30175"/>
            <a:ext cx="4391025" cy="65865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92075"/>
            <a:ext cx="2406650" cy="4979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ที่มีอัตราป่วยไข้เลือดออกสะสมต่อประชากร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แสนคน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ลำดับ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 ธ.ค.64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671763" y="4179888"/>
            <a:ext cx="2584450" cy="1147762"/>
          </a:xfrm>
          <a:prstGeom prst="borderCallout1">
            <a:avLst>
              <a:gd name="adj1" fmla="val 46706"/>
              <a:gd name="adj2" fmla="val 105461"/>
              <a:gd name="adj3" fmla="val -236303"/>
              <a:gd name="adj4" fmla="val 159967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4</a:t>
            </a:r>
          </a:p>
          <a:p>
            <a:pPr algn="ctr"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อุตรดิตถ์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39.0/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690584" y="2859837"/>
            <a:ext cx="2574925" cy="1104900"/>
          </a:xfrm>
          <a:prstGeom prst="borderCallout1">
            <a:avLst>
              <a:gd name="adj1" fmla="val 46706"/>
              <a:gd name="adj2" fmla="val 105461"/>
              <a:gd name="adj3" fmla="val 161698"/>
              <a:gd name="adj4" fmla="val 127983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ระนอง 50.4/แสน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690585" y="275772"/>
            <a:ext cx="2574925" cy="1158875"/>
          </a:xfrm>
          <a:prstGeom prst="borderCallout1">
            <a:avLst>
              <a:gd name="adj1" fmla="val 46706"/>
              <a:gd name="adj2" fmla="val 105461"/>
              <a:gd name="adj3" fmla="val 42058"/>
              <a:gd name="adj4" fmla="val 119351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</a:t>
            </a:r>
          </a:p>
          <a:p>
            <a:pPr algn="ctr"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แม่ฮ่องสอน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181.8/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2709863" y="5541963"/>
            <a:ext cx="2543175" cy="1111250"/>
          </a:xfrm>
          <a:prstGeom prst="borderCallout1">
            <a:avLst>
              <a:gd name="adj1" fmla="val 46706"/>
              <a:gd name="adj2" fmla="val 105461"/>
              <a:gd name="adj3" fmla="val -224096"/>
              <a:gd name="adj4" fmla="val 157604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5</a:t>
            </a: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นครปฐม 39.3/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709863" y="1557338"/>
            <a:ext cx="2590800" cy="1085850"/>
          </a:xfrm>
          <a:prstGeom prst="borderCallout1">
            <a:avLst>
              <a:gd name="adj1" fmla="val 46706"/>
              <a:gd name="adj2" fmla="val 105461"/>
              <a:gd name="adj3" fmla="val 29631"/>
              <a:gd name="adj4" fmla="val 13087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2</a:t>
            </a:r>
          </a:p>
          <a:p>
            <a:pPr algn="ctr"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ตาก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71.9/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9596438" y="4321175"/>
            <a:ext cx="24590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6687"/>
              <a:gd name="adj6" fmla="val -121339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9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 28.0/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9580563" y="1557338"/>
            <a:ext cx="2474912" cy="11509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273"/>
              <a:gd name="adj6" fmla="val -46623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7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สุรินทร์ 31.4/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617075" y="290513"/>
            <a:ext cx="2455863" cy="10810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9876"/>
              <a:gd name="adj6" fmla="val -135316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6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 36.0/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9590088" y="5602288"/>
            <a:ext cx="24717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0478"/>
              <a:gd name="adj6" fmla="val -122286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10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สุโขทัย 27.5/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9590088" y="2947988"/>
            <a:ext cx="24590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375"/>
              <a:gd name="adj6" fmla="val -119854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8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28.28/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0" y="5268913"/>
            <a:ext cx="2309813" cy="13843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อยู่ลำดับที่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5.6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/แสน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56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6300" y="92075"/>
            <a:ext cx="1922463" cy="46037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สัปดาห์ที่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52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545" name="TextBox 2"/>
          <p:cNvSpPr txBox="1">
            <a:spLocks noChangeArrowheads="1"/>
          </p:cNvSpPr>
          <p:nvPr/>
        </p:nvSpPr>
        <p:spPr bwMode="auto">
          <a:xfrm>
            <a:off x="7132638" y="5694363"/>
            <a:ext cx="2484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 ธ.ค.64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กองระบาดวิทยา</a:t>
            </a:r>
          </a:p>
        </p:txBody>
      </p:sp>
    </p:spTree>
    <p:extLst>
      <p:ext uri="{BB962C8B-B14F-4D97-AF65-F5344CB8AC3E}">
        <p14:creationId xmlns:p14="http://schemas.microsoft.com/office/powerpoint/2010/main" val="16419953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26050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สถานการณ์โรคไข้เลือดออก 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ธันวาคม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 (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สัปดาห์ที่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52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ท่องทุ่งแสลงหลวง หลงเสน่ห์ผ้าไทหล่ม ชมไร่ออแกนิคที่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8153" y="2592107"/>
            <a:ext cx="7402824" cy="388937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1381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6170613" y="3919538"/>
            <a:ext cx="5759450" cy="2881312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ที่พบผู้ป่วยสูงสุด</a:t>
            </a:r>
          </a:p>
          <a:p>
            <a:pPr algn="ctr"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สัปดาห์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ที่ผ่านมา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1.อำเภอบึงสามพัน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2.อำเภอวิเชียรบุรี 1 ราย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46063" y="930275"/>
            <a:ext cx="5751512" cy="290195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ทั้งจังหวัด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56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(เดือนที่ผ่านมา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54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เพิ่มขึ้น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ราย)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อัตราป่วยต่อประชากรแสนคน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5.62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4580" name="Picture 4" descr="งวดนี้พี่ขอรวย 10 อันดับวิธีตีเลขเด็ด ตามความเชื่อคนไท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ยุงลาย การ์ตูน ภาพประกอบ - ภาพ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1157288"/>
            <a:ext cx="12684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6184900" y="896938"/>
            <a:ext cx="5761038" cy="2879725"/>
          </a:xfrm>
          <a:prstGeom prst="round2DiagRect">
            <a:avLst>
              <a:gd name="adj1" fmla="val 0"/>
              <a:gd name="adj2" fmla="val 2277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เสียชีวิตสะสม ทั้งจังหวัด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พบผู้เสียชีวิต 0 ราย </a:t>
            </a:r>
          </a:p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ร้อยละป่วยแล้วเสียชีวิต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966788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สถานการณ์ไข้เลือดอออก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26 ธันวาคม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name="adj1" fmla="val 0"/>
              <a:gd name="adj2" fmla="val 22778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กลุ่มอายุที่ป่วยมากที่สุด</a:t>
            </a:r>
          </a:p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: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– 4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อัตราป่วยต่อประชากรแสนคน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16.14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4585" name="Picture 8" descr="ระดับประถทศึกษา | การศึกษาคือชีวิต สู่สังคมแห่ง การศึกษา 4.0 บันได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741863"/>
            <a:ext cx="14271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7325" y="1100138"/>
            <a:ext cx="5795963" cy="2700337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17488" y="4037013"/>
            <a:ext cx="5795962" cy="2698750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6249988" y="1112838"/>
            <a:ext cx="5724525" cy="2700337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6234113" y="4038600"/>
            <a:ext cx="5722937" cy="2700338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988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25" y="104907"/>
            <a:ext cx="4180837" cy="65820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836" y="753783"/>
            <a:ext cx="2226973" cy="5353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ที่มีอัตราป่วยไข้เลือดออกสะสมต่อประชากร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แสนคน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ลำดับ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ธ.ค.64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(Week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51)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2627676" y="685800"/>
            <a:ext cx="2260600" cy="1152525"/>
          </a:xfrm>
          <a:prstGeom prst="borderCallout2">
            <a:avLst>
              <a:gd name="adj1" fmla="val 18750"/>
              <a:gd name="adj2" fmla="val 106482"/>
              <a:gd name="adj3" fmla="val 18750"/>
              <a:gd name="adj4" fmla="val 131481"/>
              <a:gd name="adj5" fmla="val 330636"/>
              <a:gd name="adj6" fmla="val 165838"/>
            </a:avLst>
          </a:prstGeom>
          <a:solidFill>
            <a:srgbClr val="FFA7A7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23.65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/แสน (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9531" y="1463387"/>
            <a:ext cx="891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คน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8387" y="4464269"/>
            <a:ext cx="1164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1088" y="928688"/>
            <a:ext cx="336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2620682"/>
            <a:ext cx="104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822702" y="3787776"/>
            <a:ext cx="91636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คน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3547" y="598479"/>
            <a:ext cx="868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คน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6425" y="2641600"/>
            <a:ext cx="334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5813" y="5726113"/>
            <a:ext cx="334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5399" y="1389063"/>
            <a:ext cx="872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คน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0520" y="3395940"/>
            <a:ext cx="1030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คน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9211" y="5075917"/>
            <a:ext cx="85388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9782517" y="2174732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-33295"/>
              <a:gd name="adj4" fmla="val -129820"/>
            </a:avLst>
          </a:prstGeom>
          <a:solidFill>
            <a:srgbClr val="FFD5D5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6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 2.62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(1 คน)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9782517" y="3586985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-167873"/>
              <a:gd name="adj4" fmla="val -77700"/>
            </a:avLst>
          </a:prstGeom>
          <a:solidFill>
            <a:srgbClr val="FBE5E7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7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หล่มสัก1.90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(3 คน)</a:t>
            </a:r>
          </a:p>
        </p:txBody>
      </p:sp>
      <p:sp>
        <p:nvSpPr>
          <p:cNvPr id="28" name="Line Callout 2 27"/>
          <p:cNvSpPr/>
          <p:nvPr/>
        </p:nvSpPr>
        <p:spPr>
          <a:xfrm>
            <a:off x="2627676" y="5312070"/>
            <a:ext cx="2260600" cy="1152525"/>
          </a:xfrm>
          <a:prstGeom prst="borderCallout2">
            <a:avLst>
              <a:gd name="adj1" fmla="val 18750"/>
              <a:gd name="adj2" fmla="val 106482"/>
              <a:gd name="adj3" fmla="val 18750"/>
              <a:gd name="adj4" fmla="val 131481"/>
              <a:gd name="adj5" fmla="val -96640"/>
              <a:gd name="adj6" fmla="val 191844"/>
            </a:avLst>
          </a:prstGeom>
          <a:solidFill>
            <a:srgbClr val="FFD5D5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  6.21/แสน (7 คน)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9707562" y="6295526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ธ.ค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</a:p>
        </p:txBody>
      </p:sp>
      <p:sp>
        <p:nvSpPr>
          <p:cNvPr id="30" name="Line Callout 1 29"/>
          <p:cNvSpPr/>
          <p:nvPr/>
        </p:nvSpPr>
        <p:spPr>
          <a:xfrm>
            <a:off x="9782517" y="685800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24622"/>
              <a:gd name="adj4" fmla="val -108226"/>
            </a:avLst>
          </a:prstGeom>
          <a:solidFill>
            <a:srgbClr val="F6CCCF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5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หล่มเก่า 4.47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(3 คน)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2705948" y="2267837"/>
            <a:ext cx="2260600" cy="1069975"/>
          </a:xfrm>
          <a:prstGeom prst="borderCallout1">
            <a:avLst>
              <a:gd name="adj1" fmla="val 26967"/>
              <a:gd name="adj2" fmla="val 105188"/>
              <a:gd name="adj3" fmla="val 61640"/>
              <a:gd name="adj4" fmla="val 192186"/>
            </a:avLst>
          </a:prstGeom>
          <a:solidFill>
            <a:srgbClr val="FBE5E7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2 เมือง </a:t>
            </a:r>
            <a:r>
              <a:rPr lang="th-TH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7.13/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(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2627676" y="3784083"/>
            <a:ext cx="2260600" cy="1069975"/>
          </a:xfrm>
          <a:prstGeom prst="borderCallout1">
            <a:avLst>
              <a:gd name="adj1" fmla="val 26967"/>
              <a:gd name="adj2" fmla="val 105188"/>
              <a:gd name="adj3" fmla="val 96141"/>
              <a:gd name="adj4" fmla="val 157330"/>
            </a:avLst>
          </a:prstGeom>
          <a:solidFill>
            <a:srgbClr val="FBE5E7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วิเชียรบุรี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6.79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(9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9782517" y="5191125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-119802"/>
              <a:gd name="adj4" fmla="val -183912"/>
            </a:avLst>
          </a:prstGeom>
          <a:solidFill>
            <a:srgbClr val="FCEEEF"/>
          </a:solidFill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8 ขนแดน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1.25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/แสน (1 คน)</a:t>
            </a:r>
          </a:p>
        </p:txBody>
      </p:sp>
    </p:spTree>
    <p:extLst>
      <p:ext uri="{BB962C8B-B14F-4D97-AF65-F5344CB8AC3E}">
        <p14:creationId xmlns:p14="http://schemas.microsoft.com/office/powerpoint/2010/main" val="40653126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81526"/>
              </p:ext>
            </p:extLst>
          </p:nvPr>
        </p:nvGraphicFramePr>
        <p:xfrm>
          <a:off x="1250577" y="600257"/>
          <a:ext cx="9170892" cy="6230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6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6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จำนวนผู้ป่วย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ป/แสน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26828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23.65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</a:t>
                      </a:r>
                      <a:r>
                        <a:rPr lang="th-TH" sz="2800" b="0" i="0" u="none" strike="noStrike" dirty="0" err="1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พช</a:t>
                      </a:r>
                      <a:endParaRPr lang="th-TH" sz="2800" b="0" i="0" u="none" strike="noStrike" dirty="0">
                        <a:solidFill>
                          <a:srgbClr val="08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7.13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 smtClean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  <a:endParaRPr lang="th-TH" sz="2800" b="0" i="0" u="none" strike="noStrike" dirty="0">
                        <a:solidFill>
                          <a:srgbClr val="08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6.79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6.21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4.47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2.62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1.90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     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1.25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D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marL="0" indent="363538" algn="l" fontAlgn="ctr"/>
                      <a:r>
                        <a:rPr lang="th-TH" sz="2800" b="0" i="0" u="none" strike="noStrike" dirty="0">
                          <a:solidFill>
                            <a:srgbClr val="08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solidFill>
                      <a:srgbClr val="F6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6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5.62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7094" y="121024"/>
            <a:ext cx="8619564" cy="53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และ อัตราป่วยไข้เลือดออก จังหวัดเพชรบูรณ์ ปี 2564 ณ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ธ.ค.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64 </a:t>
            </a:r>
          </a:p>
        </p:txBody>
      </p:sp>
    </p:spTree>
    <p:extLst>
      <p:ext uri="{BB962C8B-B14F-4D97-AF65-F5344CB8AC3E}">
        <p14:creationId xmlns:p14="http://schemas.microsoft.com/office/powerpoint/2010/main" val="1604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8" y="153150"/>
            <a:ext cx="11728021" cy="65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01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61" y="1"/>
            <a:ext cx="11560628" cy="2111188"/>
          </a:xfrm>
        </p:spPr>
        <p:txBody>
          <a:bodyPr>
            <a:noAutofit/>
          </a:bodyPr>
          <a:lstStyle/>
          <a:p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306" y="5255090"/>
            <a:ext cx="9318812" cy="1494530"/>
          </a:xfrm>
        </p:spPr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2564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</a:t>
            </a:r>
          </a:p>
        </p:txBody>
      </p:sp>
      <p:pic>
        <p:nvPicPr>
          <p:cNvPr id="1026" name="Picture 2" descr="TNSC News – Page 2 – Thai National Shippers' Cou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04" y="2111188"/>
            <a:ext cx="7403728" cy="305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921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pics.mgronline.com/pics/Images/5640000131458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2" y="1408468"/>
            <a:ext cx="5529048" cy="5265288"/>
          </a:xfrm>
          <a:prstGeom prst="rect">
            <a:avLst/>
          </a:prstGeom>
          <a:ln w="88900" cap="sq" cmpd="thickThin">
            <a:solidFill>
              <a:srgbClr val="954EC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535271" cy="117437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 ธันวาคม 2564 (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ศบค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8564235" y="226840"/>
            <a:ext cx="3052064" cy="970429"/>
          </a:xfrm>
          <a:prstGeom prst="downArrowCallout">
            <a:avLst/>
          </a:prstGeom>
          <a:solidFill>
            <a:srgbClr val="F6CCCF"/>
          </a:solidFill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สถานการณ์ประเทศไทย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1059375" y="226840"/>
            <a:ext cx="2568390" cy="970429"/>
          </a:xfrm>
          <a:prstGeom prst="downArrowCallout">
            <a:avLst/>
          </a:prstGeom>
          <a:solidFill>
            <a:srgbClr val="DCC5ED"/>
          </a:solidFill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th-TH" b="1" dirty="0"/>
              <a:t> สถานการณ์ทั่วโลก</a:t>
            </a:r>
          </a:p>
        </p:txBody>
      </p:sp>
      <p:sp>
        <p:nvSpPr>
          <p:cNvPr id="4" name="AutoShape 2" descr="https://mpics.mgronline.com/pics/Images/564000006916401.JPEG"/>
          <p:cNvSpPr>
            <a:spLocks noChangeAspect="1" noChangeArrowheads="1"/>
          </p:cNvSpPr>
          <p:nvPr/>
        </p:nvSpPr>
        <p:spPr bwMode="auto">
          <a:xfrm>
            <a:off x="190500" y="-2127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193924" y="5567143"/>
            <a:ext cx="1129553" cy="3693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th-TH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21,647</a:t>
            </a:r>
            <a:endParaRPr lang="th-TH" sz="1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0267" y="5211258"/>
            <a:ext cx="1273551" cy="3693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th-TH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ตายสะสม</a:t>
            </a:r>
          </a:p>
        </p:txBody>
      </p:sp>
      <p:sp>
        <p:nvSpPr>
          <p:cNvPr id="6" name="AutoShape 2" descr="https://mpics.mgronline.com/pics/Images/564000010604001.JPEG"/>
          <p:cNvSpPr>
            <a:spLocks noChangeAspect="1" noChangeArrowheads="1"/>
          </p:cNvSpPr>
          <p:nvPr/>
        </p:nvSpPr>
        <p:spPr bwMode="auto">
          <a:xfrm>
            <a:off x="342900" y="-603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20335" r="45980" b="6250"/>
          <a:stretch/>
        </p:blipFill>
        <p:spPr bwMode="auto">
          <a:xfrm>
            <a:off x="190500" y="1408468"/>
            <a:ext cx="5050240" cy="5210696"/>
          </a:xfrm>
          <a:prstGeom prst="rect">
            <a:avLst/>
          </a:prstGeom>
          <a:ln w="88900" cap="sq" cmpd="thickThin">
            <a:solidFill>
              <a:srgbClr val="FF3B3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81668"/>
              </p:ext>
            </p:extLst>
          </p:nvPr>
        </p:nvGraphicFramePr>
        <p:xfrm>
          <a:off x="190500" y="1115218"/>
          <a:ext cx="11858065" cy="549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2138" y="-9525"/>
            <a:ext cx="10960100" cy="11953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โรคที่มีอัตราป่วยต่อแสน สูงสุด 5 ลำดับ ปี 2564 (รวม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เดือน )</a:t>
            </a: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5875" y="65325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265454" y="4190574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7,468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3448009" y="4858765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4,087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737827" y="504739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2,608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878763" y="5609782"/>
            <a:ext cx="1341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782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10198101" y="5681954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465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1028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888" y="2455495"/>
            <a:ext cx="1174124" cy="1133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31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67" y="2863856"/>
            <a:ext cx="1209330" cy="13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 descr="à¸à¸¥à¸à¸²à¸£à¸à¹à¸à¸«à¸²à¸£à¸¹à¸à¸ à¸²à¸à¸ªà¸³à¸«à¸£à¸±à¸ à¸­à¸¸à¸à¸à¸²à¸£à¸°à¸£à¹à¸§à¸ à¸à¸²à¸£à¹à¸à¸¹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4171" y="2407674"/>
            <a:ext cx="1163375" cy="1229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9220200" y="6369050"/>
            <a:ext cx="282836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R506 25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ธ.ค.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</a:p>
        </p:txBody>
      </p:sp>
      <p:pic>
        <p:nvPicPr>
          <p:cNvPr id="513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77" y="4081433"/>
            <a:ext cx="1033760" cy="1049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8" descr="วัณโรค&quot; อาการ การป้องกันและการรักษา | FASODSAI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10342" y="4452511"/>
            <a:ext cx="1149022" cy="1039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39" y="31437"/>
            <a:ext cx="5226782" cy="681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61" y="34122"/>
            <a:ext cx="6586026" cy="1437806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COVID–19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2564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ผู้ป่วยสะสม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12,802 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    ผู้เสียชีวิตสะสม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132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4789" y="3868355"/>
            <a:ext cx="1680864" cy="67710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1072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14788" y="2237572"/>
            <a:ext cx="2227996" cy="15388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3,318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34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รพ.พช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2263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เรือนจำ 1020 ราย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ค่ายพ่อขุนฯ 35 ราย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6805" y="4488171"/>
            <a:ext cx="1795183" cy="6771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1,572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7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7207" y="1299532"/>
            <a:ext cx="1587710" cy="7078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1,282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3835" y="1764251"/>
            <a:ext cx="1358152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689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3405" y="2683845"/>
            <a:ext cx="1358152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วังโป่ง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547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9518" y="323901"/>
            <a:ext cx="1817267" cy="7078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หล่มเก่า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1000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5634" y="5876846"/>
            <a:ext cx="1358152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ศรีเทพ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688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21636" y="6444245"/>
            <a:ext cx="2477384" cy="3692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SAT 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9813" y="825597"/>
            <a:ext cx="1528387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น้ำหนาว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73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2238" y="3364405"/>
            <a:ext cx="1703395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ชนแดน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1005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5355" y="5112863"/>
            <a:ext cx="1743704" cy="67710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วิเชียรฯ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1,556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12483"/>
              </p:ext>
            </p:extLst>
          </p:nvPr>
        </p:nvGraphicFramePr>
        <p:xfrm>
          <a:off x="188261" y="1509320"/>
          <a:ext cx="6633523" cy="5347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3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66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ป่วย (คน)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อัตราป่วย/แสน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ตาย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%ป่วย/ตาย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1572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2186.55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0.45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1802.63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1000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1490.20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0.50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1466.13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1005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1258.97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1.19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1174.77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เมือง พช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2298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1091.80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1.48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688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972.36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1072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951.47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1.87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811.69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3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399.41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1.37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311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เรือนจำ</a:t>
                      </a:r>
                    </a:p>
                  </a:txBody>
                  <a:tcPr marL="9525" marR="9525" marT="9525" marB="0" anchor="b">
                    <a:solidFill>
                      <a:srgbClr val="FE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1020</a:t>
                      </a:r>
                    </a:p>
                  </a:txBody>
                  <a:tcPr marL="9525" marR="9525" marT="9525" marB="0" anchor="b">
                    <a:solidFill>
                      <a:srgbClr val="FE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E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E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EF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FE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0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รวมจังหวัด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12802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1284.14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1.03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ประเทศไทย</a:t>
                      </a:r>
                    </a:p>
                  </a:txBody>
                  <a:tcPr marL="9525" marR="9525" marT="9525" marB="0" anchor="b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2188424</a:t>
                      </a:r>
                    </a:p>
                  </a:txBody>
                  <a:tcPr marL="9525" marR="9525" marT="9525" marB="0" anchor="b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3124.76</a:t>
                      </a:r>
                    </a:p>
                  </a:txBody>
                  <a:tcPr marL="9525" marR="9525" marT="9525" marB="0" anchor="b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21647</a:t>
                      </a:r>
                    </a:p>
                  </a:txBody>
                  <a:tcPr marL="9525" marR="9525" marT="9525" marB="0" anchor="b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0.99</a:t>
                      </a:r>
                    </a:p>
                  </a:txBody>
                  <a:tcPr marL="9525" marR="9525" marT="9525" marB="0" anchor="b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09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รวมทั่วโลก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283,209,339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3511.42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5430731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1.92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907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80646" y="5131331"/>
            <a:ext cx="3312616" cy="1569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อัตราป่วยตายโรคติดเชื้อ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ของจังหวัดเพชรบูรณ์ 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ร้อยละ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1.03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(ป่วย 100 คน ตาย 1 คน)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533" y="20914"/>
            <a:ext cx="6795248" cy="89889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ผู้เสียชีวิต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จากติดเชื้อ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866763"/>
            <a:ext cx="3734874" cy="237755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พบผู้เสียชีวิต สะสม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132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ชาย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83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หญิง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49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อายุ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สุด	100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อายุ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น้อยสุด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อายุ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	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64.28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292424"/>
              </p:ext>
            </p:extLst>
          </p:nvPr>
        </p:nvGraphicFramePr>
        <p:xfrm>
          <a:off x="8959008" y="2265526"/>
          <a:ext cx="31342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80646" y="1482800"/>
            <a:ext cx="3405090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เพศชาย 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ตายมากกว่า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เพศหญิง</a:t>
            </a:r>
          </a:p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1.70       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	   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9" l="592" r="98225">
                        <a14:foregroundMark x1="39645" y1="60119" x2="39645" y2="60119"/>
                        <a14:foregroundMark x1="68047" y1="59524" x2="68047" y2="5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1879" y="2729513"/>
            <a:ext cx="594663" cy="637236"/>
          </a:xfrm>
          <a:prstGeom prst="rect">
            <a:avLst/>
          </a:prstGeom>
        </p:spPr>
      </p:pic>
      <p:pic>
        <p:nvPicPr>
          <p:cNvPr id="9" name="Picture 4" descr="วัยกลางคนภาพ PNG เวกเตอร์และไฟล์ PSD | ดาวน์โหลดฟรีบน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530" y="3366749"/>
            <a:ext cx="762649" cy="8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4449" y="3384912"/>
            <a:ext cx="789521" cy="46166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49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78906" y="4008639"/>
            <a:ext cx="755564" cy="46166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2295" y="694978"/>
            <a:ext cx="2796987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สัดส่วนผู้เสียชีวิต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ระหว่างเพศหญิงและชาย</a:t>
            </a: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="" xmlns:a16="http://schemas.microsoft.com/office/drawing/2014/main" id="{3EBB80EE-7354-49DE-8868-A86BFA618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66926"/>
              </p:ext>
            </p:extLst>
          </p:nvPr>
        </p:nvGraphicFramePr>
        <p:xfrm>
          <a:off x="4304764" y="837124"/>
          <a:ext cx="4303059" cy="571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4999">
                  <a:extLst>
                    <a:ext uri="{9D8B030D-6E8A-4147-A177-3AD203B41FA5}">
                      <a16:colId xmlns="" xmlns:a16="http://schemas.microsoft.com/office/drawing/2014/main" val="2756842969"/>
                    </a:ext>
                  </a:extLst>
                </a:gridCol>
                <a:gridCol w="1350299">
                  <a:extLst>
                    <a:ext uri="{9D8B030D-6E8A-4147-A177-3AD203B41FA5}">
                      <a16:colId xmlns="" xmlns:a16="http://schemas.microsoft.com/office/drawing/2014/main" val="301302236"/>
                    </a:ext>
                  </a:extLst>
                </a:gridCol>
                <a:gridCol w="1317761">
                  <a:extLst>
                    <a:ext uri="{9D8B030D-6E8A-4147-A177-3AD203B41FA5}">
                      <a16:colId xmlns="" xmlns:a16="http://schemas.microsoft.com/office/drawing/2014/main" val="3965161665"/>
                    </a:ext>
                  </a:extLst>
                </a:gridCol>
              </a:tblGrid>
              <a:tr h="4113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จำนวนผู้เสียชีวิตด้วยเชื้อไวรัส </a:t>
                      </a:r>
                      <a:r>
                        <a:rPr lang="en-US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98" marR="8898" marT="889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0283354"/>
                  </a:ext>
                </a:extLst>
              </a:tr>
              <a:tr h="3479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จังหวัดเพชรบูณ์ ข้อมูล ณ </a:t>
                      </a:r>
                      <a:r>
                        <a:rPr lang="th-TH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ธันวาคม 2564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98" marR="8898" marT="889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6730763"/>
                  </a:ext>
                </a:extLst>
              </a:tr>
              <a:tr h="349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98" marR="8898" marT="8898" marB="0" anchor="ctr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98" marR="8898" marT="8898" marB="0" anchor="ctr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%ป่วยตาย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98" marR="8898" marT="8898" marB="0" anchor="ctr"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1926069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1.95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7226046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1.87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8725960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1.83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234493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เมือง พช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1.48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3509761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1.37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7762669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1.19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9087021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1.16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3793824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0.58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47943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0.50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7693062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0.45</a:t>
                      </a:r>
                    </a:p>
                  </a:txBody>
                  <a:tcPr marL="9525" marR="9525" marT="9525" marB="0" anchor="b"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7572604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0.15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9956595"/>
                  </a:ext>
                </a:extLst>
              </a:tr>
              <a:tr h="383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5930730"/>
                  </a:ext>
                </a:extLst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69244"/>
              </p:ext>
            </p:extLst>
          </p:nvPr>
        </p:nvGraphicFramePr>
        <p:xfrm>
          <a:off x="270457" y="3372393"/>
          <a:ext cx="3786388" cy="2996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7413"/>
                <a:gridCol w="1218607"/>
                <a:gridCol w="1240368"/>
              </a:tblGrid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ช่วงอายุ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ผู้เสียชีวิต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อัตราตาย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A7A7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ต่ำกว่า 40 ปี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3.03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40 - 49 ปี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9.84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50 - 59 ปี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24.24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60 - 69 ปี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26.51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70 - 79 ปี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80 - 89 ปี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16.66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1F2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 ปี ขึ้นไป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3.78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327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FFA7A7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3335" y="6362163"/>
            <a:ext cx="3786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กลุ่มอายุ 50-59 ปี เสียชีวิตมากสุด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21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346055"/>
              </p:ext>
            </p:extLst>
          </p:nvPr>
        </p:nvGraphicFramePr>
        <p:xfrm>
          <a:off x="70604" y="1018535"/>
          <a:ext cx="12020543" cy="490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98903" y="6050026"/>
            <a:ext cx="249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SAT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 </a:t>
            </a:r>
          </a:p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05" y="5819466"/>
            <a:ext cx="11860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 Cluster 464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พบ 6 เม.ย.64 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5 ก.ย.64 พบผู้ป่วยสูงสุด จำนวน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490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 (เป็นผู้ป่วยเก่าพึ่งเข้าสู่ระบบรายงาน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11604" y="4626157"/>
            <a:ext cx="36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1"/>
            <a:ext cx="11080377" cy="1290918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จำนวนผู้ติดเชื้อ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Cluster 464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แยกตามวันที่พบผู้ป่วย (1 ก.ค. –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ธ.ค.64)</a:t>
            </a:r>
          </a:p>
        </p:txBody>
      </p:sp>
    </p:spTree>
    <p:extLst>
      <p:ext uri="{BB962C8B-B14F-4D97-AF65-F5344CB8AC3E}">
        <p14:creationId xmlns:p14="http://schemas.microsoft.com/office/powerpoint/2010/main" val="37294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20863"/>
              </p:ext>
            </p:extLst>
          </p:nvPr>
        </p:nvGraphicFramePr>
        <p:xfrm>
          <a:off x="209972" y="1036489"/>
          <a:ext cx="11843060" cy="567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645462" y="1036490"/>
            <a:ext cx="5392271" cy="2894497"/>
          </a:xfrm>
          <a:prstGeom prst="rect">
            <a:avLst/>
          </a:prstGeom>
          <a:solidFill>
            <a:srgbClr val="FFE5E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35427" y="1851208"/>
            <a:ext cx="376518" cy="26894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035427" y="2438397"/>
            <a:ext cx="376518" cy="2689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559860" y="1754845"/>
            <a:ext cx="311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นำเข้ารักษา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9861" y="2342034"/>
            <a:ext cx="311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ในพื้นที่ 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36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5427" y="2987477"/>
            <a:ext cx="376518" cy="268941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559861" y="2891114"/>
            <a:ext cx="4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เก่า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พึ่งเข้าสู่ระบบรายงาน 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19" y="90751"/>
            <a:ext cx="11062447" cy="1062317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จำนวนผู้ติดเชื้อจำแยกรายวัน แยกผู้ป่วยติดเชื้อในพื้นที่ และนำเข้ารักษา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ก.ค. –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ธ.ค. 2564 จังหวัดเพชรบูรณ์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874" y="3565685"/>
            <a:ext cx="376518" cy="268941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1573308" y="3469322"/>
            <a:ext cx="361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ในเรือนจำ  0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673" y="1101220"/>
            <a:ext cx="544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วันที่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ธ.ค.64 รวม 4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4072" y="1036489"/>
            <a:ext cx="3688960" cy="140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12,802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1284.14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(ประเทศ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3124.75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7183" y="2572867"/>
            <a:ext cx="3688960" cy="1261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เสียชีวิตสะสม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132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อัตราป่วยตาย ร้อยละ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1.03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(ประเทศ ร้อยละ 0.98)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57844" y="5266087"/>
            <a:ext cx="41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7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b="9490"/>
          <a:stretch/>
        </p:blipFill>
        <p:spPr>
          <a:xfrm>
            <a:off x="0" y="3781"/>
            <a:ext cx="12192000" cy="685422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808980" y="1760050"/>
            <a:ext cx="8899259" cy="246085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4000" b="1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ผลงานการให้บริการ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/>
            </a:r>
            <a:b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</a:b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วัคซีนป้องกันโรคติดเชื้อไวรัสโคโรนา 2019 </a:t>
            </a:r>
            <a:b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</a:b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จังหวัดเพชรบูรณ์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59524" y="4292596"/>
            <a:ext cx="8160908" cy="1296144"/>
          </a:xfrm>
        </p:spPr>
        <p:txBody>
          <a:bodyPr>
            <a:noAutofit/>
          </a:bodyPr>
          <a:lstStyle/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วันที่ 29 ธันวาคม 2564</a:t>
            </a: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สำนักงาน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สาธารณสุขจังหวัด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เพชรบูรณ์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145436"/>
            <a:ext cx="1691426" cy="15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25" b="98389" l="15723" r="8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8" t="35200" r="10987" b="2793"/>
          <a:stretch/>
        </p:blipFill>
        <p:spPr>
          <a:xfrm>
            <a:off x="364426" y="1528082"/>
            <a:ext cx="5648694" cy="3124771"/>
          </a:xfrm>
          <a:prstGeom prst="rect">
            <a:avLst/>
          </a:prstGeom>
        </p:spPr>
      </p:pic>
      <p:sp>
        <p:nvSpPr>
          <p:cNvPr id="27" name="สี่เหลี่ยมผืนผ้า 26"/>
          <p:cNvSpPr/>
          <p:nvPr/>
        </p:nvSpPr>
        <p:spPr>
          <a:xfrm>
            <a:off x="6815517" y="2467517"/>
            <a:ext cx="4820770" cy="938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779541" y="1261993"/>
            <a:ext cx="4820770" cy="938896"/>
          </a:xfrm>
          <a:prstGeom prst="rect">
            <a:avLst/>
          </a:prstGeom>
          <a:solidFill>
            <a:srgbClr val="4B4B4B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/>
            <a:endParaRPr lang="en-US" dirty="0">
              <a:latin typeface="Chulabhorn Likit Text" pitchFamily="2" charset="-34"/>
              <a:cs typeface="Chulabhorn Likit Text" pitchFamily="2" charset="-34"/>
            </a:endParaRPr>
          </a:p>
        </p:txBody>
      </p:sp>
      <p:pic>
        <p:nvPicPr>
          <p:cNvPr id="1025" name="Picture 1" descr="C:\Users\SSJ-Donut\Downloads\Ezt9ypTVEAERHW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33882" r="56064" b="50055"/>
          <a:stretch/>
        </p:blipFill>
        <p:spPr bwMode="auto">
          <a:xfrm>
            <a:off x="5857861" y="1125278"/>
            <a:ext cx="1151229" cy="10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18899" y="4600018"/>
            <a:ext cx="5684191" cy="1113547"/>
          </a:xfrm>
          <a:prstGeom prst="roundRect">
            <a:avLst/>
          </a:prstGeom>
          <a:ln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/>
            <a:endParaRPr lang="en-US" b="1" dirty="0">
              <a:latin typeface="Chulabhorn Likit Text" pitchFamily="2" charset="-34"/>
              <a:cs typeface="Chulabhorn Likit Text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6583"/>
            <a:ext cx="12192000" cy="1143000"/>
          </a:xfr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สรุปการให้บริการฉีดวัคซีน </a:t>
            </a:r>
            <a:r>
              <a:rPr lang="en-US" sz="36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COVID-19</a:t>
            </a:r>
            <a:r>
              <a:rPr lang="th-TH" sz="36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จังหวัดเพชรบูรณ์</a:t>
            </a:r>
            <a:endParaRPr lang="en-US" sz="3600" b="1" dirty="0">
              <a:solidFill>
                <a:schemeClr val="bg1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502" y="4819477"/>
            <a:ext cx="3850623" cy="769387"/>
          </a:xfrm>
          <a:prstGeom prst="rect">
            <a:avLst/>
          </a:prstGeom>
          <a:noFill/>
        </p:spPr>
        <p:txBody>
          <a:bodyPr wrap="none" lIns="91385" tIns="45693" rIns="91385" bIns="45693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ฉีดไป </a:t>
            </a:r>
            <a:r>
              <a:rPr lang="en-US" sz="4400" b="1" dirty="0">
                <a:solidFill>
                  <a:srgbClr val="FFFF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1,</a:t>
            </a:r>
            <a:r>
              <a:rPr lang="th-TH" sz="4400" b="1" dirty="0">
                <a:solidFill>
                  <a:srgbClr val="FFFF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141</a:t>
            </a:r>
            <a:r>
              <a:rPr lang="en-US" sz="4400" b="1" dirty="0">
                <a:solidFill>
                  <a:srgbClr val="FFFF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,</a:t>
            </a:r>
            <a:r>
              <a:rPr lang="th-TH" sz="4400" b="1" dirty="0">
                <a:solidFill>
                  <a:srgbClr val="FFFF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607</a:t>
            </a:r>
            <a:r>
              <a:rPr lang="en-US" sz="4400" b="1" dirty="0">
                <a:solidFill>
                  <a:srgbClr val="FFFF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4400" b="1" dirty="0" err="1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โดส</a:t>
            </a:r>
            <a:r>
              <a:rPr lang="th-TH" sz="44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endParaRPr lang="en-US" sz="4400" b="1" dirty="0">
              <a:solidFill>
                <a:schemeClr val="bg1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9662" y="1408350"/>
            <a:ext cx="4964673" cy="646181"/>
          </a:xfrm>
          <a:prstGeom prst="rect">
            <a:avLst/>
          </a:prstGeom>
          <a:noFill/>
          <a:ln>
            <a:noFill/>
          </a:ln>
        </p:spPr>
        <p:txBody>
          <a:bodyPr wrap="square" lIns="91385" tIns="45693" rIns="91385" bIns="45693" rtlCol="0">
            <a:sp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เข็มที่ 1</a:t>
            </a:r>
            <a:r>
              <a:rPr lang="en-US" sz="36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5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66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,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799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ราย</a:t>
            </a:r>
            <a:endParaRPr lang="en-US" sz="3600" b="1" dirty="0">
              <a:solidFill>
                <a:schemeClr val="bg1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5758" y="2604681"/>
            <a:ext cx="5180529" cy="646181"/>
          </a:xfrm>
          <a:prstGeom prst="rect">
            <a:avLst/>
          </a:prstGeom>
          <a:noFill/>
        </p:spPr>
        <p:txBody>
          <a:bodyPr wrap="square" lIns="91385" tIns="45693" rIns="91385" bIns="45693" rtlCol="0">
            <a:spAutoFit/>
          </a:bodyPr>
          <a:lstStyle/>
          <a:p>
            <a:pPr algn="r"/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เข็มที่ 2  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4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96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,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293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ราย</a:t>
            </a:r>
            <a:endParaRPr lang="en-US" sz="3600" b="1" dirty="0">
              <a:solidFill>
                <a:srgbClr val="002060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pic>
        <p:nvPicPr>
          <p:cNvPr id="9" name="Picture 1" descr="C:\Users\SSJ-Donut\Downloads\Ezt9ypTVEAERHW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50195" r="56475" b="32431"/>
          <a:stretch/>
        </p:blipFill>
        <p:spPr bwMode="auto">
          <a:xfrm>
            <a:off x="5889557" y="2277139"/>
            <a:ext cx="1069864" cy="12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17928" y="6330135"/>
            <a:ext cx="8706166" cy="307706"/>
          </a:xfrm>
          <a:prstGeom prst="rect">
            <a:avLst/>
          </a:prstGeom>
          <a:noFill/>
        </p:spPr>
        <p:txBody>
          <a:bodyPr wrap="square" lIns="91385" tIns="45693" rIns="91385" bIns="45693" rtlCol="0">
            <a:spAutoFit/>
          </a:bodyPr>
          <a:lstStyle/>
          <a:p>
            <a:pPr algn="r"/>
            <a:r>
              <a:rPr lang="th-TH" sz="1400" b="1" dirty="0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ข้อมูลจาก </a:t>
            </a:r>
            <a:r>
              <a:rPr lang="en-US" sz="1400" b="1" dirty="0" err="1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moph</a:t>
            </a:r>
            <a:r>
              <a:rPr lang="en-US" sz="1400" b="1" dirty="0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immunization </a:t>
            </a:r>
            <a:r>
              <a:rPr lang="en-US" sz="1400" b="1" dirty="0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center </a:t>
            </a:r>
            <a:r>
              <a:rPr lang="th-TH" sz="1400" b="1" dirty="0" err="1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สสจ</a:t>
            </a:r>
            <a:r>
              <a:rPr lang="th-TH" sz="1400" b="1" dirty="0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.เพชรบูรณ์ วันที่ 29 ธันวาคม 64 เวลา </a:t>
            </a:r>
            <a:r>
              <a:rPr lang="en-US" sz="1400" b="1" dirty="0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1</a:t>
            </a:r>
            <a:r>
              <a:rPr lang="th-TH" sz="1400" b="1" dirty="0"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6.30 น.</a:t>
            </a:r>
            <a:endParaRPr lang="en-US" sz="1400" b="1" dirty="0"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64989" y="3691370"/>
            <a:ext cx="4820770" cy="938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/>
            <a:endParaRPr lang="en-US" sz="2400"/>
          </a:p>
        </p:txBody>
      </p:sp>
      <p:pic>
        <p:nvPicPr>
          <p:cNvPr id="15" name="Picture 1" descr="C:\Users\SSJ-Donut\Downloads\Ezt9ypTVEAERHW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50195" r="56475" b="32431"/>
          <a:stretch/>
        </p:blipFill>
        <p:spPr bwMode="auto">
          <a:xfrm>
            <a:off x="5939028" y="3500992"/>
            <a:ext cx="1069864" cy="12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55758" y="3862689"/>
            <a:ext cx="5180529" cy="646181"/>
          </a:xfrm>
          <a:prstGeom prst="rect">
            <a:avLst/>
          </a:prstGeom>
          <a:noFill/>
        </p:spPr>
        <p:txBody>
          <a:bodyPr wrap="square" lIns="91385" tIns="45693" rIns="91385" bIns="45693" rtlCol="0">
            <a:spAutoFit/>
          </a:bodyPr>
          <a:lstStyle/>
          <a:p>
            <a:pPr algn="r"/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เข็มที่ </a:t>
            </a:r>
            <a:r>
              <a:rPr lang="en-US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3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76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,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484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ราย</a:t>
            </a:r>
            <a:endParaRPr lang="en-US" sz="3600" b="1" dirty="0">
              <a:solidFill>
                <a:srgbClr val="002060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78056" y="4905727"/>
            <a:ext cx="4820770" cy="9388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/>
            <a:endParaRPr lang="en-US" sz="2400"/>
          </a:p>
        </p:txBody>
      </p:sp>
      <p:pic>
        <p:nvPicPr>
          <p:cNvPr id="19" name="Picture 1" descr="C:\Users\SSJ-Donut\Downloads\Ezt9ypTVEAERHW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50195" r="56475" b="32431"/>
          <a:stretch/>
        </p:blipFill>
        <p:spPr bwMode="auto">
          <a:xfrm>
            <a:off x="5952096" y="4715350"/>
            <a:ext cx="1069864" cy="12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68826" y="5077047"/>
            <a:ext cx="5180529" cy="646181"/>
          </a:xfrm>
          <a:prstGeom prst="rect">
            <a:avLst/>
          </a:prstGeom>
          <a:noFill/>
        </p:spPr>
        <p:txBody>
          <a:bodyPr wrap="square" lIns="91385" tIns="45693" rIns="91385" bIns="45693" rtlCol="0">
            <a:spAutoFit/>
          </a:bodyPr>
          <a:lstStyle/>
          <a:p>
            <a:pPr algn="r"/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เข็มที่ 4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,</a:t>
            </a:r>
            <a:r>
              <a:rPr lang="th-TH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031</a:t>
            </a:r>
            <a:r>
              <a:rPr lang="en-US" sz="3600" b="1" dirty="0">
                <a:solidFill>
                  <a:srgbClr val="FF000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ราย</a:t>
            </a:r>
            <a:endParaRPr lang="en-US" sz="3600" b="1" dirty="0">
              <a:solidFill>
                <a:srgbClr val="002060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4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" y="0"/>
            <a:ext cx="12185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" y="-1"/>
            <a:ext cx="1217668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-1" y="11632"/>
            <a:ext cx="12192000" cy="99901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17220" tIns="58610" rIns="117220" bIns="58610" rtlCol="0" anchor="ctr">
            <a:noAutofit/>
          </a:bodyPr>
          <a:lstStyle>
            <a:lvl1pPr algn="ctr" defTabSz="117290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สรุปการให้บริการฉีดวัคซีน </a:t>
            </a:r>
            <a:r>
              <a:rPr lang="en-US" sz="28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COVID-19</a:t>
            </a:r>
            <a:r>
              <a:rPr lang="th-TH" sz="2800" b="1" dirty="0">
                <a:solidFill>
                  <a:schemeClr val="bg1"/>
                </a:solidFill>
                <a:latin typeface="Chulabhorn Likit Text" pitchFamily="2" charset="-34"/>
                <a:ea typeface="Tahoma" pitchFamily="34" charset="0"/>
                <a:cs typeface="Chulabhorn Likit Text" pitchFamily="2" charset="-34"/>
              </a:rPr>
              <a:t> กลุ่มเป้าหมาย 608 จังหวัดเพชรบูรณ์</a:t>
            </a:r>
            <a:endParaRPr lang="en-US" sz="2800" b="1" dirty="0">
              <a:solidFill>
                <a:schemeClr val="bg1"/>
              </a:solidFill>
              <a:latin typeface="Chulabhorn Likit Text" pitchFamily="2" charset="-34"/>
              <a:ea typeface="Tahoma" pitchFamily="34" charset="0"/>
              <a:cs typeface="Chulabhorn Likit Text" pitchFamily="2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649"/>
            <a:ext cx="12191999" cy="584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0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68778"/>
              </p:ext>
            </p:extLst>
          </p:nvPr>
        </p:nvGraphicFramePr>
        <p:xfrm>
          <a:off x="261938" y="1265238"/>
          <a:ext cx="11611813" cy="48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55856"/>
            <a:ext cx="105156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โรคที่มีอัตราป่วยต่อแสน สูงสุด 5 ลำดับ 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2564”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 – 25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ธ.ค.64)</a:t>
            </a:r>
            <a:endParaRPr lang="th-TH" sz="3600" dirty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61938" y="804863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sp>
        <p:nvSpPr>
          <p:cNvPr id="7173" name="TextBox 22"/>
          <p:cNvSpPr txBox="1">
            <a:spLocks noChangeArrowheads="1"/>
          </p:cNvSpPr>
          <p:nvPr/>
        </p:nvSpPr>
        <p:spPr bwMode="auto">
          <a:xfrm>
            <a:off x="8131262" y="3587991"/>
            <a:ext cx="291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R506 25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ธ.ค.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</a:p>
        </p:txBody>
      </p:sp>
      <p:pic>
        <p:nvPicPr>
          <p:cNvPr id="7174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50" y="5665296"/>
            <a:ext cx="1173669" cy="8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43" y="5609938"/>
            <a:ext cx="1090834" cy="9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9" y="5713044"/>
            <a:ext cx="1110412" cy="8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7" y="5636655"/>
            <a:ext cx="937746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3"/>
          <p:cNvSpPr txBox="1">
            <a:spLocks noChangeArrowheads="1"/>
          </p:cNvSpPr>
          <p:nvPr/>
        </p:nvSpPr>
        <p:spPr bwMode="auto">
          <a:xfrm>
            <a:off x="1428687" y="4412847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346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3475051" y="4674784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5728450" y="469146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7804050" y="4622597"/>
            <a:ext cx="1341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9926563" y="4618279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3" name="TextBox 9"/>
          <p:cNvSpPr txBox="1">
            <a:spLocks/>
          </p:cNvSpPr>
          <p:nvPr/>
        </p:nvSpPr>
        <p:spPr bwMode="auto">
          <a:xfrm>
            <a:off x="6807989" y="1830540"/>
            <a:ext cx="5065762" cy="1217149"/>
          </a:xfrm>
          <a:prstGeom prst="rect">
            <a:avLst/>
          </a:prstGeom>
          <a:solidFill>
            <a:srgbClr val="F1F8EC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โรคที่มีผู้ป่วยมากการ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ค่ามัธย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ฐาน เดือน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ธันวาคม 2564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“พบโรคที่มีอัตราป่วยเกิน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ค่ามัธย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ฐาน 1 โรค”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ซิฟิลิส 12 ราย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Median = 6) </a:t>
            </a:r>
          </a:p>
        </p:txBody>
      </p:sp>
      <p:pic>
        <p:nvPicPr>
          <p:cNvPr id="5" name="Picture 2" descr="โรคติดต่อทางเพศสัมพันธ์ – ศูนย์สุขภาพแคร์แมท เชียงใหม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22" y="5609938"/>
            <a:ext cx="1134202" cy="9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965"/>
            <a:ext cx="12192000" cy="63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26666" r="16429" b="78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800" y="147638"/>
            <a:ext cx="10515600" cy="2984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แยกรายโรคที่มีอัตราป่วยต่อแสนมากที่สุด 5 ลำดับ</a:t>
            </a:r>
            <a:b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2564</a:t>
            </a:r>
            <a:b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แหล่งข้อมูล รง.506 สสจ.เพชรบูรณ์</a:t>
            </a:r>
          </a:p>
        </p:txBody>
      </p:sp>
      <p:pic>
        <p:nvPicPr>
          <p:cNvPr id="9219" name="Picture 2" descr="à¸à¸¥à¸à¸²à¸£à¸à¹à¸à¸«à¸²à¸£à¸¹à¸à¸ à¸²à¸à¸ªà¸³à¸«à¸£à¸±à¸ à¸à¸²à¸¢ à¸«à¸à¸´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287713"/>
            <a:ext cx="284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302000"/>
            <a:ext cx="46831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à¸à¸¥à¸à¸²à¸£à¸à¹à¸à¸«à¸²à¸£à¸¹à¸à¸ à¸²à¸à¸ªà¸³à¸«à¸£à¸±à¸ à¹à¸à¸à¸à¸µà¹à¹à¸à¸à¸£à¸à¸¹à¸£à¸à¹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927350"/>
            <a:ext cx="2768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7825" y="3284538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เพศ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513" y="3359150"/>
            <a:ext cx="1219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อายุ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8800" y="3132138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สถานที่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4483100" y="6140450"/>
            <a:ext cx="391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ธันวาคม 2564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38" y="921946"/>
            <a:ext cx="4233862" cy="569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graphicFrame>
        <p:nvGraphicFramePr>
          <p:cNvPr id="30" name="แผนภูมิ 1"/>
          <p:cNvGraphicFramePr>
            <a:graphicFrameLocks/>
          </p:cNvGraphicFramePr>
          <p:nvPr/>
        </p:nvGraphicFramePr>
        <p:xfrm>
          <a:off x="1468438" y="1130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4763"/>
            <a:ext cx="8229600" cy="87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1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อุจจาระร่วง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Diarrhea)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8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3557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2641600" y="2593975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224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0250" name="TextBox 25"/>
          <p:cNvSpPr txBox="1">
            <a:spLocks noChangeArrowheads="1"/>
          </p:cNvSpPr>
          <p:nvPr/>
        </p:nvSpPr>
        <p:spPr bwMode="auto">
          <a:xfrm>
            <a:off x="3992563" y="26050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122 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51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514475"/>
            <a:ext cx="11064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554038" y="1628775"/>
            <a:ext cx="1987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1.84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0460" y="1547783"/>
            <a:ext cx="141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3750" y="1196945"/>
            <a:ext cx="117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6813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5725" y="2565400"/>
            <a:ext cx="865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6413" y="3067050"/>
            <a:ext cx="1398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588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6588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9113" y="4292600"/>
            <a:ext cx="86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9825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1625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1625" y="5935663"/>
            <a:ext cx="1195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8563" y="4152900"/>
            <a:ext cx="2857500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0 - 4 ปี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68563" y="5597525"/>
            <a:ext cx="2857500" cy="954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เด็กในปกครอง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102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37" name="คำบรรยายภาพแบบเส้น 2 22"/>
          <p:cNvSpPr/>
          <p:nvPr/>
        </p:nvSpPr>
        <p:spPr>
          <a:xfrm>
            <a:off x="9918700" y="3792538"/>
            <a:ext cx="1716088" cy="15589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0880"/>
              <a:gd name="adj6" fmla="val -54206"/>
            </a:avLst>
          </a:prstGeom>
          <a:ln w="50800">
            <a:solidFill>
              <a:schemeClr val="accent4"/>
            </a:solidFill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อ.หล่มเก่า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62.6/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(66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คน)</a:t>
            </a:r>
          </a:p>
        </p:txBody>
      </p:sp>
      <p:pic>
        <p:nvPicPr>
          <p:cNvPr id="10267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426075"/>
            <a:ext cx="1379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962400"/>
            <a:ext cx="1379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2">
            <a:extLst>
              <a:ext uri="{FF2B5EF4-FFF2-40B4-BE49-F238E27FC236}">
                <a16:creationId xmlns:a16="http://schemas.microsoft.com/office/drawing/2014/main" xmlns="" id="{95A258B7-9E1A-4832-89D0-66BB72229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4" y="869950"/>
            <a:ext cx="4132716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567237"/>
              </p:ext>
            </p:extLst>
          </p:nvPr>
        </p:nvGraphicFramePr>
        <p:xfrm>
          <a:off x="1578372" y="1130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2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ไข้ไม่ทราบสาเหตุ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Pyrexia)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2931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6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135188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8" y="1420438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2858633" y="2782887"/>
            <a:ext cx="103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2299" name="TextBox 25"/>
          <p:cNvSpPr txBox="1">
            <a:spLocks noChangeArrowheads="1"/>
          </p:cNvSpPr>
          <p:nvPr/>
        </p:nvSpPr>
        <p:spPr bwMode="auto">
          <a:xfrm>
            <a:off x="3960813" y="18176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48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2300" name="TextBox 8"/>
          <p:cNvSpPr txBox="1">
            <a:spLocks noChangeArrowheads="1"/>
          </p:cNvSpPr>
          <p:nvPr/>
        </p:nvSpPr>
        <p:spPr bwMode="auto">
          <a:xfrm>
            <a:off x="406400" y="1628775"/>
            <a:ext cx="20814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: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1.08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9788" y="1628775"/>
            <a:ext cx="11811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302" name="TextBox 11"/>
          <p:cNvSpPr txBox="1">
            <a:spLocks noChangeArrowheads="1"/>
          </p:cNvSpPr>
          <p:nvPr/>
        </p:nvSpPr>
        <p:spPr bwMode="auto">
          <a:xfrm>
            <a:off x="8604250" y="125095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3221038"/>
            <a:ext cx="1208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5963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5959475"/>
            <a:ext cx="100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23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9747"/>
              <a:gd name="adj6" fmla="val 7375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อ.น้ำหนาว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60.18/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(11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0338" y="4170363"/>
            <a:ext cx="2879725" cy="95408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0 - 4 ปี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0338" y="5457825"/>
            <a:ext cx="2879725" cy="954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ในปกครอง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43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pic>
        <p:nvPicPr>
          <p:cNvPr id="12315" name="Picture 2" descr="à¸à¸¥à¸à¸²à¸£à¸à¹à¸à¸«à¸²à¸£à¸¹à¸à¸ à¸²à¸à¸ªà¸³à¸«à¸£à¸±à¸ à¹à¸à¹à¸à¸à¸²à¸£à¸ à¸à¸²à¸£à¹à¸à¸¹à¸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76700"/>
            <a:ext cx="13636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ผลการค้นหารูปภาพสำหรับ เด็ก การ์ตู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0" y="5365891"/>
            <a:ext cx="1714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2">
            <a:extLst>
              <a:ext uri="{FF2B5EF4-FFF2-40B4-BE49-F238E27FC236}">
                <a16:creationId xmlns:a16="http://schemas.microsoft.com/office/drawing/2014/main" xmlns="" id="{95A258B7-9E1A-4832-89D0-66BB72229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4" y="869950"/>
            <a:ext cx="4132716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แผนภูมิ 30">
            <a:extLst>
              <a:ext uri="{FF2B5EF4-FFF2-40B4-BE49-F238E27FC236}">
                <a16:creationId xmlns:a16="http://schemas.microsoft.com/office/drawing/2014/main" xmlns="" id="{63926449-5859-47A8-963F-3D8B251CA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745265"/>
              </p:ext>
            </p:extLst>
          </p:nvPr>
        </p:nvGraphicFramePr>
        <p:xfrm>
          <a:off x="1628310" y="1240343"/>
          <a:ext cx="4227512" cy="255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2790"/>
              <a:gd name="adj6" fmla="val -2382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อ.น้ำหนาว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38.30/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3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ปอดบวม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Pneumonia)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5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697038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449388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7"/>
          <p:cNvSpPr txBox="1">
            <a:spLocks noChangeArrowheads="1"/>
          </p:cNvSpPr>
          <p:nvPr/>
        </p:nvSpPr>
        <p:spPr bwMode="auto">
          <a:xfrm>
            <a:off x="2906713" y="2128092"/>
            <a:ext cx="103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3938588" y="2795588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58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4349" name="TextBox 8"/>
          <p:cNvSpPr txBox="1">
            <a:spLocks noChangeArrowheads="1"/>
          </p:cNvSpPr>
          <p:nvPr/>
        </p:nvSpPr>
        <p:spPr bwMode="auto">
          <a:xfrm>
            <a:off x="460375" y="1628775"/>
            <a:ext cx="1987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หญิง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1.76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6122" y="1599499"/>
            <a:ext cx="11811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7875" y="1273402"/>
            <a:ext cx="10810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6399" name="TextBox 12"/>
          <p:cNvSpPr txBox="1">
            <a:spLocks noChangeArrowheads="1"/>
          </p:cNvSpPr>
          <p:nvPr/>
        </p:nvSpPr>
        <p:spPr bwMode="auto">
          <a:xfrm>
            <a:off x="8507413" y="2014538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6900" y="3284538"/>
            <a:ext cx="1152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4837" y="3140075"/>
            <a:ext cx="1046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665" y="3727450"/>
            <a:ext cx="1028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8313" y="5955622"/>
            <a:ext cx="9937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65 ปีขึ้นไป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เด็กในปกครอง 36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pic>
        <p:nvPicPr>
          <p:cNvPr id="32" name="Picture 31" descr="ผลการค้นหารูปภาพสำหรับ ผู้สูงอายุ การ์ตู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4" y="3843447"/>
            <a:ext cx="1942515" cy="158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426075"/>
            <a:ext cx="1379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319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406" y="864455"/>
            <a:ext cx="4287469" cy="579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แผนภูมิ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181954"/>
              </p:ext>
            </p:extLst>
          </p:nvPr>
        </p:nvGraphicFramePr>
        <p:xfrm>
          <a:off x="1385888" y="1131888"/>
          <a:ext cx="4645575" cy="27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38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862"/>
              <a:gd name="adj6" fmla="val -76301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อ.ศรีเทพ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5.65/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(4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350"/>
            <a:ext cx="8229600" cy="87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4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อาหารเป็นพิษ</a:t>
            </a:r>
          </a:p>
        </p:txBody>
      </p:sp>
      <p:pic>
        <p:nvPicPr>
          <p:cNvPr id="18441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32" y="1136888"/>
            <a:ext cx="1096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65" y="1625460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2852628" y="2869868"/>
            <a:ext cx="103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3755771" y="1673225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445" name="TextBox 8"/>
          <p:cNvSpPr txBox="1">
            <a:spLocks noChangeArrowheads="1"/>
          </p:cNvSpPr>
          <p:nvPr/>
        </p:nvSpPr>
        <p:spPr bwMode="auto">
          <a:xfrm>
            <a:off x="392113" y="1616075"/>
            <a:ext cx="1987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2.86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6913" y="1601788"/>
            <a:ext cx="1223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1850" y="1131888"/>
            <a:ext cx="10810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6000" y="2565400"/>
            <a:ext cx="128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6400" y="3200400"/>
            <a:ext cx="1368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8950" y="3719396"/>
            <a:ext cx="1023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1700" y="4830706"/>
            <a:ext cx="1311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26400" y="5946775"/>
            <a:ext cx="1073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9538" y="5557838"/>
            <a:ext cx="2590800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 8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49538" y="4152900"/>
            <a:ext cx="2590800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65 ปีขึ้นไป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1" descr="ผลการค้นหารูปภาพสำหรับ ผู้สูงอายุ การ์ตู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8" y="3913008"/>
            <a:ext cx="1942515" cy="158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รูปภาพ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737380-6D24-42FE-B30B-1D810AB7E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975" y="5501986"/>
            <a:ext cx="2018834" cy="121647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682" y="788988"/>
            <a:ext cx="4616822" cy="588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แผนภูมิ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90277"/>
              </p:ext>
            </p:extLst>
          </p:nvPr>
        </p:nvGraphicFramePr>
        <p:xfrm>
          <a:off x="1494666" y="1179513"/>
          <a:ext cx="4572000" cy="256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0356"/>
              <a:gd name="adj6" fmla="val -47382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อ.หล่มสัก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3.80/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(6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5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ซิฟิลิส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93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10" y="1627405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436004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7"/>
          <p:cNvSpPr txBox="1">
            <a:spLocks noChangeArrowheads="1"/>
          </p:cNvSpPr>
          <p:nvPr/>
        </p:nvSpPr>
        <p:spPr bwMode="auto">
          <a:xfrm>
            <a:off x="3001169" y="2039938"/>
            <a:ext cx="103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6396" name="TextBox 25"/>
          <p:cNvSpPr txBox="1">
            <a:spLocks noChangeArrowheads="1"/>
          </p:cNvSpPr>
          <p:nvPr/>
        </p:nvSpPr>
        <p:spPr bwMode="auto">
          <a:xfrm>
            <a:off x="3741633" y="2805394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6397" name="TextBox 8"/>
          <p:cNvSpPr txBox="1">
            <a:spLocks noChangeArrowheads="1"/>
          </p:cNvSpPr>
          <p:nvPr/>
        </p:nvSpPr>
        <p:spPr bwMode="auto">
          <a:xfrm>
            <a:off x="273050" y="1652076"/>
            <a:ext cx="2341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1.17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9300" y="1524000"/>
            <a:ext cx="11223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5825" y="1179513"/>
            <a:ext cx="10795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499" y="2506850"/>
            <a:ext cx="863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4813" y="3175000"/>
            <a:ext cx="1479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9323" y="3919783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9888" y="4281488"/>
            <a:ext cx="1057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9114" y="5373688"/>
            <a:ext cx="1399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9925" y="6021388"/>
            <a:ext cx="1126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0 - 4 ปี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 6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pic>
        <p:nvPicPr>
          <p:cNvPr id="37" name="รูปภาพ 8">
            <a:extLst>
              <a:ext uri="{FF2B5EF4-FFF2-40B4-BE49-F238E27FC236}">
                <a16:creationId xmlns:a16="http://schemas.microsoft.com/office/drawing/2014/main" xmlns="" id="{B9737380-6D24-42FE-B30B-1D810AB7E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49" y="5456337"/>
            <a:ext cx="2018834" cy="1216477"/>
          </a:xfrm>
          <a:prstGeom prst="rect">
            <a:avLst/>
          </a:prstGeom>
        </p:spPr>
      </p:pic>
      <p:pic>
        <p:nvPicPr>
          <p:cNvPr id="38" name="Picture 29" descr="ผลการค้นหารูปภาพสำหรับ เด็ก การ์ตู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9" y="3989926"/>
            <a:ext cx="1714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11520</TotalTime>
  <Words>1723</Words>
  <Application>Microsoft Office PowerPoint</Application>
  <PresentationFormat>กำหนดเอง</PresentationFormat>
  <Paragraphs>535</Paragraphs>
  <Slides>31</Slides>
  <Notes>11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Office Theme</vt:lpstr>
      <vt:lpstr>สถานการณ์โรคที่ต้องเฝ้าระวัง ประจำเดือน ธันวาคม 2564 จังหวัดเพชรบูรณ์</vt:lpstr>
      <vt:lpstr>โรคที่มีอัตราป่วยต่อแสน สูงสุด 5 ลำดับ ปี 2564 (รวม 12 เดือน )</vt:lpstr>
      <vt:lpstr>โรคที่มีอัตราป่วยต่อแสน สูงสุด 5 ลำดับ  “เดือน ธันวาคม 2564” (1 – 25 ธ.ค.64)</vt:lpstr>
      <vt:lpstr>รายละเอียด  แยกรายโรคที่มีอัตราป่วยต่อแสนมากที่สุด 5 ลำดับ ประจำเดือน ธันวาคม 2564 แหล่งข้อมูล รง.506 สสจ.เพชรบูรณ์</vt:lpstr>
      <vt:lpstr>ลำดับ 1 อุจจาระร่วง (Diarrhea) </vt:lpstr>
      <vt:lpstr>ลำดับ 2 ไข้ไม่ทราบสาเหตุ (Pyrexia)</vt:lpstr>
      <vt:lpstr>ลำดับ 3 ปอดบวม (Pneumonia)</vt:lpstr>
      <vt:lpstr>ลำดับ 4  อาหารเป็นพิษ</vt:lpstr>
      <vt:lpstr>ลำดับ 5 ซิฟิลิส</vt:lpstr>
      <vt:lpstr>สถานการณ์ โรคไข้เลือดออก ปี 2564</vt:lpstr>
      <vt:lpstr>สถานการณ์ไข้เลือดอออก ประเทศไทย ณ 29 ธันวาคม 2564(สัปดาห์ที่ 52)</vt:lpstr>
      <vt:lpstr>จังหวัด ที่มีอัตราป่วยไข้เลือดออกสะสมต่อประชากร แสนคน  สูงสุด  10 ลำดับ ณ 29 ธ.ค.64</vt:lpstr>
      <vt:lpstr>สถานการณ์โรคไข้เลือดออก  จังหวัดเพชรบูรณ์ ณ 29 ธันวาคม 2564 (สัปดาห์ที่ 52)</vt:lpstr>
      <vt:lpstr>สถานการณ์ไข้เลือดอออก จังหวัดเพชรบูรณ์ ณ 26 ธันวาคม 2564 </vt:lpstr>
      <vt:lpstr>อำเภอ ที่มีอัตราป่วยไข้เลือดออกสะสมต่อประชากร แสนคน  สูงสุด  11 ลำดับ ณ 25 ธ.ค.64 (Week 51)</vt:lpstr>
      <vt:lpstr>งานนำเสนอ PowerPoint</vt:lpstr>
      <vt:lpstr>งานนำเสนอ PowerPoint</vt:lpstr>
      <vt:lpstr>สถานการณ์โรค COVID-19 จังหวัดเพชรบูรณ์ </vt:lpstr>
      <vt:lpstr>สถานการณ์ COVID-19  ณ 29 ธันวาคม 2564 (จาก ศบค.)</vt:lpstr>
      <vt:lpstr>งานนำเสนอ PowerPoint</vt:lpstr>
      <vt:lpstr>ผู้เสียชีวิต จากติดเชื้อ COVID-19 จ.เพชรบูรณ์</vt:lpstr>
      <vt:lpstr>จำนวนผู้ติดเชื้อ COVID-19 Cluster 464 จังหวัดเพชรบูรณ์  แยกตามวันที่พบผู้ป่วย (1 ก.ค. – 30 ธ.ค.64)</vt:lpstr>
      <vt:lpstr>จำนวนผู้ติดเชื้อจำแยกรายวัน แยกผู้ป่วยติดเชื้อในพื้นที่ และนำเข้ารักษา 1 ก.ค. – 30 ธ.ค. 2564 จังหวัดเพชรบูรณ์</vt:lpstr>
      <vt:lpstr>ผลงานการให้บริการ วัคซีนป้องกันโรคติดเชื้อไวรัสโคโรนา 2019  จังหวัดเพชรบูรณ์</vt:lpstr>
      <vt:lpstr>สรุปการให้บริการฉีดวัคซีน COVID-19 จังหวัดเพชรบูรณ์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SSJ-Adisorn</cp:lastModifiedBy>
  <cp:revision>723</cp:revision>
  <cp:lastPrinted>2021-05-31T06:27:05Z</cp:lastPrinted>
  <dcterms:created xsi:type="dcterms:W3CDTF">2018-08-07T02:28:55Z</dcterms:created>
  <dcterms:modified xsi:type="dcterms:W3CDTF">2021-12-29T10:57:42Z</dcterms:modified>
</cp:coreProperties>
</file>