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277" r:id="rId2"/>
    <p:sldId id="414" r:id="rId3"/>
    <p:sldId id="415" r:id="rId4"/>
    <p:sldId id="426" r:id="rId5"/>
    <p:sldId id="425" r:id="rId6"/>
    <p:sldId id="424" r:id="rId7"/>
    <p:sldId id="429" r:id="rId8"/>
    <p:sldId id="427" r:id="rId9"/>
    <p:sldId id="436" r:id="rId10"/>
    <p:sldId id="432" r:id="rId11"/>
    <p:sldId id="433" r:id="rId12"/>
    <p:sldId id="434" r:id="rId13"/>
    <p:sldId id="435" r:id="rId14"/>
    <p:sldId id="437" r:id="rId15"/>
    <p:sldId id="438" r:id="rId16"/>
    <p:sldId id="442" r:id="rId17"/>
    <p:sldId id="439" r:id="rId18"/>
    <p:sldId id="440" r:id="rId19"/>
    <p:sldId id="441" r:id="rId20"/>
  </p:sldIdLst>
  <p:sldSz cx="9144000" cy="5715000" type="screen16x10"/>
  <p:notesSz cx="6888163" cy="10018713"/>
  <p:embeddedFontLst>
    <p:embeddedFont>
      <p:font typeface="Angsana New" pitchFamily="18" charset="-34"/>
      <p:regular r:id="rId22"/>
      <p:bold r:id="rId23"/>
      <p:italic r:id="rId24"/>
      <p:boldItalic r:id="rId25"/>
    </p:embeddedFont>
    <p:embeddedFont>
      <p:font typeface="TH SarabunPSK" pitchFamily="34" charset="-34"/>
      <p:regular r:id="rId26"/>
      <p:bold r:id="rId27"/>
      <p:italic r:id="rId28"/>
      <p:boldItalic r:id="rId29"/>
    </p:embeddedFont>
    <p:embeddedFont>
      <p:font typeface="Tahoma" pitchFamily="34" charset="0"/>
      <p:regular r:id="rId30"/>
      <p:bold r:id="rId31"/>
    </p:embeddedFont>
    <p:embeddedFont>
      <p:font typeface="Calibri Light" pitchFamily="34" charset="0"/>
      <p:regular r:id="rId32"/>
      <p:italic r:id="rId33"/>
    </p:embeddedFont>
    <p:embeddedFont>
      <p:font typeface="Cordia New" pitchFamily="34" charset="-34"/>
      <p:regular r:id="rId34"/>
      <p:bold r:id="rId35"/>
      <p:italic r:id="rId36"/>
      <p:boldItalic r:id="rId37"/>
    </p:embeddedFont>
    <p:embeddedFont>
      <p:font typeface="Calibri" pitchFamily="34" charset="0"/>
      <p:regular r:id="rId38"/>
      <p:bold r:id="rId39"/>
      <p:italic r:id="rId40"/>
      <p:boldItalic r:id="rId4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6FFFF"/>
    <a:srgbClr val="FF9797"/>
    <a:srgbClr val="FF0066"/>
    <a:srgbClr val="FF3399"/>
    <a:srgbClr val="003300"/>
    <a:srgbClr val="000000"/>
    <a:srgbClr val="FF6699"/>
    <a:srgbClr val="FF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128" autoAdjust="0"/>
  </p:normalViewPr>
  <p:slideViewPr>
    <p:cSldViewPr snapToGrid="0">
      <p:cViewPr>
        <p:scale>
          <a:sx n="80" d="100"/>
          <a:sy n="80" d="100"/>
        </p:scale>
        <p:origin x="-792" y="-786"/>
      </p:cViewPr>
      <p:guideLst>
        <p:guide orient="horz" pos="2160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6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WORK%20&#3594;&#3617;\&#3616;&#3633;&#3607;&#3619;&#3626;&#3640;&#3604;&#3634;\&#3605;&#3619;&#3623;&#3592;&#3619;&#3634;&#3594;&#3585;&#3634;&#3619;\&#3611;&#3637;%202564\&#3619;&#3629;&#3610;&#3607;&#3637;&#3656;%202\&#3586;&#3657;&#3629;&#3617;&#3641;&#3621;&#3607;&#3635;&#3626;&#3652;&#3626;&#3604;&#3660;%20&#3605;&#3619;&#3585;.%20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WORK%20&#3594;&#3617;\&#3616;&#3633;&#3607;&#3619;&#3626;&#3640;&#3604;&#3634;\&#3605;&#3619;&#3623;&#3592;&#3619;&#3634;&#3594;&#3585;&#3634;&#3619;\&#3611;&#3637;%202564\&#3619;&#3629;&#3610;&#3607;&#3637;&#3656;%202\&#3586;&#3657;&#3629;&#3617;&#3641;&#3621;&#3607;&#3635;&#3626;&#3652;&#3626;&#3604;&#3660;%20&#3605;&#3619;&#3585;.%20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E:\WORK%20&#3594;&#3617;\&#3616;&#3633;&#3607;&#3619;&#3626;&#3640;&#3604;&#3634;\&#3605;&#3619;&#3623;&#3592;&#3619;&#3634;&#3594;&#3585;&#3634;&#3619;\&#3611;&#3637;%202564\&#3619;&#3629;&#3610;&#3607;&#3637;&#3656;%202\&#3586;&#3657;&#3629;&#3617;&#3641;&#3621;&#3607;&#3635;&#3626;&#3652;&#3626;&#3604;&#3660;%20&#3605;&#3619;&#3585;.%20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E:\WORK%20&#3594;&#3617;\&#3616;&#3633;&#3607;&#3619;&#3626;&#3640;&#3604;&#3634;\&#3605;&#3619;&#3623;&#3592;&#3619;&#3634;&#3594;&#3585;&#3634;&#3619;\&#3611;&#3637;%202564\&#3619;&#3629;&#3610;&#3607;&#3637;&#3656;%202\&#3586;&#3657;&#3629;&#3617;&#3641;&#3621;&#3607;&#3635;&#3626;&#3652;&#3626;&#3604;&#3660;%20&#3605;&#3619;&#3585;.%20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E:\WORK%20&#3594;&#3617;\&#3616;&#3633;&#3607;&#3619;&#3626;&#3640;&#3604;&#3634;\&#3605;&#3619;&#3623;&#3592;&#3619;&#3634;&#3594;&#3585;&#3634;&#3619;\&#3611;&#3637;%202564\&#3619;&#3629;&#3610;&#3607;&#3637;&#3656;%202\&#3586;&#3657;&#3629;&#3617;&#3641;&#3621;&#3607;&#3635;&#3626;&#3652;&#3626;&#3604;&#3660;%20&#3605;&#3619;&#3585;.%20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E:\WORK%20&#3594;&#3617;\&#3616;&#3633;&#3607;&#3619;&#3626;&#3640;&#3604;&#3634;\&#3605;&#3619;&#3623;&#3592;&#3619;&#3634;&#3594;&#3585;&#3634;&#3619;\&#3611;&#3637;%202564\&#3619;&#3629;&#3610;&#3607;&#3637;&#3656;%202\&#3586;&#3657;&#3629;&#3617;&#3641;&#3621;&#3607;&#3635;&#3626;&#3652;&#3626;&#3604;&#3660;%20&#3605;&#3619;&#3585;.%20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E:\WORK%20&#3594;&#3617;\&#3616;&#3633;&#3607;&#3619;&#3626;&#3640;&#3604;&#3634;\&#3605;&#3619;&#3623;&#3592;&#3619;&#3634;&#3594;&#3585;&#3634;&#3619;\&#3611;&#3637;%202564\&#3619;&#3629;&#3610;&#3607;&#3637;&#3656;%202\&#3586;&#3657;&#3629;&#3617;&#3641;&#3621;&#3607;&#3635;&#3626;&#3652;&#3626;&#3604;&#3660;%20&#3605;&#3619;&#3585;.%20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92765883603386E-2"/>
          <c:y val="4.6712871628811194E-2"/>
          <c:w val="0.61696525021149218"/>
          <c:h val="0.697548299523187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ร้อยละเทียบประมาณการรายรับหลังปรับลดค่าแรง เป้าหมาย 58 %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6.8870523415977963E-3"/>
                  <c:y val="7.39302367583651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322314049586778E-3"/>
                  <c:y val="-1.774166027215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845751719051648E-7"/>
                  <c:y val="-9.32963865087545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548209366391185E-3"/>
                  <c:y val="-1.774166027215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774104683195593E-3"/>
                  <c:y val="-3.5062089116143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322314049586778E-3"/>
                  <c:y val="4.8585007798148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1322314049586778E-3"/>
                  <c:y val="1.5207137376130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774166027215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3774104683195593E-3"/>
                  <c:y val="-1.2883558629800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1.151072532257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3774104683195593E-3"/>
                  <c:y val="-2.5345228960216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cs typeface="+mj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รพ.เพชรบูรณ์</c:v>
                </c:pt>
                <c:pt idx="1">
                  <c:v>รพ.วิเชียรบุรี</c:v>
                </c:pt>
                <c:pt idx="2">
                  <c:v>รพ.หล่มสัก</c:v>
                </c:pt>
                <c:pt idx="3">
                  <c:v>รพ.หนองไผ่</c:v>
                </c:pt>
                <c:pt idx="4">
                  <c:v>รพ.ชนแดน</c:v>
                </c:pt>
                <c:pt idx="5">
                  <c:v>รพ.บึงสามพัน</c:v>
                </c:pt>
                <c:pt idx="6">
                  <c:v>รพร.หล่มเก่า</c:v>
                </c:pt>
                <c:pt idx="7">
                  <c:v>รพ.ศรีเทพ</c:v>
                </c:pt>
                <c:pt idx="8">
                  <c:v>รพ.วังโป่ง</c:v>
                </c:pt>
                <c:pt idx="9">
                  <c:v>รพ.เขาค้อ</c:v>
                </c:pt>
                <c:pt idx="10">
                  <c:v>รพ.น้ำหนาว</c:v>
                </c:pt>
                <c:pt idx="11">
                  <c:v>รวม</c:v>
                </c:pt>
              </c:strCache>
            </c:strRef>
          </c:cat>
          <c:val>
            <c:numRef>
              <c:f>Sheet1!$B$2:$B$13</c:f>
              <c:numCache>
                <c:formatCode>0.00</c:formatCode>
                <c:ptCount val="12"/>
                <c:pt idx="0">
                  <c:v>10.031673942501008</c:v>
                </c:pt>
                <c:pt idx="1">
                  <c:v>16.949076731623144</c:v>
                </c:pt>
                <c:pt idx="2">
                  <c:v>15.850356199502189</c:v>
                </c:pt>
                <c:pt idx="3">
                  <c:v>19.730797776579337</c:v>
                </c:pt>
                <c:pt idx="4">
                  <c:v>18.410905796775193</c:v>
                </c:pt>
                <c:pt idx="5">
                  <c:v>5.2528286998410794</c:v>
                </c:pt>
                <c:pt idx="6">
                  <c:v>11.662644432889987</c:v>
                </c:pt>
                <c:pt idx="7">
                  <c:v>14.602880485688614</c:v>
                </c:pt>
                <c:pt idx="8">
                  <c:v>15.419367024831031</c:v>
                </c:pt>
                <c:pt idx="9">
                  <c:v>19.078554112921911</c:v>
                </c:pt>
                <c:pt idx="10">
                  <c:v>25.136757666979431</c:v>
                </c:pt>
                <c:pt idx="11">
                  <c:v>13.544560202071697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830592"/>
        <c:axId val="286832128"/>
      </c:barChart>
      <c:catAx>
        <c:axId val="286830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800" b="1">
                <a:cs typeface="+mj-cs"/>
              </a:defRPr>
            </a:pPr>
            <a:endParaRPr lang="th-TH"/>
          </a:p>
        </c:txPr>
        <c:crossAx val="286832128"/>
        <c:crosses val="autoZero"/>
        <c:auto val="1"/>
        <c:lblAlgn val="ctr"/>
        <c:lblOffset val="100"/>
        <c:noMultiLvlLbl val="0"/>
      </c:catAx>
      <c:valAx>
        <c:axId val="286832128"/>
        <c:scaling>
          <c:orientation val="minMax"/>
          <c:max val="100"/>
          <c:min val="0"/>
        </c:scaling>
        <c:delete val="0"/>
        <c:axPos val="l"/>
        <c:majorGridlines/>
        <c:minorGridlines/>
        <c:numFmt formatCode="General" sourceLinked="0"/>
        <c:majorTickMark val="out"/>
        <c:minorTickMark val="none"/>
        <c:tickLblPos val="nextTo"/>
        <c:crossAx val="286830592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ngsana New" pitchFamily="18" charset="-34"/>
                <a:cs typeface="Angsana New" pitchFamily="18" charset="-34"/>
              </a:defRPr>
            </a:pPr>
            <a:r>
              <a:rPr lang="th-TH"/>
              <a:t>รายได้ ,ค่าใช้จ่าย</a:t>
            </a:r>
          </a:p>
        </c:rich>
      </c:tx>
      <c:layout>
        <c:manualLayout>
          <c:xMode val="edge"/>
          <c:yMode val="edge"/>
          <c:x val="0.44904155730533679"/>
          <c:y val="0.125"/>
        </c:manualLayout>
      </c:layout>
      <c:overlay val="0"/>
    </c:title>
    <c:autoTitleDeleted val="0"/>
    <c:plotArea>
      <c:layout/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ngsana New" pitchFamily="18" charset="-34"/>
                <a:cs typeface="Angsana New" pitchFamily="18" charset="-34"/>
              </a:defRPr>
            </a:pPr>
            <a:r>
              <a:rPr lang="th-TH"/>
              <a:t>รายได้ ,ค่าใช้จ่าย</a:t>
            </a:r>
          </a:p>
        </c:rich>
      </c:tx>
      <c:layout>
        <c:manualLayout>
          <c:xMode val="edge"/>
          <c:yMode val="edge"/>
          <c:x val="0.44904155730533679"/>
          <c:y val="0.125"/>
        </c:manualLayout>
      </c:layout>
      <c:overlay val="0"/>
    </c:title>
    <c:autoTitleDeleted val="0"/>
    <c:plotArea>
      <c:layout/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ngsana New" pitchFamily="18" charset="-34"/>
                <a:cs typeface="Angsana New" pitchFamily="18" charset="-34"/>
              </a:defRPr>
            </a:pPr>
            <a:r>
              <a:rPr lang="th-TH"/>
              <a:t>รายได้ ,ค่าใช้จ่าย</a:t>
            </a:r>
          </a:p>
        </c:rich>
      </c:tx>
      <c:layout>
        <c:manualLayout>
          <c:xMode val="edge"/>
          <c:yMode val="edge"/>
          <c:x val="0.44904155730533679"/>
          <c:y val="0.125"/>
        </c:manualLayout>
      </c:layout>
      <c:overlay val="0"/>
    </c:title>
    <c:autoTitleDeleted val="0"/>
    <c:plotArea>
      <c:layout/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F51521-6AF6-412D-B5A7-7A1B14E8605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28F29C49-38C9-4C12-BE3F-E392F2E1D957}">
      <dgm:prSet phldrT="[ข้อความ]" custT="1"/>
      <dgm:spPr/>
      <dgm:t>
        <a:bodyPr/>
        <a:lstStyle/>
        <a:p>
          <a:r>
            <a:rPr lang="th-TH" sz="1800" b="1" dirty="0" smtClean="0">
              <a:solidFill>
                <a:schemeClr val="tx1"/>
              </a:solidFill>
              <a:cs typeface="+mj-cs"/>
            </a:rPr>
            <a:t>จำนวนประชากร </a:t>
          </a:r>
          <a:r>
            <a:rPr lang="en-US" sz="1800" b="1" dirty="0" smtClean="0">
              <a:solidFill>
                <a:schemeClr val="tx1"/>
              </a:solidFill>
              <a:cs typeface="+mj-cs"/>
            </a:rPr>
            <a:t>UC </a:t>
          </a:r>
          <a:r>
            <a:rPr lang="th-TH" sz="1800" b="1" dirty="0" smtClean="0">
              <a:solidFill>
                <a:schemeClr val="tx1"/>
              </a:solidFill>
              <a:cs typeface="+mj-cs"/>
            </a:rPr>
            <a:t>ณ วันที่ 1 เมษายน 2565  (แหล่งข้อมูล </a:t>
          </a:r>
          <a:r>
            <a:rPr lang="en-US" sz="1800" b="1" dirty="0" smtClean="0">
              <a:solidFill>
                <a:schemeClr val="tx1"/>
              </a:solidFill>
              <a:cs typeface="+mj-cs"/>
            </a:rPr>
            <a:t>: </a:t>
          </a:r>
          <a:r>
            <a:rPr lang="th-TH" sz="1800" b="1" dirty="0" err="1" smtClean="0">
              <a:solidFill>
                <a:schemeClr val="tx1"/>
              </a:solidFill>
              <a:cs typeface="+mj-cs"/>
            </a:rPr>
            <a:t>สปสช</a:t>
          </a:r>
          <a:r>
            <a:rPr lang="th-TH" sz="1800" b="1" dirty="0" smtClean="0">
              <a:solidFill>
                <a:schemeClr val="tx1"/>
              </a:solidFill>
              <a:cs typeface="+mj-cs"/>
            </a:rPr>
            <a:t>)</a:t>
          </a:r>
          <a:endParaRPr lang="th-TH" sz="1800" b="1" dirty="0">
            <a:solidFill>
              <a:schemeClr val="tx1"/>
            </a:solidFill>
            <a:cs typeface="+mj-cs"/>
          </a:endParaRPr>
        </a:p>
      </dgm:t>
    </dgm:pt>
    <dgm:pt modelId="{0397E724-F187-46DA-9355-2044C7CB2EC3}" type="parTrans" cxnId="{80375C28-5323-4A8D-B45B-F6A0CA8BF064}">
      <dgm:prSet/>
      <dgm:spPr/>
      <dgm:t>
        <a:bodyPr/>
        <a:lstStyle/>
        <a:p>
          <a:endParaRPr lang="th-TH"/>
        </a:p>
      </dgm:t>
    </dgm:pt>
    <dgm:pt modelId="{587A53BF-5DD6-46FE-B2B7-6CA06D7103A6}" type="sibTrans" cxnId="{80375C28-5323-4A8D-B45B-F6A0CA8BF064}">
      <dgm:prSet/>
      <dgm:spPr/>
      <dgm:t>
        <a:bodyPr/>
        <a:lstStyle/>
        <a:p>
          <a:endParaRPr lang="th-TH"/>
        </a:p>
      </dgm:t>
    </dgm:pt>
    <dgm:pt modelId="{364FB569-8264-42A0-9F98-ACC8278C6C14}">
      <dgm:prSet phldrT="[ข้อความ]" custT="1"/>
      <dgm:spPr/>
      <dgm:t>
        <a:bodyPr/>
        <a:lstStyle/>
        <a:p>
          <a:r>
            <a:rPr lang="th-TH" sz="1800" b="1" dirty="0" smtClean="0">
              <a:solidFill>
                <a:schemeClr val="tx1"/>
              </a:solidFill>
              <a:cs typeface="+mj-cs"/>
            </a:rPr>
            <a:t>จำนวนเตียง </a:t>
          </a:r>
          <a:r>
            <a:rPr lang="en-US" sz="1800" b="1" dirty="0" smtClean="0">
              <a:solidFill>
                <a:schemeClr val="tx1"/>
              </a:solidFill>
              <a:cs typeface="+mj-cs"/>
            </a:rPr>
            <a:t>: </a:t>
          </a:r>
          <a:r>
            <a:rPr lang="th-TH" sz="1800" b="1" dirty="0" smtClean="0">
              <a:solidFill>
                <a:schemeClr val="tx1"/>
              </a:solidFill>
              <a:cs typeface="+mj-cs"/>
            </a:rPr>
            <a:t>เตียงจริงรวม </a:t>
          </a:r>
          <a:r>
            <a:rPr lang="en-US" sz="1800" b="1" dirty="0" smtClean="0">
              <a:solidFill>
                <a:schemeClr val="tx1"/>
              </a:solidFill>
              <a:cs typeface="+mj-cs"/>
            </a:rPr>
            <a:t>ICU</a:t>
          </a:r>
          <a:r>
            <a:rPr lang="th-TH" sz="1800" b="1" dirty="0" smtClean="0">
              <a:solidFill>
                <a:schemeClr val="tx1"/>
              </a:solidFill>
              <a:cs typeface="+mj-cs"/>
            </a:rPr>
            <a:t> รายโรงพยาบาล </a:t>
          </a:r>
          <a:br>
            <a:rPr lang="th-TH" sz="1800" b="1" dirty="0" smtClean="0">
              <a:solidFill>
                <a:schemeClr val="tx1"/>
              </a:solidFill>
              <a:cs typeface="+mj-cs"/>
            </a:rPr>
          </a:br>
          <a:r>
            <a:rPr lang="th-TH" sz="1800" b="1" dirty="0" smtClean="0">
              <a:solidFill>
                <a:schemeClr val="tx1"/>
              </a:solidFill>
              <a:cs typeface="+mj-cs"/>
            </a:rPr>
            <a:t>ระดับบริการ (</a:t>
          </a:r>
          <a:r>
            <a:rPr lang="en-US" sz="1800" b="1" dirty="0" smtClean="0">
              <a:solidFill>
                <a:schemeClr val="tx1"/>
              </a:solidFill>
              <a:cs typeface="+mj-cs"/>
            </a:rPr>
            <a:t>Service Plan </a:t>
          </a:r>
          <a:r>
            <a:rPr lang="th-TH" sz="1800" b="1" dirty="0" smtClean="0">
              <a:solidFill>
                <a:schemeClr val="tx1"/>
              </a:solidFill>
              <a:cs typeface="+mj-cs"/>
            </a:rPr>
            <a:t>) </a:t>
          </a:r>
          <a:r>
            <a:rPr lang="en-US" sz="1800" b="1" dirty="0" smtClean="0">
              <a:solidFill>
                <a:schemeClr val="tx1"/>
              </a:solidFill>
              <a:cs typeface="+mj-cs"/>
            </a:rPr>
            <a:t>: </a:t>
          </a:r>
          <a:r>
            <a:rPr lang="th-TH" sz="1800" b="1" dirty="0" smtClean="0">
              <a:solidFill>
                <a:schemeClr val="tx1"/>
              </a:solidFill>
              <a:cs typeface="+mj-cs"/>
            </a:rPr>
            <a:t>แหล่งข้อมูล กองบริหารการสาธารณสุข จัดทำละเผยแพร่    ก่อน 1 เมษายน 2565</a:t>
          </a:r>
          <a:endParaRPr lang="th-TH" sz="1800" b="1" dirty="0">
            <a:solidFill>
              <a:schemeClr val="tx1"/>
            </a:solidFill>
            <a:cs typeface="+mj-cs"/>
          </a:endParaRPr>
        </a:p>
      </dgm:t>
    </dgm:pt>
    <dgm:pt modelId="{A26EDD14-5B56-449E-BEB5-612779C0DD46}" type="parTrans" cxnId="{5119D99A-054C-4CEB-A497-2E8C915A4E92}">
      <dgm:prSet/>
      <dgm:spPr/>
      <dgm:t>
        <a:bodyPr/>
        <a:lstStyle/>
        <a:p>
          <a:endParaRPr lang="th-TH"/>
        </a:p>
      </dgm:t>
    </dgm:pt>
    <dgm:pt modelId="{D655F998-205F-4E5D-9064-8C5FB0F7E57C}" type="sibTrans" cxnId="{5119D99A-054C-4CEB-A497-2E8C915A4E92}">
      <dgm:prSet/>
      <dgm:spPr/>
      <dgm:t>
        <a:bodyPr/>
        <a:lstStyle/>
        <a:p>
          <a:endParaRPr lang="th-TH"/>
        </a:p>
      </dgm:t>
    </dgm:pt>
    <dgm:pt modelId="{50AC4624-BDC5-4436-B869-4F2694F69260}">
      <dgm:prSet phldrT="[ข้อความ]" custT="1"/>
      <dgm:spPr/>
      <dgm:t>
        <a:bodyPr/>
        <a:lstStyle/>
        <a:p>
          <a:r>
            <a:rPr lang="th-TH" sz="1800" b="1" dirty="0" smtClean="0">
              <a:solidFill>
                <a:schemeClr val="tx1"/>
              </a:solidFill>
              <a:cs typeface="+mj-cs"/>
            </a:rPr>
            <a:t>  การปรับลดเงินเดือนระดับจังหวัด (เดือนเมษายน 64 - มีนาคม 2565 ) </a:t>
          </a:r>
          <a:br>
            <a:rPr lang="th-TH" sz="1800" b="1" dirty="0" smtClean="0">
              <a:solidFill>
                <a:schemeClr val="tx1"/>
              </a:solidFill>
              <a:cs typeface="+mj-cs"/>
            </a:rPr>
          </a:br>
          <a:r>
            <a:rPr lang="th-TH" sz="1800" b="1" dirty="0" smtClean="0">
              <a:solidFill>
                <a:schemeClr val="tx1"/>
              </a:solidFill>
              <a:cs typeface="+mj-cs"/>
            </a:rPr>
            <a:t>                 ข้าราชการและลูกจ้างประจำ </a:t>
          </a:r>
          <a:r>
            <a:rPr lang="en-US" sz="1800" b="1" dirty="0" smtClean="0">
              <a:solidFill>
                <a:schemeClr val="tx1"/>
              </a:solidFill>
              <a:cs typeface="+mj-cs"/>
            </a:rPr>
            <a:t>:</a:t>
          </a:r>
          <a:r>
            <a:rPr lang="th-TH" sz="1800" b="1" dirty="0" smtClean="0">
              <a:solidFill>
                <a:schemeClr val="tx1"/>
              </a:solidFill>
              <a:cs typeface="+mj-cs"/>
            </a:rPr>
            <a:t> ข้อมูลการเบิกจ่ายจากกรมบัญชีกลาง</a:t>
          </a:r>
          <a:br>
            <a:rPr lang="th-TH" sz="1800" b="1" dirty="0" smtClean="0">
              <a:solidFill>
                <a:schemeClr val="tx1"/>
              </a:solidFill>
              <a:cs typeface="+mj-cs"/>
            </a:rPr>
          </a:br>
          <a:r>
            <a:rPr lang="th-TH" sz="1800" b="1" dirty="0" smtClean="0">
              <a:solidFill>
                <a:schemeClr val="tx1"/>
              </a:solidFill>
              <a:cs typeface="+mj-cs"/>
            </a:rPr>
            <a:t>                  พนักงานราชการ </a:t>
          </a:r>
          <a:r>
            <a:rPr lang="en-US" sz="1800" b="1" dirty="0" smtClean="0">
              <a:solidFill>
                <a:schemeClr val="tx1"/>
              </a:solidFill>
              <a:cs typeface="+mj-cs"/>
            </a:rPr>
            <a:t>: </a:t>
          </a:r>
          <a:r>
            <a:rPr lang="th-TH" sz="1800" b="1" dirty="0" smtClean="0">
              <a:solidFill>
                <a:schemeClr val="tx1"/>
              </a:solidFill>
              <a:cs typeface="+mj-cs"/>
            </a:rPr>
            <a:t>จาก </a:t>
          </a:r>
          <a:r>
            <a:rPr lang="en-US" sz="1800" b="1" dirty="0" smtClean="0">
              <a:solidFill>
                <a:schemeClr val="tx1"/>
              </a:solidFill>
              <a:cs typeface="+mj-cs"/>
            </a:rPr>
            <a:t>GFMIS</a:t>
          </a:r>
          <a:br>
            <a:rPr lang="en-US" sz="1800" b="1" dirty="0" smtClean="0">
              <a:solidFill>
                <a:schemeClr val="tx1"/>
              </a:solidFill>
              <a:cs typeface="+mj-cs"/>
            </a:rPr>
          </a:br>
          <a:r>
            <a:rPr lang="th-TH" sz="1800" b="1" dirty="0" smtClean="0">
              <a:solidFill>
                <a:schemeClr val="tx1"/>
              </a:solidFill>
              <a:cs typeface="+mj-cs"/>
            </a:rPr>
            <a:t>   การปรับลดเงินเดือนระดับหน่วยบริการ </a:t>
          </a:r>
          <a:r>
            <a:rPr lang="en-US" sz="1800" b="1" dirty="0" smtClean="0">
              <a:solidFill>
                <a:schemeClr val="tx1"/>
              </a:solidFill>
              <a:cs typeface="+mj-cs"/>
            </a:rPr>
            <a:t>: HROPS </a:t>
          </a:r>
          <a:r>
            <a:rPr lang="th-TH" sz="1800" b="1" dirty="0" smtClean="0">
              <a:solidFill>
                <a:schemeClr val="tx1"/>
              </a:solidFill>
              <a:cs typeface="+mj-cs"/>
            </a:rPr>
            <a:t>ของกองบริหารทรัพยากรบุคคล</a:t>
          </a:r>
          <a:br>
            <a:rPr lang="th-TH" sz="1800" b="1" dirty="0" smtClean="0">
              <a:solidFill>
                <a:schemeClr val="tx1"/>
              </a:solidFill>
              <a:cs typeface="+mj-cs"/>
            </a:rPr>
          </a:br>
          <a:r>
            <a:rPr lang="th-TH" sz="1800" b="1" dirty="0" smtClean="0">
              <a:solidFill>
                <a:schemeClr val="tx1"/>
              </a:solidFill>
              <a:cs typeface="+mj-cs"/>
            </a:rPr>
            <a:t>                 ข้าราชการ ลูกจ้างประจำ และพนักงานราชการ ตามการปฏิบัติงานจริง ณ 1 เมษายน 2565</a:t>
          </a:r>
          <a:endParaRPr lang="th-TH" sz="1800" b="1" dirty="0">
            <a:solidFill>
              <a:schemeClr val="tx1"/>
            </a:solidFill>
            <a:cs typeface="+mj-cs"/>
          </a:endParaRPr>
        </a:p>
      </dgm:t>
    </dgm:pt>
    <dgm:pt modelId="{72C11670-3352-42F6-B18D-52FA694F7C5E}" type="parTrans" cxnId="{A2C7EF12-3185-46DE-9E3E-248AA47A77C9}">
      <dgm:prSet/>
      <dgm:spPr/>
      <dgm:t>
        <a:bodyPr/>
        <a:lstStyle/>
        <a:p>
          <a:endParaRPr lang="th-TH"/>
        </a:p>
      </dgm:t>
    </dgm:pt>
    <dgm:pt modelId="{932D0352-422A-4F7A-8184-9E8A1CEC1D15}" type="sibTrans" cxnId="{A2C7EF12-3185-46DE-9E3E-248AA47A77C9}">
      <dgm:prSet/>
      <dgm:spPr/>
      <dgm:t>
        <a:bodyPr/>
        <a:lstStyle/>
        <a:p>
          <a:endParaRPr lang="th-TH"/>
        </a:p>
      </dgm:t>
    </dgm:pt>
    <dgm:pt modelId="{E4DCACA1-9B22-4D5E-A304-668CE2E1C835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cs typeface="+mj-cs"/>
            </a:rPr>
            <a:t>ฉ 11 ตามการปฏิบัติงานจริง ณ 1 เมษายน 2565</a:t>
          </a:r>
          <a:endParaRPr lang="th-TH" sz="2000" b="1" dirty="0">
            <a:solidFill>
              <a:schemeClr val="tx1"/>
            </a:solidFill>
            <a:cs typeface="+mj-cs"/>
          </a:endParaRPr>
        </a:p>
      </dgm:t>
    </dgm:pt>
    <dgm:pt modelId="{1991A0E1-4504-4F39-9295-43DFE98163CD}" type="parTrans" cxnId="{5E5CD24F-2BCA-4BFA-B12C-9182C13F1F0C}">
      <dgm:prSet/>
      <dgm:spPr/>
      <dgm:t>
        <a:bodyPr/>
        <a:lstStyle/>
        <a:p>
          <a:endParaRPr lang="th-TH"/>
        </a:p>
      </dgm:t>
    </dgm:pt>
    <dgm:pt modelId="{B5A6C5C9-0CB5-45FC-9787-64CE29BC10C9}" type="sibTrans" cxnId="{5E5CD24F-2BCA-4BFA-B12C-9182C13F1F0C}">
      <dgm:prSet/>
      <dgm:spPr/>
      <dgm:t>
        <a:bodyPr/>
        <a:lstStyle/>
        <a:p>
          <a:endParaRPr lang="th-TH"/>
        </a:p>
      </dgm:t>
    </dgm:pt>
    <dgm:pt modelId="{A68E80B0-929C-4EC4-9114-F8367288A467}">
      <dgm:prSet phldrT="[ข้อความ]" custT="1"/>
      <dgm:spPr/>
      <dgm:t>
        <a:bodyPr/>
        <a:lstStyle/>
        <a:p>
          <a:r>
            <a:rPr lang="th-TH" sz="1800" b="1" dirty="0" smtClean="0">
              <a:solidFill>
                <a:schemeClr val="tx1"/>
              </a:solidFill>
              <a:cs typeface="+mj-cs"/>
            </a:rPr>
            <a:t>เงิน </a:t>
          </a:r>
          <a:r>
            <a:rPr lang="th-TH" sz="1800" b="1" dirty="0" err="1" smtClean="0">
              <a:solidFill>
                <a:schemeClr val="tx1"/>
              </a:solidFill>
              <a:cs typeface="+mj-cs"/>
            </a:rPr>
            <a:t>พตส</a:t>
          </a:r>
          <a:r>
            <a:rPr lang="th-TH" sz="1800" b="1" dirty="0" smtClean="0">
              <a:solidFill>
                <a:schemeClr val="tx1"/>
              </a:solidFill>
              <a:cs typeface="+mj-cs"/>
            </a:rPr>
            <a:t> </a:t>
          </a:r>
          <a:r>
            <a:rPr lang="en-US" sz="1800" b="1" dirty="0" smtClean="0">
              <a:solidFill>
                <a:schemeClr val="tx1"/>
              </a:solidFill>
              <a:cs typeface="+mj-cs"/>
            </a:rPr>
            <a:t>:</a:t>
          </a:r>
          <a:r>
            <a:rPr lang="th-TH" sz="1800" b="1" dirty="0" smtClean="0">
              <a:solidFill>
                <a:schemeClr val="tx1"/>
              </a:solidFill>
              <a:cs typeface="+mj-cs"/>
            </a:rPr>
            <a:t>ข้าราชการ ตามการปฏิบัติงานจริง ณ 1 ตุลาคม 2565 </a:t>
          </a:r>
          <a:r>
            <a:rPr lang="en-US" sz="1800" b="1" dirty="0" smtClean="0">
              <a:solidFill>
                <a:schemeClr val="tx1"/>
              </a:solidFill>
              <a:cs typeface="+mj-cs"/>
            </a:rPr>
            <a:t>: HROPS</a:t>
          </a:r>
          <a:endParaRPr lang="th-TH" sz="1800" b="1" dirty="0">
            <a:solidFill>
              <a:schemeClr val="tx1"/>
            </a:solidFill>
            <a:cs typeface="+mj-cs"/>
          </a:endParaRPr>
        </a:p>
      </dgm:t>
    </dgm:pt>
    <dgm:pt modelId="{251FFFCB-E92A-40BF-AAE1-9D11CA3DC07F}" type="parTrans" cxnId="{8A679B1E-B81D-49A8-B5E0-3A9C65706397}">
      <dgm:prSet/>
      <dgm:spPr/>
      <dgm:t>
        <a:bodyPr/>
        <a:lstStyle/>
        <a:p>
          <a:endParaRPr lang="th-TH"/>
        </a:p>
      </dgm:t>
    </dgm:pt>
    <dgm:pt modelId="{4AAE9A99-116E-49C1-83EC-D5DCFB4D6FC8}" type="sibTrans" cxnId="{8A679B1E-B81D-49A8-B5E0-3A9C65706397}">
      <dgm:prSet/>
      <dgm:spPr/>
      <dgm:t>
        <a:bodyPr/>
        <a:lstStyle/>
        <a:p>
          <a:endParaRPr lang="th-TH"/>
        </a:p>
      </dgm:t>
    </dgm:pt>
    <dgm:pt modelId="{18348091-58B2-4D88-9D98-7B9F122FC902}" type="pres">
      <dgm:prSet presAssocID="{30F51521-6AF6-412D-B5A7-7A1B14E860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325B97C-EE62-44A7-9553-9575E05D9C7B}" type="pres">
      <dgm:prSet presAssocID="{28F29C49-38C9-4C12-BE3F-E392F2E1D957}" presName="parentLin" presStyleCnt="0"/>
      <dgm:spPr/>
    </dgm:pt>
    <dgm:pt modelId="{9F1D0EE2-3B64-4E5D-A334-7298BBB3EDA1}" type="pres">
      <dgm:prSet presAssocID="{28F29C49-38C9-4C12-BE3F-E392F2E1D957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7F150256-2912-4F1A-98CF-1E4CD742D30A}" type="pres">
      <dgm:prSet presAssocID="{28F29C49-38C9-4C12-BE3F-E392F2E1D957}" presName="parentText" presStyleLbl="node1" presStyleIdx="0" presStyleCnt="5" custScaleX="100659" custScaleY="254222" custLinFactNeighborX="3299" custLinFactNeighborY="87018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6CD9B44-B5CE-47DA-8E42-3468A82436FA}" type="pres">
      <dgm:prSet presAssocID="{28F29C49-38C9-4C12-BE3F-E392F2E1D957}" presName="negativeSpace" presStyleCnt="0"/>
      <dgm:spPr/>
    </dgm:pt>
    <dgm:pt modelId="{D8FFC2C6-BBF3-4174-930F-2BDDAC85B077}" type="pres">
      <dgm:prSet presAssocID="{28F29C49-38C9-4C12-BE3F-E392F2E1D957}" presName="childText" presStyleLbl="conFgAcc1" presStyleIdx="0" presStyleCnt="5" custLinFactY="-10638" custLinFactNeighborX="343" custLinFactNeighborY="-100000">
        <dgm:presLayoutVars>
          <dgm:bulletEnabled val="1"/>
        </dgm:presLayoutVars>
      </dgm:prSet>
      <dgm:spPr/>
    </dgm:pt>
    <dgm:pt modelId="{E1A2A60D-3715-456C-8F48-1D3D60D05ED5}" type="pres">
      <dgm:prSet presAssocID="{587A53BF-5DD6-46FE-B2B7-6CA06D7103A6}" presName="spaceBetweenRectangles" presStyleCnt="0"/>
      <dgm:spPr/>
    </dgm:pt>
    <dgm:pt modelId="{F5EC40C0-B618-45E9-A1B9-F3B4503DDEDB}" type="pres">
      <dgm:prSet presAssocID="{364FB569-8264-42A0-9F98-ACC8278C6C14}" presName="parentLin" presStyleCnt="0"/>
      <dgm:spPr/>
    </dgm:pt>
    <dgm:pt modelId="{4D7F6427-93C6-4CAF-B0B4-C99B6A03AEF9}" type="pres">
      <dgm:prSet presAssocID="{364FB569-8264-42A0-9F98-ACC8278C6C14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38AF5B6E-DD5D-40DD-83E5-72D016FABF21}" type="pres">
      <dgm:prSet presAssocID="{364FB569-8264-42A0-9F98-ACC8278C6C14}" presName="parentText" presStyleLbl="node1" presStyleIdx="1" presStyleCnt="5" custScaleX="133899" custScaleY="860465" custLinFactNeighborX="-30633" custLinFactNeighborY="9850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B985768-7B4A-46FC-9004-C982A8B8705A}" type="pres">
      <dgm:prSet presAssocID="{364FB569-8264-42A0-9F98-ACC8278C6C14}" presName="negativeSpace" presStyleCnt="0"/>
      <dgm:spPr/>
    </dgm:pt>
    <dgm:pt modelId="{FE743569-4180-4343-8388-2BB3521119F7}" type="pres">
      <dgm:prSet presAssocID="{364FB569-8264-42A0-9F98-ACC8278C6C14}" presName="childText" presStyleLbl="conFgAcc1" presStyleIdx="1" presStyleCnt="5" custScaleY="680818" custLinFactY="-374088" custLinFactNeighborX="284" custLinFactNeighborY="-400000">
        <dgm:presLayoutVars>
          <dgm:bulletEnabled val="1"/>
        </dgm:presLayoutVars>
      </dgm:prSet>
      <dgm:spPr/>
    </dgm:pt>
    <dgm:pt modelId="{039116C2-97A0-435A-8DF7-3828E6B3B29F}" type="pres">
      <dgm:prSet presAssocID="{D655F998-205F-4E5D-9064-8C5FB0F7E57C}" presName="spaceBetweenRectangles" presStyleCnt="0"/>
      <dgm:spPr/>
    </dgm:pt>
    <dgm:pt modelId="{61746574-6C20-4998-8D7A-D06C7FEC2ADE}" type="pres">
      <dgm:prSet presAssocID="{50AC4624-BDC5-4436-B869-4F2694F69260}" presName="parentLin" presStyleCnt="0"/>
      <dgm:spPr/>
    </dgm:pt>
    <dgm:pt modelId="{CD808DBE-F777-452C-9D4D-5A296A90628F}" type="pres">
      <dgm:prSet presAssocID="{50AC4624-BDC5-4436-B869-4F2694F69260}" presName="parentLeftMargin" presStyleLbl="node1" presStyleIdx="1" presStyleCnt="5"/>
      <dgm:spPr/>
      <dgm:t>
        <a:bodyPr/>
        <a:lstStyle/>
        <a:p>
          <a:endParaRPr lang="th-TH"/>
        </a:p>
      </dgm:t>
    </dgm:pt>
    <dgm:pt modelId="{6EDFE9E0-1D67-46EC-8DF5-E41D19F114C4}" type="pres">
      <dgm:prSet presAssocID="{50AC4624-BDC5-4436-B869-4F2694F69260}" presName="parentText" presStyleLbl="node1" presStyleIdx="2" presStyleCnt="5" custScaleX="142997" custScaleY="1160169" custLinFactY="-179729" custLinFactNeighborX="-43676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CAC7C85-E34E-4CEC-BF3C-5D71123242BA}" type="pres">
      <dgm:prSet presAssocID="{50AC4624-BDC5-4436-B869-4F2694F69260}" presName="negativeSpace" presStyleCnt="0"/>
      <dgm:spPr/>
    </dgm:pt>
    <dgm:pt modelId="{FA393779-5B86-434C-9100-40C8D3E4B7CD}" type="pres">
      <dgm:prSet presAssocID="{50AC4624-BDC5-4436-B869-4F2694F69260}" presName="childText" presStyleLbl="conFgAcc1" presStyleIdx="2" presStyleCnt="5" custLinFactY="-366679" custLinFactNeighborX="284" custLinFactNeighborY="-400000">
        <dgm:presLayoutVars>
          <dgm:bulletEnabled val="1"/>
        </dgm:presLayoutVars>
      </dgm:prSet>
      <dgm:spPr/>
    </dgm:pt>
    <dgm:pt modelId="{7DDBE72B-7FD0-403D-A582-5639E6A45C1C}" type="pres">
      <dgm:prSet presAssocID="{932D0352-422A-4F7A-8184-9E8A1CEC1D15}" presName="spaceBetweenRectangles" presStyleCnt="0"/>
      <dgm:spPr/>
    </dgm:pt>
    <dgm:pt modelId="{AE56F9FA-51BD-4296-85C1-50F32A57947D}" type="pres">
      <dgm:prSet presAssocID="{A68E80B0-929C-4EC4-9114-F8367288A467}" presName="parentLin" presStyleCnt="0"/>
      <dgm:spPr/>
    </dgm:pt>
    <dgm:pt modelId="{B5369AA2-3C24-45F6-97F4-115D196A66D7}" type="pres">
      <dgm:prSet presAssocID="{A68E80B0-929C-4EC4-9114-F8367288A467}" presName="parentLeftMargin" presStyleLbl="node1" presStyleIdx="2" presStyleCnt="5"/>
      <dgm:spPr/>
      <dgm:t>
        <a:bodyPr/>
        <a:lstStyle/>
        <a:p>
          <a:endParaRPr lang="th-TH"/>
        </a:p>
      </dgm:t>
    </dgm:pt>
    <dgm:pt modelId="{19234D72-4882-4590-8CB7-D56E00A3A19E}" type="pres">
      <dgm:prSet presAssocID="{A68E80B0-929C-4EC4-9114-F8367288A467}" presName="parentText" presStyleLbl="node1" presStyleIdx="3" presStyleCnt="5" custScaleX="117309" custScaleY="209522" custLinFactY="-100000" custLinFactNeighborX="-23963" custLinFactNeighborY="-14584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68E4DBD-4840-4761-B0FB-DC7BA4539278}" type="pres">
      <dgm:prSet presAssocID="{A68E80B0-929C-4EC4-9114-F8367288A467}" presName="negativeSpace" presStyleCnt="0"/>
      <dgm:spPr/>
    </dgm:pt>
    <dgm:pt modelId="{18930CE6-35E3-4E1F-93CA-54DDD71FB766}" type="pres">
      <dgm:prSet presAssocID="{A68E80B0-929C-4EC4-9114-F8367288A467}" presName="childText" presStyleLbl="conFgAcc1" presStyleIdx="3" presStyleCnt="5" custLinFactY="-200000" custLinFactNeighborX="284" custLinFactNeighborY="-298181">
        <dgm:presLayoutVars>
          <dgm:bulletEnabled val="1"/>
        </dgm:presLayoutVars>
      </dgm:prSet>
      <dgm:spPr/>
    </dgm:pt>
    <dgm:pt modelId="{408432EC-2CDC-4FB3-AC09-22176A2FEF07}" type="pres">
      <dgm:prSet presAssocID="{4AAE9A99-116E-49C1-83EC-D5DCFB4D6FC8}" presName="spaceBetweenRectangles" presStyleCnt="0"/>
      <dgm:spPr/>
    </dgm:pt>
    <dgm:pt modelId="{BF2957F4-416E-433C-BD05-114E2E17B3F5}" type="pres">
      <dgm:prSet presAssocID="{E4DCACA1-9B22-4D5E-A304-668CE2E1C835}" presName="parentLin" presStyleCnt="0"/>
      <dgm:spPr/>
    </dgm:pt>
    <dgm:pt modelId="{80CF6435-0841-428C-9C45-DC651DD5835D}" type="pres">
      <dgm:prSet presAssocID="{E4DCACA1-9B22-4D5E-A304-668CE2E1C835}" presName="parentLeftMargin" presStyleLbl="node1" presStyleIdx="3" presStyleCnt="5"/>
      <dgm:spPr/>
      <dgm:t>
        <a:bodyPr/>
        <a:lstStyle/>
        <a:p>
          <a:endParaRPr lang="th-TH"/>
        </a:p>
      </dgm:t>
    </dgm:pt>
    <dgm:pt modelId="{FFEF5ACC-0734-44BE-A031-8E546C8FB48F}" type="pres">
      <dgm:prSet presAssocID="{E4DCACA1-9B22-4D5E-A304-668CE2E1C835}" presName="parentText" presStyleLbl="node1" presStyleIdx="4" presStyleCnt="5" custScaleY="205892" custLinFactY="-68063" custLinFactNeighborX="-239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E8D7521-325B-42D7-BDEA-9D067B2D4721}" type="pres">
      <dgm:prSet presAssocID="{E4DCACA1-9B22-4D5E-A304-668CE2E1C835}" presName="negativeSpace" presStyleCnt="0"/>
      <dgm:spPr/>
    </dgm:pt>
    <dgm:pt modelId="{A48432E9-A574-4451-9046-ED59602E4511}" type="pres">
      <dgm:prSet presAssocID="{E4DCACA1-9B22-4D5E-A304-668CE2E1C835}" presName="childText" presStyleLbl="conFgAcc1" presStyleIdx="4" presStyleCnt="5" custLinFactY="-100000" custLinFactNeighborX="284" custLinFactNeighborY="-151093">
        <dgm:presLayoutVars>
          <dgm:bulletEnabled val="1"/>
        </dgm:presLayoutVars>
      </dgm:prSet>
      <dgm:spPr/>
    </dgm:pt>
  </dgm:ptLst>
  <dgm:cxnLst>
    <dgm:cxn modelId="{5119D99A-054C-4CEB-A497-2E8C915A4E92}" srcId="{30F51521-6AF6-412D-B5A7-7A1B14E86054}" destId="{364FB569-8264-42A0-9F98-ACC8278C6C14}" srcOrd="1" destOrd="0" parTransId="{A26EDD14-5B56-449E-BEB5-612779C0DD46}" sibTransId="{D655F998-205F-4E5D-9064-8C5FB0F7E57C}"/>
    <dgm:cxn modelId="{3063873D-1F69-43B1-AEF0-88FBE2582B17}" type="presOf" srcId="{50AC4624-BDC5-4436-B869-4F2694F69260}" destId="{6EDFE9E0-1D67-46EC-8DF5-E41D19F114C4}" srcOrd="1" destOrd="0" presId="urn:microsoft.com/office/officeart/2005/8/layout/list1"/>
    <dgm:cxn modelId="{84075243-72BB-4023-878A-210DB3A094E9}" type="presOf" srcId="{28F29C49-38C9-4C12-BE3F-E392F2E1D957}" destId="{7F150256-2912-4F1A-98CF-1E4CD742D30A}" srcOrd="1" destOrd="0" presId="urn:microsoft.com/office/officeart/2005/8/layout/list1"/>
    <dgm:cxn modelId="{122B78EF-D3A2-480D-8951-5CCFC7AFB7F9}" type="presOf" srcId="{E4DCACA1-9B22-4D5E-A304-668CE2E1C835}" destId="{FFEF5ACC-0734-44BE-A031-8E546C8FB48F}" srcOrd="1" destOrd="0" presId="urn:microsoft.com/office/officeart/2005/8/layout/list1"/>
    <dgm:cxn modelId="{5E5CD24F-2BCA-4BFA-B12C-9182C13F1F0C}" srcId="{30F51521-6AF6-412D-B5A7-7A1B14E86054}" destId="{E4DCACA1-9B22-4D5E-A304-668CE2E1C835}" srcOrd="4" destOrd="0" parTransId="{1991A0E1-4504-4F39-9295-43DFE98163CD}" sibTransId="{B5A6C5C9-0CB5-45FC-9787-64CE29BC10C9}"/>
    <dgm:cxn modelId="{80375C28-5323-4A8D-B45B-F6A0CA8BF064}" srcId="{30F51521-6AF6-412D-B5A7-7A1B14E86054}" destId="{28F29C49-38C9-4C12-BE3F-E392F2E1D957}" srcOrd="0" destOrd="0" parTransId="{0397E724-F187-46DA-9355-2044C7CB2EC3}" sibTransId="{587A53BF-5DD6-46FE-B2B7-6CA06D7103A6}"/>
    <dgm:cxn modelId="{A2C7EF12-3185-46DE-9E3E-248AA47A77C9}" srcId="{30F51521-6AF6-412D-B5A7-7A1B14E86054}" destId="{50AC4624-BDC5-4436-B869-4F2694F69260}" srcOrd="2" destOrd="0" parTransId="{72C11670-3352-42F6-B18D-52FA694F7C5E}" sibTransId="{932D0352-422A-4F7A-8184-9E8A1CEC1D15}"/>
    <dgm:cxn modelId="{7BCE9AE2-B6D2-4531-AAF0-217E709021FB}" type="presOf" srcId="{364FB569-8264-42A0-9F98-ACC8278C6C14}" destId="{38AF5B6E-DD5D-40DD-83E5-72D016FABF21}" srcOrd="1" destOrd="0" presId="urn:microsoft.com/office/officeart/2005/8/layout/list1"/>
    <dgm:cxn modelId="{29C15F05-DC75-4751-AF03-8563301774C1}" type="presOf" srcId="{A68E80B0-929C-4EC4-9114-F8367288A467}" destId="{19234D72-4882-4590-8CB7-D56E00A3A19E}" srcOrd="1" destOrd="0" presId="urn:microsoft.com/office/officeart/2005/8/layout/list1"/>
    <dgm:cxn modelId="{4297A2BD-D031-4CAB-85A1-58D4493D3853}" type="presOf" srcId="{28F29C49-38C9-4C12-BE3F-E392F2E1D957}" destId="{9F1D0EE2-3B64-4E5D-A334-7298BBB3EDA1}" srcOrd="0" destOrd="0" presId="urn:microsoft.com/office/officeart/2005/8/layout/list1"/>
    <dgm:cxn modelId="{2379286D-6E97-4FA7-9AEC-E41012041062}" type="presOf" srcId="{30F51521-6AF6-412D-B5A7-7A1B14E86054}" destId="{18348091-58B2-4D88-9D98-7B9F122FC902}" srcOrd="0" destOrd="0" presId="urn:microsoft.com/office/officeart/2005/8/layout/list1"/>
    <dgm:cxn modelId="{D7A0C07F-6822-459E-8693-6BB83811818D}" type="presOf" srcId="{E4DCACA1-9B22-4D5E-A304-668CE2E1C835}" destId="{80CF6435-0841-428C-9C45-DC651DD5835D}" srcOrd="0" destOrd="0" presId="urn:microsoft.com/office/officeart/2005/8/layout/list1"/>
    <dgm:cxn modelId="{FD2328A6-6E1E-468F-8F8E-223C9032F944}" type="presOf" srcId="{A68E80B0-929C-4EC4-9114-F8367288A467}" destId="{B5369AA2-3C24-45F6-97F4-115D196A66D7}" srcOrd="0" destOrd="0" presId="urn:microsoft.com/office/officeart/2005/8/layout/list1"/>
    <dgm:cxn modelId="{8A679B1E-B81D-49A8-B5E0-3A9C65706397}" srcId="{30F51521-6AF6-412D-B5A7-7A1B14E86054}" destId="{A68E80B0-929C-4EC4-9114-F8367288A467}" srcOrd="3" destOrd="0" parTransId="{251FFFCB-E92A-40BF-AAE1-9D11CA3DC07F}" sibTransId="{4AAE9A99-116E-49C1-83EC-D5DCFB4D6FC8}"/>
    <dgm:cxn modelId="{36084C80-43F3-45CC-AAAD-7F7A9BC8E812}" type="presOf" srcId="{50AC4624-BDC5-4436-B869-4F2694F69260}" destId="{CD808DBE-F777-452C-9D4D-5A296A90628F}" srcOrd="0" destOrd="0" presId="urn:microsoft.com/office/officeart/2005/8/layout/list1"/>
    <dgm:cxn modelId="{987960E5-EC77-47B0-A330-CCC5CCCE20FA}" type="presOf" srcId="{364FB569-8264-42A0-9F98-ACC8278C6C14}" destId="{4D7F6427-93C6-4CAF-B0B4-C99B6A03AEF9}" srcOrd="0" destOrd="0" presId="urn:microsoft.com/office/officeart/2005/8/layout/list1"/>
    <dgm:cxn modelId="{B49FF0AD-8E7C-4E78-8623-745D9D276BC6}" type="presParOf" srcId="{18348091-58B2-4D88-9D98-7B9F122FC902}" destId="{8325B97C-EE62-44A7-9553-9575E05D9C7B}" srcOrd="0" destOrd="0" presId="urn:microsoft.com/office/officeart/2005/8/layout/list1"/>
    <dgm:cxn modelId="{9D4DA953-1AC1-4D76-82DC-C69D59E1D47D}" type="presParOf" srcId="{8325B97C-EE62-44A7-9553-9575E05D9C7B}" destId="{9F1D0EE2-3B64-4E5D-A334-7298BBB3EDA1}" srcOrd="0" destOrd="0" presId="urn:microsoft.com/office/officeart/2005/8/layout/list1"/>
    <dgm:cxn modelId="{70CADF4A-6FD0-46EE-94C3-2FDCE288977D}" type="presParOf" srcId="{8325B97C-EE62-44A7-9553-9575E05D9C7B}" destId="{7F150256-2912-4F1A-98CF-1E4CD742D30A}" srcOrd="1" destOrd="0" presId="urn:microsoft.com/office/officeart/2005/8/layout/list1"/>
    <dgm:cxn modelId="{60C82CB4-FEEE-4248-9BB2-24D58C2C6292}" type="presParOf" srcId="{18348091-58B2-4D88-9D98-7B9F122FC902}" destId="{26CD9B44-B5CE-47DA-8E42-3468A82436FA}" srcOrd="1" destOrd="0" presId="urn:microsoft.com/office/officeart/2005/8/layout/list1"/>
    <dgm:cxn modelId="{90FB7608-90EE-46B9-B2EB-DB94DA9C2F0B}" type="presParOf" srcId="{18348091-58B2-4D88-9D98-7B9F122FC902}" destId="{D8FFC2C6-BBF3-4174-930F-2BDDAC85B077}" srcOrd="2" destOrd="0" presId="urn:microsoft.com/office/officeart/2005/8/layout/list1"/>
    <dgm:cxn modelId="{E76CE6C1-280D-4384-B0CE-E3BB53DBE465}" type="presParOf" srcId="{18348091-58B2-4D88-9D98-7B9F122FC902}" destId="{E1A2A60D-3715-456C-8F48-1D3D60D05ED5}" srcOrd="3" destOrd="0" presId="urn:microsoft.com/office/officeart/2005/8/layout/list1"/>
    <dgm:cxn modelId="{669261F5-8A80-4820-9D87-46B80B4EC844}" type="presParOf" srcId="{18348091-58B2-4D88-9D98-7B9F122FC902}" destId="{F5EC40C0-B618-45E9-A1B9-F3B4503DDEDB}" srcOrd="4" destOrd="0" presId="urn:microsoft.com/office/officeart/2005/8/layout/list1"/>
    <dgm:cxn modelId="{D6351D15-A796-459D-84F4-1A0E4F7ABA7C}" type="presParOf" srcId="{F5EC40C0-B618-45E9-A1B9-F3B4503DDEDB}" destId="{4D7F6427-93C6-4CAF-B0B4-C99B6A03AEF9}" srcOrd="0" destOrd="0" presId="urn:microsoft.com/office/officeart/2005/8/layout/list1"/>
    <dgm:cxn modelId="{2CC81E3C-3347-4CFD-976F-2E8ADD2BDE1D}" type="presParOf" srcId="{F5EC40C0-B618-45E9-A1B9-F3B4503DDEDB}" destId="{38AF5B6E-DD5D-40DD-83E5-72D016FABF21}" srcOrd="1" destOrd="0" presId="urn:microsoft.com/office/officeart/2005/8/layout/list1"/>
    <dgm:cxn modelId="{CB5A5331-82DD-45B1-A518-B773AA27F21F}" type="presParOf" srcId="{18348091-58B2-4D88-9D98-7B9F122FC902}" destId="{7B985768-7B4A-46FC-9004-C982A8B8705A}" srcOrd="5" destOrd="0" presId="urn:microsoft.com/office/officeart/2005/8/layout/list1"/>
    <dgm:cxn modelId="{2447526B-A2C1-4E64-AC2C-6C90D3F90D5E}" type="presParOf" srcId="{18348091-58B2-4D88-9D98-7B9F122FC902}" destId="{FE743569-4180-4343-8388-2BB3521119F7}" srcOrd="6" destOrd="0" presId="urn:microsoft.com/office/officeart/2005/8/layout/list1"/>
    <dgm:cxn modelId="{F32EBD15-B519-451A-997B-9E8BA4CAD952}" type="presParOf" srcId="{18348091-58B2-4D88-9D98-7B9F122FC902}" destId="{039116C2-97A0-435A-8DF7-3828E6B3B29F}" srcOrd="7" destOrd="0" presId="urn:microsoft.com/office/officeart/2005/8/layout/list1"/>
    <dgm:cxn modelId="{413E8CFF-0142-4CEE-A21F-78750657C0E7}" type="presParOf" srcId="{18348091-58B2-4D88-9D98-7B9F122FC902}" destId="{61746574-6C20-4998-8D7A-D06C7FEC2ADE}" srcOrd="8" destOrd="0" presId="urn:microsoft.com/office/officeart/2005/8/layout/list1"/>
    <dgm:cxn modelId="{B4EBC7DC-B842-4448-BC6D-4A96D5BAE97A}" type="presParOf" srcId="{61746574-6C20-4998-8D7A-D06C7FEC2ADE}" destId="{CD808DBE-F777-452C-9D4D-5A296A90628F}" srcOrd="0" destOrd="0" presId="urn:microsoft.com/office/officeart/2005/8/layout/list1"/>
    <dgm:cxn modelId="{A942D356-A7E4-4616-A5FA-AA773D9092D8}" type="presParOf" srcId="{61746574-6C20-4998-8D7A-D06C7FEC2ADE}" destId="{6EDFE9E0-1D67-46EC-8DF5-E41D19F114C4}" srcOrd="1" destOrd="0" presId="urn:microsoft.com/office/officeart/2005/8/layout/list1"/>
    <dgm:cxn modelId="{A5A23978-0690-4D27-80EF-224F1AB83609}" type="presParOf" srcId="{18348091-58B2-4D88-9D98-7B9F122FC902}" destId="{FCAC7C85-E34E-4CEC-BF3C-5D71123242BA}" srcOrd="9" destOrd="0" presId="urn:microsoft.com/office/officeart/2005/8/layout/list1"/>
    <dgm:cxn modelId="{63D5B9CF-1438-4FCE-8F78-C2DB7C5D64D3}" type="presParOf" srcId="{18348091-58B2-4D88-9D98-7B9F122FC902}" destId="{FA393779-5B86-434C-9100-40C8D3E4B7CD}" srcOrd="10" destOrd="0" presId="urn:microsoft.com/office/officeart/2005/8/layout/list1"/>
    <dgm:cxn modelId="{43F9861B-6EB6-42F7-8C82-8513C610D456}" type="presParOf" srcId="{18348091-58B2-4D88-9D98-7B9F122FC902}" destId="{7DDBE72B-7FD0-403D-A582-5639E6A45C1C}" srcOrd="11" destOrd="0" presId="urn:microsoft.com/office/officeart/2005/8/layout/list1"/>
    <dgm:cxn modelId="{E4C3DC89-A99A-4A89-8065-648A21F9B852}" type="presParOf" srcId="{18348091-58B2-4D88-9D98-7B9F122FC902}" destId="{AE56F9FA-51BD-4296-85C1-50F32A57947D}" srcOrd="12" destOrd="0" presId="urn:microsoft.com/office/officeart/2005/8/layout/list1"/>
    <dgm:cxn modelId="{49E32DB4-AC44-47F7-9DAF-17E987EA6FA3}" type="presParOf" srcId="{AE56F9FA-51BD-4296-85C1-50F32A57947D}" destId="{B5369AA2-3C24-45F6-97F4-115D196A66D7}" srcOrd="0" destOrd="0" presId="urn:microsoft.com/office/officeart/2005/8/layout/list1"/>
    <dgm:cxn modelId="{00C88E4C-29C2-48D4-9076-60C9FB99BF38}" type="presParOf" srcId="{AE56F9FA-51BD-4296-85C1-50F32A57947D}" destId="{19234D72-4882-4590-8CB7-D56E00A3A19E}" srcOrd="1" destOrd="0" presId="urn:microsoft.com/office/officeart/2005/8/layout/list1"/>
    <dgm:cxn modelId="{06148408-7A07-45EF-968C-93264B926CCF}" type="presParOf" srcId="{18348091-58B2-4D88-9D98-7B9F122FC902}" destId="{468E4DBD-4840-4761-B0FB-DC7BA4539278}" srcOrd="13" destOrd="0" presId="urn:microsoft.com/office/officeart/2005/8/layout/list1"/>
    <dgm:cxn modelId="{A55D2EB2-7B3D-4E8D-A948-5630B6D1D3B5}" type="presParOf" srcId="{18348091-58B2-4D88-9D98-7B9F122FC902}" destId="{18930CE6-35E3-4E1F-93CA-54DDD71FB766}" srcOrd="14" destOrd="0" presId="urn:microsoft.com/office/officeart/2005/8/layout/list1"/>
    <dgm:cxn modelId="{6A5134FE-601A-417F-A28D-6FB4467F994E}" type="presParOf" srcId="{18348091-58B2-4D88-9D98-7B9F122FC902}" destId="{408432EC-2CDC-4FB3-AC09-22176A2FEF07}" srcOrd="15" destOrd="0" presId="urn:microsoft.com/office/officeart/2005/8/layout/list1"/>
    <dgm:cxn modelId="{B1D7AD5E-7471-4A48-812D-380D0606EF0C}" type="presParOf" srcId="{18348091-58B2-4D88-9D98-7B9F122FC902}" destId="{BF2957F4-416E-433C-BD05-114E2E17B3F5}" srcOrd="16" destOrd="0" presId="urn:microsoft.com/office/officeart/2005/8/layout/list1"/>
    <dgm:cxn modelId="{9E129EA8-9FED-493D-B3BA-E6D527B874B6}" type="presParOf" srcId="{BF2957F4-416E-433C-BD05-114E2E17B3F5}" destId="{80CF6435-0841-428C-9C45-DC651DD5835D}" srcOrd="0" destOrd="0" presId="urn:microsoft.com/office/officeart/2005/8/layout/list1"/>
    <dgm:cxn modelId="{E65DC0C3-87ED-41FC-AD06-55BBFC7D4C62}" type="presParOf" srcId="{BF2957F4-416E-433C-BD05-114E2E17B3F5}" destId="{FFEF5ACC-0734-44BE-A031-8E546C8FB48F}" srcOrd="1" destOrd="0" presId="urn:microsoft.com/office/officeart/2005/8/layout/list1"/>
    <dgm:cxn modelId="{C271ED03-C4FC-487A-B1D9-657A88C45DB8}" type="presParOf" srcId="{18348091-58B2-4D88-9D98-7B9F122FC902}" destId="{5E8D7521-325B-42D7-BDEA-9D067B2D4721}" srcOrd="17" destOrd="0" presId="urn:microsoft.com/office/officeart/2005/8/layout/list1"/>
    <dgm:cxn modelId="{F2EDACC1-FD4D-4AC7-8E51-919FE0305592}" type="presParOf" srcId="{18348091-58B2-4D88-9D98-7B9F122FC902}" destId="{A48432E9-A574-4451-9046-ED59602E451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FC2C6-BBF3-4174-930F-2BDDAC85B077}">
      <dsp:nvSpPr>
        <dsp:cNvPr id="0" name=""/>
        <dsp:cNvSpPr/>
      </dsp:nvSpPr>
      <dsp:spPr>
        <a:xfrm>
          <a:off x="0" y="303623"/>
          <a:ext cx="8277101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50256-2912-4F1A-98CF-1E4CD742D30A}">
      <dsp:nvSpPr>
        <dsp:cNvPr id="0" name=""/>
        <dsp:cNvSpPr/>
      </dsp:nvSpPr>
      <dsp:spPr>
        <a:xfrm>
          <a:off x="427508" y="171034"/>
          <a:ext cx="5832152" cy="3752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998" tIns="0" rIns="21899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tx1"/>
              </a:solidFill>
              <a:cs typeface="+mj-cs"/>
            </a:rPr>
            <a:t>จำนวนประชากร </a:t>
          </a:r>
          <a:r>
            <a:rPr lang="en-US" sz="1800" b="1" kern="1200" dirty="0" smtClean="0">
              <a:solidFill>
                <a:schemeClr val="tx1"/>
              </a:solidFill>
              <a:cs typeface="+mj-cs"/>
            </a:rPr>
            <a:t>UC </a:t>
          </a:r>
          <a:r>
            <a:rPr lang="th-TH" sz="1800" b="1" kern="1200" dirty="0" smtClean="0">
              <a:solidFill>
                <a:schemeClr val="tx1"/>
              </a:solidFill>
              <a:cs typeface="+mj-cs"/>
            </a:rPr>
            <a:t>ณ วันที่ 1 เมษายน 2565  (แหล่งข้อมูล </a:t>
          </a:r>
          <a:r>
            <a:rPr lang="en-US" sz="1800" b="1" kern="1200" dirty="0" smtClean="0">
              <a:solidFill>
                <a:schemeClr val="tx1"/>
              </a:solidFill>
              <a:cs typeface="+mj-cs"/>
            </a:rPr>
            <a:t>: </a:t>
          </a:r>
          <a:r>
            <a:rPr lang="th-TH" sz="1800" b="1" kern="1200" dirty="0" err="1" smtClean="0">
              <a:solidFill>
                <a:schemeClr val="tx1"/>
              </a:solidFill>
              <a:cs typeface="+mj-cs"/>
            </a:rPr>
            <a:t>สปสช</a:t>
          </a:r>
          <a:r>
            <a:rPr lang="th-TH" sz="1800" b="1" kern="1200" dirty="0" smtClean="0">
              <a:solidFill>
                <a:schemeClr val="tx1"/>
              </a:solidFill>
              <a:cs typeface="+mj-cs"/>
            </a:rPr>
            <a:t>)</a:t>
          </a:r>
          <a:endParaRPr lang="th-TH" sz="1800" b="1" kern="1200" dirty="0">
            <a:solidFill>
              <a:schemeClr val="tx1"/>
            </a:solidFill>
            <a:cs typeface="+mj-cs"/>
          </a:endParaRPr>
        </a:p>
      </dsp:txBody>
      <dsp:txXfrm>
        <a:off x="445825" y="189351"/>
        <a:ext cx="5795518" cy="338597"/>
      </dsp:txXfrm>
    </dsp:sp>
    <dsp:sp modelId="{FE743569-4180-4343-8388-2BB3521119F7}">
      <dsp:nvSpPr>
        <dsp:cNvPr id="0" name=""/>
        <dsp:cNvSpPr/>
      </dsp:nvSpPr>
      <dsp:spPr>
        <a:xfrm>
          <a:off x="0" y="1113923"/>
          <a:ext cx="8277101" cy="8578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F5B6E-DD5D-40DD-83E5-72D016FABF21}">
      <dsp:nvSpPr>
        <dsp:cNvPr id="0" name=""/>
        <dsp:cNvSpPr/>
      </dsp:nvSpPr>
      <dsp:spPr>
        <a:xfrm>
          <a:off x="286798" y="642423"/>
          <a:ext cx="7750492" cy="1270046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998" tIns="0" rIns="21899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tx1"/>
              </a:solidFill>
              <a:cs typeface="+mj-cs"/>
            </a:rPr>
            <a:t>จำนวนเตียง </a:t>
          </a:r>
          <a:r>
            <a:rPr lang="en-US" sz="1800" b="1" kern="1200" dirty="0" smtClean="0">
              <a:solidFill>
                <a:schemeClr val="tx1"/>
              </a:solidFill>
              <a:cs typeface="+mj-cs"/>
            </a:rPr>
            <a:t>: </a:t>
          </a:r>
          <a:r>
            <a:rPr lang="th-TH" sz="1800" b="1" kern="1200" dirty="0" smtClean="0">
              <a:solidFill>
                <a:schemeClr val="tx1"/>
              </a:solidFill>
              <a:cs typeface="+mj-cs"/>
            </a:rPr>
            <a:t>เตียงจริงรวม </a:t>
          </a:r>
          <a:r>
            <a:rPr lang="en-US" sz="1800" b="1" kern="1200" dirty="0" smtClean="0">
              <a:solidFill>
                <a:schemeClr val="tx1"/>
              </a:solidFill>
              <a:cs typeface="+mj-cs"/>
            </a:rPr>
            <a:t>ICU</a:t>
          </a:r>
          <a:r>
            <a:rPr lang="th-TH" sz="1800" b="1" kern="1200" dirty="0" smtClean="0">
              <a:solidFill>
                <a:schemeClr val="tx1"/>
              </a:solidFill>
              <a:cs typeface="+mj-cs"/>
            </a:rPr>
            <a:t> รายโรงพยาบาล </a:t>
          </a:r>
          <a:br>
            <a:rPr lang="th-TH" sz="1800" b="1" kern="1200" dirty="0" smtClean="0">
              <a:solidFill>
                <a:schemeClr val="tx1"/>
              </a:solidFill>
              <a:cs typeface="+mj-cs"/>
            </a:rPr>
          </a:br>
          <a:r>
            <a:rPr lang="th-TH" sz="1800" b="1" kern="1200" dirty="0" smtClean="0">
              <a:solidFill>
                <a:schemeClr val="tx1"/>
              </a:solidFill>
              <a:cs typeface="+mj-cs"/>
            </a:rPr>
            <a:t>ระดับบริการ (</a:t>
          </a:r>
          <a:r>
            <a:rPr lang="en-US" sz="1800" b="1" kern="1200" dirty="0" smtClean="0">
              <a:solidFill>
                <a:schemeClr val="tx1"/>
              </a:solidFill>
              <a:cs typeface="+mj-cs"/>
            </a:rPr>
            <a:t>Service Plan </a:t>
          </a:r>
          <a:r>
            <a:rPr lang="th-TH" sz="1800" b="1" kern="1200" dirty="0" smtClean="0">
              <a:solidFill>
                <a:schemeClr val="tx1"/>
              </a:solidFill>
              <a:cs typeface="+mj-cs"/>
            </a:rPr>
            <a:t>) </a:t>
          </a:r>
          <a:r>
            <a:rPr lang="en-US" sz="1800" b="1" kern="1200" dirty="0" smtClean="0">
              <a:solidFill>
                <a:schemeClr val="tx1"/>
              </a:solidFill>
              <a:cs typeface="+mj-cs"/>
            </a:rPr>
            <a:t>: </a:t>
          </a:r>
          <a:r>
            <a:rPr lang="th-TH" sz="1800" b="1" kern="1200" dirty="0" smtClean="0">
              <a:solidFill>
                <a:schemeClr val="tx1"/>
              </a:solidFill>
              <a:cs typeface="+mj-cs"/>
            </a:rPr>
            <a:t>แหล่งข้อมูล กองบริหารการสาธารณสุข จัดทำละเผยแพร่    ก่อน 1 เมษายน 2565</a:t>
          </a:r>
          <a:endParaRPr lang="th-TH" sz="1800" b="1" kern="1200" dirty="0">
            <a:solidFill>
              <a:schemeClr val="tx1"/>
            </a:solidFill>
            <a:cs typeface="+mj-cs"/>
          </a:endParaRPr>
        </a:p>
      </dsp:txBody>
      <dsp:txXfrm>
        <a:off x="348797" y="704422"/>
        <a:ext cx="7626494" cy="1146048"/>
      </dsp:txXfrm>
    </dsp:sp>
    <dsp:sp modelId="{FA393779-5B86-434C-9100-40C8D3E4B7CD}">
      <dsp:nvSpPr>
        <dsp:cNvPr id="0" name=""/>
        <dsp:cNvSpPr/>
      </dsp:nvSpPr>
      <dsp:spPr>
        <a:xfrm>
          <a:off x="0" y="3646698"/>
          <a:ext cx="8277101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FE9E0-1D67-46EC-8DF5-E41D19F114C4}">
      <dsp:nvSpPr>
        <dsp:cNvPr id="0" name=""/>
        <dsp:cNvSpPr/>
      </dsp:nvSpPr>
      <dsp:spPr>
        <a:xfrm>
          <a:off x="221717" y="2017624"/>
          <a:ext cx="7880653" cy="171240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998" tIns="0" rIns="21899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tx1"/>
              </a:solidFill>
              <a:cs typeface="+mj-cs"/>
            </a:rPr>
            <a:t>  การปรับลดเงินเดือนระดับจังหวัด (เดือนเมษายน 64 - มีนาคม 2565 ) </a:t>
          </a:r>
          <a:br>
            <a:rPr lang="th-TH" sz="1800" b="1" kern="1200" dirty="0" smtClean="0">
              <a:solidFill>
                <a:schemeClr val="tx1"/>
              </a:solidFill>
              <a:cs typeface="+mj-cs"/>
            </a:rPr>
          </a:br>
          <a:r>
            <a:rPr lang="th-TH" sz="1800" b="1" kern="1200" dirty="0" smtClean="0">
              <a:solidFill>
                <a:schemeClr val="tx1"/>
              </a:solidFill>
              <a:cs typeface="+mj-cs"/>
            </a:rPr>
            <a:t>                 ข้าราชการและลูกจ้างประจำ </a:t>
          </a:r>
          <a:r>
            <a:rPr lang="en-US" sz="1800" b="1" kern="1200" dirty="0" smtClean="0">
              <a:solidFill>
                <a:schemeClr val="tx1"/>
              </a:solidFill>
              <a:cs typeface="+mj-cs"/>
            </a:rPr>
            <a:t>:</a:t>
          </a:r>
          <a:r>
            <a:rPr lang="th-TH" sz="1800" b="1" kern="1200" dirty="0" smtClean="0">
              <a:solidFill>
                <a:schemeClr val="tx1"/>
              </a:solidFill>
              <a:cs typeface="+mj-cs"/>
            </a:rPr>
            <a:t> ข้อมูลการเบิกจ่ายจากกรมบัญชีกลาง</a:t>
          </a:r>
          <a:br>
            <a:rPr lang="th-TH" sz="1800" b="1" kern="1200" dirty="0" smtClean="0">
              <a:solidFill>
                <a:schemeClr val="tx1"/>
              </a:solidFill>
              <a:cs typeface="+mj-cs"/>
            </a:rPr>
          </a:br>
          <a:r>
            <a:rPr lang="th-TH" sz="1800" b="1" kern="1200" dirty="0" smtClean="0">
              <a:solidFill>
                <a:schemeClr val="tx1"/>
              </a:solidFill>
              <a:cs typeface="+mj-cs"/>
            </a:rPr>
            <a:t>                  พนักงานราชการ </a:t>
          </a:r>
          <a:r>
            <a:rPr lang="en-US" sz="1800" b="1" kern="1200" dirty="0" smtClean="0">
              <a:solidFill>
                <a:schemeClr val="tx1"/>
              </a:solidFill>
              <a:cs typeface="+mj-cs"/>
            </a:rPr>
            <a:t>: </a:t>
          </a:r>
          <a:r>
            <a:rPr lang="th-TH" sz="1800" b="1" kern="1200" dirty="0" smtClean="0">
              <a:solidFill>
                <a:schemeClr val="tx1"/>
              </a:solidFill>
              <a:cs typeface="+mj-cs"/>
            </a:rPr>
            <a:t>จาก </a:t>
          </a:r>
          <a:r>
            <a:rPr lang="en-US" sz="1800" b="1" kern="1200" dirty="0" smtClean="0">
              <a:solidFill>
                <a:schemeClr val="tx1"/>
              </a:solidFill>
              <a:cs typeface="+mj-cs"/>
            </a:rPr>
            <a:t>GFMIS</a:t>
          </a:r>
          <a:br>
            <a:rPr lang="en-US" sz="1800" b="1" kern="1200" dirty="0" smtClean="0">
              <a:solidFill>
                <a:schemeClr val="tx1"/>
              </a:solidFill>
              <a:cs typeface="+mj-cs"/>
            </a:rPr>
          </a:br>
          <a:r>
            <a:rPr lang="th-TH" sz="1800" b="1" kern="1200" dirty="0" smtClean="0">
              <a:solidFill>
                <a:schemeClr val="tx1"/>
              </a:solidFill>
              <a:cs typeface="+mj-cs"/>
            </a:rPr>
            <a:t>   การปรับลดเงินเดือนระดับหน่วยบริการ </a:t>
          </a:r>
          <a:r>
            <a:rPr lang="en-US" sz="1800" b="1" kern="1200" dirty="0" smtClean="0">
              <a:solidFill>
                <a:schemeClr val="tx1"/>
              </a:solidFill>
              <a:cs typeface="+mj-cs"/>
            </a:rPr>
            <a:t>: HROPS </a:t>
          </a:r>
          <a:r>
            <a:rPr lang="th-TH" sz="1800" b="1" kern="1200" dirty="0" smtClean="0">
              <a:solidFill>
                <a:schemeClr val="tx1"/>
              </a:solidFill>
              <a:cs typeface="+mj-cs"/>
            </a:rPr>
            <a:t>ของกองบริหารทรัพยากรบุคคล</a:t>
          </a:r>
          <a:br>
            <a:rPr lang="th-TH" sz="1800" b="1" kern="1200" dirty="0" smtClean="0">
              <a:solidFill>
                <a:schemeClr val="tx1"/>
              </a:solidFill>
              <a:cs typeface="+mj-cs"/>
            </a:rPr>
          </a:br>
          <a:r>
            <a:rPr lang="th-TH" sz="1800" b="1" kern="1200" dirty="0" smtClean="0">
              <a:solidFill>
                <a:schemeClr val="tx1"/>
              </a:solidFill>
              <a:cs typeface="+mj-cs"/>
            </a:rPr>
            <a:t>                 ข้าราชการ ลูกจ้างประจำ และพนักงานราชการ ตามการปฏิบัติงานจริง ณ 1 เมษายน 2565</a:t>
          </a:r>
          <a:endParaRPr lang="th-TH" sz="1800" b="1" kern="1200" dirty="0">
            <a:solidFill>
              <a:schemeClr val="tx1"/>
            </a:solidFill>
            <a:cs typeface="+mj-cs"/>
          </a:endParaRPr>
        </a:p>
      </dsp:txBody>
      <dsp:txXfrm>
        <a:off x="305310" y="2101217"/>
        <a:ext cx="7713467" cy="1545223"/>
      </dsp:txXfrm>
    </dsp:sp>
    <dsp:sp modelId="{18930CE6-35E3-4E1F-93CA-54DDD71FB766}">
      <dsp:nvSpPr>
        <dsp:cNvPr id="0" name=""/>
        <dsp:cNvSpPr/>
      </dsp:nvSpPr>
      <dsp:spPr>
        <a:xfrm>
          <a:off x="0" y="4272659"/>
          <a:ext cx="8277101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34D72-4882-4590-8CB7-D56E00A3A19E}">
      <dsp:nvSpPr>
        <dsp:cNvPr id="0" name=""/>
        <dsp:cNvSpPr/>
      </dsp:nvSpPr>
      <dsp:spPr>
        <a:xfrm>
          <a:off x="314682" y="4006854"/>
          <a:ext cx="6796849" cy="309254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998" tIns="0" rIns="21899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tx1"/>
              </a:solidFill>
              <a:cs typeface="+mj-cs"/>
            </a:rPr>
            <a:t>เงิน </a:t>
          </a:r>
          <a:r>
            <a:rPr lang="th-TH" sz="1800" b="1" kern="1200" dirty="0" err="1" smtClean="0">
              <a:solidFill>
                <a:schemeClr val="tx1"/>
              </a:solidFill>
              <a:cs typeface="+mj-cs"/>
            </a:rPr>
            <a:t>พตส</a:t>
          </a:r>
          <a:r>
            <a:rPr lang="th-TH" sz="1800" b="1" kern="1200" dirty="0" smtClean="0">
              <a:solidFill>
                <a:schemeClr val="tx1"/>
              </a:solidFill>
              <a:cs typeface="+mj-cs"/>
            </a:rPr>
            <a:t> </a:t>
          </a:r>
          <a:r>
            <a:rPr lang="en-US" sz="1800" b="1" kern="1200" dirty="0" smtClean="0">
              <a:solidFill>
                <a:schemeClr val="tx1"/>
              </a:solidFill>
              <a:cs typeface="+mj-cs"/>
            </a:rPr>
            <a:t>:</a:t>
          </a:r>
          <a:r>
            <a:rPr lang="th-TH" sz="1800" b="1" kern="1200" dirty="0" smtClean="0">
              <a:solidFill>
                <a:schemeClr val="tx1"/>
              </a:solidFill>
              <a:cs typeface="+mj-cs"/>
            </a:rPr>
            <a:t>ข้าราชการ ตามการปฏิบัติงานจริง ณ 1 ตุลาคม 2565 </a:t>
          </a:r>
          <a:r>
            <a:rPr lang="en-US" sz="1800" b="1" kern="1200" dirty="0" smtClean="0">
              <a:solidFill>
                <a:schemeClr val="tx1"/>
              </a:solidFill>
              <a:cs typeface="+mj-cs"/>
            </a:rPr>
            <a:t>: HROPS</a:t>
          </a:r>
          <a:endParaRPr lang="th-TH" sz="1800" b="1" kern="1200" dirty="0">
            <a:solidFill>
              <a:schemeClr val="tx1"/>
            </a:solidFill>
            <a:cs typeface="+mj-cs"/>
          </a:endParaRPr>
        </a:p>
      </dsp:txBody>
      <dsp:txXfrm>
        <a:off x="329779" y="4021951"/>
        <a:ext cx="6766655" cy="279060"/>
      </dsp:txXfrm>
    </dsp:sp>
    <dsp:sp modelId="{A48432E9-A574-4451-9046-ED59602E4511}">
      <dsp:nvSpPr>
        <dsp:cNvPr id="0" name=""/>
        <dsp:cNvSpPr/>
      </dsp:nvSpPr>
      <dsp:spPr>
        <a:xfrm>
          <a:off x="0" y="4750758"/>
          <a:ext cx="8277101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F5ACC-0734-44BE-A031-8E546C8FB48F}">
      <dsp:nvSpPr>
        <dsp:cNvPr id="0" name=""/>
        <dsp:cNvSpPr/>
      </dsp:nvSpPr>
      <dsp:spPr>
        <a:xfrm>
          <a:off x="314682" y="4510107"/>
          <a:ext cx="5793970" cy="30389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998" tIns="0" rIns="21899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cs typeface="+mj-cs"/>
            </a:rPr>
            <a:t>ฉ 11 ตามการปฏิบัติงานจริง ณ 1 เมษายน 2565</a:t>
          </a:r>
          <a:endParaRPr lang="th-TH" sz="2000" b="1" kern="1200" dirty="0">
            <a:solidFill>
              <a:schemeClr val="tx1"/>
            </a:solidFill>
            <a:cs typeface="+mj-cs"/>
          </a:endParaRPr>
        </a:p>
      </dsp:txBody>
      <dsp:txXfrm>
        <a:off x="329517" y="4524942"/>
        <a:ext cx="5764300" cy="274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0.72052</cdr:x>
      <cdr:y>0.59407</cdr:y>
    </cdr:from>
    <cdr:to>
      <cdr:x>0.88773</cdr:x>
      <cdr:y>0.65773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43355" y="2976746"/>
          <a:ext cx="1541709" cy="318988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600" b="1" dirty="0" smtClean="0">
              <a:cs typeface="+mj-cs"/>
            </a:rPr>
            <a:t>เป้าหมาย ร้อยละ16</a:t>
          </a:r>
          <a:endParaRPr lang="th-TH" sz="1600" b="1" dirty="0">
            <a:cs typeface="+mj-cs"/>
          </a:endParaRPr>
        </a:p>
      </cdr:txBody>
    </cdr:sp>
  </cdr:relSizeAnchor>
  <cdr:relSizeAnchor xmlns:cdr="http://schemas.openxmlformats.org/drawingml/2006/chartDrawing">
    <cdr:from>
      <cdr:x>0.03016</cdr:x>
      <cdr:y>0.93244</cdr:y>
    </cdr:from>
    <cdr:to>
      <cdr:x>0.36557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8081" y="4672251"/>
          <a:ext cx="309251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600" dirty="0">
              <a:latin typeface="Angsana New" pitchFamily="18" charset="-34"/>
              <a:cs typeface="Angsana New" pitchFamily="18" charset="-34"/>
            </a:rPr>
            <a:t>ที่มา</a:t>
          </a:r>
          <a:r>
            <a:rPr lang="en-US" sz="1600" dirty="0">
              <a:latin typeface="Angsana New" pitchFamily="18" charset="-34"/>
              <a:cs typeface="Angsana New" pitchFamily="18" charset="-34"/>
            </a:rPr>
            <a:t> :</a:t>
          </a:r>
          <a:r>
            <a:rPr lang="th-TH" sz="1600" dirty="0">
              <a:latin typeface="Angsana New" pitchFamily="18" charset="-34"/>
              <a:cs typeface="Angsana New" pitchFamily="18" charset="-34"/>
            </a:rPr>
            <a:t> </a:t>
          </a:r>
          <a:r>
            <a:rPr lang="th-TH" sz="1600" dirty="0" err="1" smtClean="0">
              <a:latin typeface="Angsana New" pitchFamily="18" charset="-34"/>
              <a:cs typeface="Angsana New" pitchFamily="18" charset="-34"/>
            </a:rPr>
            <a:t>สปสช</a:t>
          </a:r>
          <a:r>
            <a:rPr lang="th-TH" sz="1600" dirty="0">
              <a:latin typeface="Angsana New" pitchFamily="18" charset="-34"/>
              <a:cs typeface="Angsana New" pitchFamily="18" charset="-34"/>
            </a:rPr>
            <a:t> </a:t>
          </a:r>
          <a:r>
            <a:rPr lang="th-TH" sz="1600" dirty="0" smtClean="0">
              <a:latin typeface="Angsana New" pitchFamily="18" charset="-34"/>
              <a:cs typeface="Angsana New" pitchFamily="18" charset="-34"/>
            </a:rPr>
            <a:t> ข้อมูล </a:t>
          </a:r>
          <a:r>
            <a:rPr lang="th-TH" sz="1600" dirty="0">
              <a:latin typeface="Angsana New" pitchFamily="18" charset="-34"/>
              <a:cs typeface="Angsana New" pitchFamily="18" charset="-34"/>
            </a:rPr>
            <a:t>ณ วันที่ </a:t>
          </a:r>
          <a:r>
            <a:rPr lang="en-US" sz="1600" dirty="0">
              <a:latin typeface="Angsana New" pitchFamily="18" charset="-34"/>
              <a:cs typeface="Angsana New" pitchFamily="18" charset="-34"/>
            </a:rPr>
            <a:t>: </a:t>
          </a:r>
          <a:r>
            <a:rPr lang="th-TH" sz="1600" dirty="0">
              <a:latin typeface="Angsana New" pitchFamily="18" charset="-34"/>
              <a:cs typeface="Angsana New" pitchFamily="18" charset="-34"/>
            </a:rPr>
            <a:t> </a:t>
          </a:r>
          <a:r>
            <a:rPr lang="th-TH" sz="1600" dirty="0" smtClean="0">
              <a:latin typeface="Angsana New" pitchFamily="18" charset="-34"/>
              <a:cs typeface="Angsana New" pitchFamily="18" charset="-34"/>
            </a:rPr>
            <a:t>30   พฤศจิกายน  2564 </a:t>
          </a:r>
          <a:endParaRPr lang="th-TH" sz="1600" dirty="0">
            <a:latin typeface="Angsana New" pitchFamily="18" charset="-34"/>
            <a:cs typeface="Angsana New" pitchFamily="18" charset="-34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l">
              <a:defRPr sz="1300"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r">
              <a:defRPr sz="1300">
                <a:cs typeface="Angsana New" pitchFamily="18" charset="-34"/>
              </a:defRPr>
            </a:lvl1pPr>
          </a:lstStyle>
          <a:p>
            <a:fld id="{7AAC8261-0E5D-48ED-AA02-B6DDB2CD02EB}" type="datetimeFigureOut">
              <a:rPr lang="th-TH" smtClean="0"/>
              <a:pPr/>
              <a:t>29/12/64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752475"/>
            <a:ext cx="6007100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8" tIns="48300" rIns="96598" bIns="4830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598" tIns="48300" rIns="96598" bIns="48300" rtlCol="0"/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l">
              <a:defRPr sz="1300"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r">
              <a:defRPr sz="1300">
                <a:cs typeface="Angsana New" pitchFamily="18" charset="-34"/>
              </a:defRPr>
            </a:lvl1pPr>
          </a:lstStyle>
          <a:p>
            <a:fld id="{9724CE91-B45C-4A59-8FBE-C0ED21E53B45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77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D0307-B23F-CC47-9211-E5BDE40E92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4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D0307-B23F-CC47-9211-E5BDE40E92F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32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898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994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04271"/>
            <a:ext cx="5800725" cy="484319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845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393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3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67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721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29/12/64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811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29/12/64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477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29/12/64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633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430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29/12/64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962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7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E538ACEB-FDB9-4772-90A9-561ED153D289}" type="datetimeFigureOut">
              <a:rPr lang="th-TH" smtClean="0"/>
              <a:pPr/>
              <a:t>29/12/64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7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7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2B9F0BA4-592B-4B05-ACE4-E5A90E62A0C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746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8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bt.nhso.go.th/obt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________Microsoft_Excel_97-20031.xls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r="12794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0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8B8944E5-3B7C-1040-B1B4-AEE30C99421B}"/>
              </a:ext>
            </a:extLst>
          </p:cNvPr>
          <p:cNvSpPr/>
          <p:nvPr/>
        </p:nvSpPr>
        <p:spPr>
          <a:xfrm>
            <a:off x="248866" y="207597"/>
            <a:ext cx="8895134" cy="416077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การจัดเก็บข้อมูลพื้นฐานประกอบการจัดทำข้อเสนอการจัดสรรงบ </a:t>
            </a:r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UC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2566 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4" name="แผนภูมิ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376304"/>
              </p:ext>
            </p:extLst>
          </p:nvPr>
        </p:nvGraphicFramePr>
        <p:xfrm>
          <a:off x="6269060" y="3579694"/>
          <a:ext cx="3429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3871419796"/>
              </p:ext>
            </p:extLst>
          </p:nvPr>
        </p:nvGraphicFramePr>
        <p:xfrm>
          <a:off x="534390" y="558139"/>
          <a:ext cx="8277101" cy="5156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568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>
          <a:xfrm>
            <a:off x="685800" y="1454887"/>
            <a:ext cx="7772400" cy="1989667"/>
          </a:xfrm>
          <a:noFill/>
        </p:spPr>
        <p:txBody>
          <a:bodyPr anchor="ctr">
            <a:normAutofit/>
          </a:bodyPr>
          <a:lstStyle/>
          <a:p>
            <a:r>
              <a:rPr lang="th-TH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งบค่าเสื่อม</a:t>
            </a:r>
          </a:p>
        </p:txBody>
      </p:sp>
    </p:spTree>
    <p:extLst>
      <p:ext uri="{BB962C8B-B14F-4D97-AF65-F5344CB8AC3E}">
        <p14:creationId xmlns:p14="http://schemas.microsoft.com/office/powerpoint/2010/main" val="20488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2684" y="25344"/>
            <a:ext cx="8765116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prstClr val="black"/>
                </a:solidFill>
                <a:latin typeface="Adobe Arabic" panose="02040503050201020203" pitchFamily="18" charset="-78"/>
                <a:cs typeface="Angsana New"/>
              </a:rPr>
              <a:t>แผนการบริหารเงินค่าบริการทางการแพทย์ที่เบิกจ่ายในลักษณะงบลงทุน (งบค่า</a:t>
            </a:r>
            <a:r>
              <a:rPr lang="th-TH" sz="2400" b="1" dirty="0" err="1">
                <a:solidFill>
                  <a:prstClr val="black"/>
                </a:solidFill>
                <a:latin typeface="Adobe Arabic" panose="02040503050201020203" pitchFamily="18" charset="-78"/>
                <a:cs typeface="Angsana New"/>
              </a:rPr>
              <a:t>เสี่อม</a:t>
            </a:r>
            <a:r>
              <a:rPr lang="th-TH" sz="2400" b="1" dirty="0">
                <a:solidFill>
                  <a:prstClr val="black"/>
                </a:solidFill>
                <a:latin typeface="Adobe Arabic" panose="02040503050201020203" pitchFamily="18" charset="-78"/>
                <a:cs typeface="Angsana New"/>
              </a:rPr>
              <a:t>) ทุก</a:t>
            </a:r>
            <a:r>
              <a:rPr lang="th-TH" sz="2400" b="1" dirty="0" smtClean="0">
                <a:solidFill>
                  <a:prstClr val="black"/>
                </a:solidFill>
                <a:latin typeface="Adobe Arabic" panose="02040503050201020203" pitchFamily="18" charset="-78"/>
                <a:cs typeface="Angsana New"/>
              </a:rPr>
              <a:t>ระดับ</a:t>
            </a:r>
          </a:p>
          <a:p>
            <a:pPr algn="ctr"/>
            <a:r>
              <a:rPr lang="th-TH" sz="2400" b="1" dirty="0">
                <a:solidFill>
                  <a:prstClr val="black"/>
                </a:solidFill>
                <a:latin typeface="Adobe Arabic" panose="02040503050201020203" pitchFamily="18" charset="-78"/>
                <a:cs typeface="Angsana New"/>
              </a:rPr>
              <a:t> ปีงบประมาณ 2565 จังหวัดเพชรบูรณ์</a:t>
            </a:r>
          </a:p>
        </p:txBody>
      </p:sp>
      <p:sp>
        <p:nvSpPr>
          <p:cNvPr id="9" name="กล่องข้อความ 7">
            <a:extLst>
              <a:ext uri="{FF2B5EF4-FFF2-40B4-BE49-F238E27FC236}">
                <a16:creationId xmlns="" xmlns:a16="http://schemas.microsoft.com/office/drawing/2014/main" id="{D231A295-2749-4815-ABB4-261B5A79AD56}"/>
              </a:ext>
            </a:extLst>
          </p:cNvPr>
          <p:cNvSpPr txBox="1"/>
          <p:nvPr/>
        </p:nvSpPr>
        <p:spPr>
          <a:xfrm>
            <a:off x="103032" y="5283388"/>
            <a:ext cx="848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โปรแกรมบริหารกองทุนหลักประกันสุขภาพในระดับท้องถิ่นหรือพื้นที่ </a:t>
            </a:r>
            <a:r>
              <a:rPr lang="en-US" sz="18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https://obt.nhso.go.th/obt/</a:t>
            </a:r>
            <a:r>
              <a:rPr lang="th-TH" sz="18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th-TH" sz="18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  ธันวาคม 256</a:t>
            </a:r>
            <a:r>
              <a:rPr lang="en-US" sz="18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en-US" sz="18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วัตถุ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885983"/>
              </p:ext>
            </p:extLst>
          </p:nvPr>
        </p:nvGraphicFramePr>
        <p:xfrm>
          <a:off x="641268" y="856341"/>
          <a:ext cx="8134597" cy="4427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แผ่นงาน" r:id="rId4" imgW="6181616" imgH="4143269" progId="Excel.Sheet.8">
                  <p:embed/>
                </p:oleObj>
              </mc:Choice>
              <mc:Fallback>
                <p:oleObj name="แผ่นงาน" r:id="rId4" imgW="6181616" imgH="414326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1268" y="856341"/>
                        <a:ext cx="8134597" cy="4427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277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>
          <a:xfrm>
            <a:off x="685800" y="1454887"/>
            <a:ext cx="7772400" cy="198966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h-TH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นโยบายยกระดับบัตรทอง</a:t>
            </a:r>
            <a:br>
              <a:rPr lang="th-TH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ปี 2565</a:t>
            </a:r>
            <a:endParaRPr lang="th-TH" b="1" dirty="0">
              <a:ln w="18415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18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>
          <a:xfrm>
            <a:off x="685800" y="1264887"/>
            <a:ext cx="8042564" cy="198966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th-TH" sz="48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</a:t>
            </a:r>
            <a:r>
              <a:rPr lang="th-TH" sz="4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ที่เจ็บป่วยไปรับบริการกับหมอประจำครอบครัว ในหน่วยบริการปฐมภูมิที่ไหนก็ได้</a:t>
            </a:r>
            <a:endParaRPr lang="th-TH" sz="4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5682" y="3598223"/>
            <a:ext cx="448887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FF0000"/>
                </a:solidFill>
              </a:rPr>
              <a:t>เริ่มวันที่  1  มกราคม  2565</a:t>
            </a:r>
            <a:endParaRPr lang="th-TH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8C3EAF-D5C0-441B-8912-ACC9054E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63" y="402300"/>
            <a:ext cx="8223250" cy="551409"/>
          </a:xfrm>
        </p:spPr>
        <p:txBody>
          <a:bodyPr>
            <a:normAutofit fontScale="90000"/>
          </a:bodyPr>
          <a:lstStyle/>
          <a:p>
            <a:r>
              <a:rPr lang="th-TH" sz="4200" dirty="0">
                <a:solidFill>
                  <a:srgbClr val="0000CC"/>
                </a:solidFill>
              </a:rPr>
              <a:t>หลักการสำคัญ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6793CE-699E-4A3C-8C4C-AFE0B3FC17BB}"/>
              </a:ext>
            </a:extLst>
          </p:cNvPr>
          <p:cNvSpPr txBox="1"/>
          <p:nvPr/>
        </p:nvSpPr>
        <p:spPr>
          <a:xfrm>
            <a:off x="393744" y="953708"/>
            <a:ext cx="8601666" cy="418083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274059" indent="-274059">
              <a:buAutoNum type="arabicPeriod"/>
              <a:tabLst>
                <a:tab pos="368165" algn="l"/>
              </a:tabLst>
            </a:pPr>
            <a:r>
              <a:rPr lang="th-TH" sz="2500" b="1" kern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ใช้</a:t>
            </a:r>
            <a:r>
              <a:rPr lang="en-US" sz="2500" b="1" kern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Model </a:t>
            </a:r>
            <a:r>
              <a:rPr lang="th-TH" sz="2500" b="1" kern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เดียวกับเขตภาคอีสาน</a:t>
            </a:r>
          </a:p>
          <a:p>
            <a:pPr marL="274059" indent="-274059">
              <a:buAutoNum type="arabicPeriod"/>
              <a:tabLst>
                <a:tab pos="368165" algn="l"/>
              </a:tabLst>
            </a:pPr>
            <a:r>
              <a:rPr lang="th-TH" sz="2500" b="1" kern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การใช้บริการ </a:t>
            </a:r>
            <a:r>
              <a:rPr lang="en-US" sz="2500" b="1" kern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500" b="1" kern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เป็นการใช้บริการ </a:t>
            </a:r>
            <a:r>
              <a:rPr lang="en-US" sz="2500" b="1" kern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 </a:t>
            </a:r>
            <a:r>
              <a:rPr lang="th-TH" sz="2500" b="1" kern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ที่มีเหตุสมควร และจำเป็นต้อง</a:t>
            </a:r>
            <a:r>
              <a:rPr lang="th-TH" sz="2500" b="1" kern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เข้า</a:t>
            </a:r>
            <a:r>
              <a:rPr lang="th-TH" sz="2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รับบริการที่หน่วยบริการอื่น (ที่ไม่ใช่</a:t>
            </a:r>
            <a:r>
              <a:rPr lang="th-TH" sz="2500" b="1" kern="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หน่วยบริการประจำ</a:t>
            </a:r>
            <a:r>
              <a:rPr lang="th-TH" sz="2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หรือหน่วยบริการปฐมภูมิในเครือข่ายของตนเอง)</a:t>
            </a:r>
          </a:p>
          <a:p>
            <a:pPr marL="274059" indent="-274059">
              <a:buFont typeface="+mj-lt"/>
              <a:buAutoNum type="arabicPeriod"/>
            </a:pPr>
            <a:r>
              <a:rPr lang="th-TH" sz="2500" b="1" kern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ประเภทบริการ </a:t>
            </a:r>
            <a:r>
              <a:rPr lang="en-US" sz="2500" b="1" kern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 </a:t>
            </a:r>
            <a:r>
              <a:rPr lang="th-TH" sz="2500" b="1" kern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เป็นบริการระดับปฐมภูมิ</a:t>
            </a:r>
          </a:p>
          <a:p>
            <a:pPr marL="274059" indent="-274059">
              <a:buFont typeface="+mj-lt"/>
              <a:buAutoNum type="arabicPeriod"/>
            </a:pPr>
            <a:r>
              <a:rPr lang="th-TH" sz="2500" b="1" kern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การเข้ารับบริการของประชาชน และอัตราจ่าย </a:t>
            </a:r>
            <a:r>
              <a:rPr lang="en-US" sz="2500" b="1" kern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</a:t>
            </a:r>
            <a:endParaRPr lang="th-TH" sz="2500" b="1" kern="14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356607">
              <a:tabLst>
                <a:tab pos="653780" algn="l"/>
              </a:tabLst>
            </a:pPr>
            <a:r>
              <a:rPr lang="en-US" sz="2500" b="1" kern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4.1 </a:t>
            </a:r>
            <a:r>
              <a:rPr lang="th-TH" sz="2500" b="1" kern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ในจังหวัด </a:t>
            </a:r>
            <a:r>
              <a:rPr lang="en-US" sz="2500" b="1" kern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 </a:t>
            </a:r>
            <a:r>
              <a:rPr lang="th-TH" sz="2500" b="1" kern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เข้ารับบริการยัง รพศ./รพท. (ตามรายชื่อที่กำหนด) จ่ายตาม </a:t>
            </a:r>
            <a:r>
              <a:rPr lang="en-US" sz="2500" b="1" kern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Fee schedule</a:t>
            </a:r>
            <a:endParaRPr lang="th-TH" sz="2500" b="1" kern="14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356607">
              <a:tabLst>
                <a:tab pos="653780" algn="l"/>
              </a:tabLst>
            </a:pPr>
            <a:r>
              <a:rPr lang="en-US" sz="2500" b="1" kern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4.2</a:t>
            </a:r>
            <a:r>
              <a:rPr lang="th-TH" sz="2500" b="1" kern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ข้ามจังหวัด/ข้ามเขต</a:t>
            </a:r>
          </a:p>
          <a:p>
            <a:pPr marL="356607">
              <a:tabLst>
                <a:tab pos="653780" algn="l"/>
              </a:tabLst>
            </a:pPr>
            <a:r>
              <a:rPr lang="th-TH" sz="2300" b="1" kern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</a:t>
            </a:r>
            <a:r>
              <a:rPr lang="en-US" sz="2300" b="1" kern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- </a:t>
            </a:r>
            <a:r>
              <a:rPr lang="th-TH" sz="2300" b="1" kern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หน่วยบริการระดับปฐมภูมิ (ที่ไม่มีแพทย์ประจำ) จ่ายตามจริงไม่เกิน </a:t>
            </a:r>
            <a:r>
              <a:rPr lang="en-US" sz="2300" b="1" kern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70 </a:t>
            </a:r>
            <a:r>
              <a:rPr lang="th-TH" sz="2300" b="1" kern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บาท/ครั้ง</a:t>
            </a:r>
          </a:p>
          <a:p>
            <a:pPr marL="356607">
              <a:tabLst>
                <a:tab pos="653780" algn="l"/>
              </a:tabLst>
            </a:pPr>
            <a:r>
              <a:rPr lang="th-TH" sz="2300" b="1" kern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</a:t>
            </a:r>
            <a:r>
              <a:rPr lang="en-US" sz="2300" b="1" kern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- </a:t>
            </a:r>
            <a:r>
              <a:rPr lang="th-TH" sz="2300" b="1" kern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หน่วยบริการระดับปฐมภูมิ (มีแพทย์ประจำปฏิบัติงาน </a:t>
            </a:r>
            <a:r>
              <a:rPr lang="en-US" sz="2300" b="1" kern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5 </a:t>
            </a:r>
            <a:r>
              <a:rPr lang="th-TH" sz="2300" b="1" kern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วันต่อสัปดาห์) จ่ายตาม </a:t>
            </a:r>
            <a:r>
              <a:rPr lang="en-US" sz="2300" b="1" kern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Fee schedule</a:t>
            </a:r>
            <a:endParaRPr lang="th-TH" sz="2300" b="1" kern="14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356607">
              <a:tabLst>
                <a:tab pos="653780" algn="l"/>
              </a:tabLst>
            </a:pPr>
            <a:r>
              <a:rPr lang="th-TH" sz="2300" b="1" kern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</a:t>
            </a:r>
            <a:r>
              <a:rPr lang="en-US" sz="2300" b="1" kern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- </a:t>
            </a:r>
            <a:r>
              <a:rPr lang="th-TH" sz="2300" b="1" kern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หน่วยบริการระดับ รพช./รพศ./รพท. จ่ายตาม </a:t>
            </a:r>
            <a:r>
              <a:rPr lang="en-US" sz="2300" b="1" kern="1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Fee schedule</a:t>
            </a:r>
            <a:endParaRPr lang="th-TH" sz="2300" b="1" kern="14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658DFC-B2A3-4818-98DD-EC16EC72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EAEB7-A93E-494A-B00D-8CCA1858B8B1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3171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FC855D97-BE49-43EF-AA6D-3F1CA1CF6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1" y="508001"/>
            <a:ext cx="7749539" cy="446166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1F845F-38B4-4DB3-B72E-66E1BC3E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EAEB7-A93E-494A-B00D-8CCA1858B8B1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7519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6E39EF70-6A35-45CA-8C1E-F5B1DEB5C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" y="685800"/>
            <a:ext cx="7463790" cy="44299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5F055F5-2C99-42E7-8FC5-5262F041F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EAEB7-A93E-494A-B00D-8CCA1858B8B1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9693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C93C8A-1B21-4861-8DB7-9B449902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4881"/>
            <a:ext cx="7886700" cy="420099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รายชื่อ รพ.เทียบเท่า รพท.ขึ้นไป เขต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พิษณุโลก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7BEFBA-5424-4BB3-8FC8-4172BDEE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13232">
              <a:defRPr/>
            </a:pPr>
            <a:fld id="{F4FEAEB7-A93E-494A-B00D-8CCA1858B8B1}" type="slidenum">
              <a:rPr lang="th-TH" sz="2200" b="1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Cordia New" panose="020B0304020202020204" pitchFamily="34" charset="-34"/>
              </a:rPr>
              <a:pPr defTabSz="713232">
                <a:defRPr/>
              </a:pPr>
              <a:t>18</a:t>
            </a:fld>
            <a:endParaRPr lang="th-TH" sz="2200" b="1">
              <a:solidFill>
                <a:prstClr val="black">
                  <a:tint val="75000"/>
                </a:prstClr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6575F97-2C20-4BD0-A2AA-6F4AA5CFF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559858"/>
              </p:ext>
            </p:extLst>
          </p:nvPr>
        </p:nvGraphicFramePr>
        <p:xfrm>
          <a:off x="628650" y="837259"/>
          <a:ext cx="7668685" cy="453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408">
                  <a:extLst>
                    <a:ext uri="{9D8B030D-6E8A-4147-A177-3AD203B41FA5}">
                      <a16:colId xmlns:a16="http://schemas.microsoft.com/office/drawing/2014/main" xmlns="" val="2696662831"/>
                    </a:ext>
                  </a:extLst>
                </a:gridCol>
                <a:gridCol w="4305703">
                  <a:extLst>
                    <a:ext uri="{9D8B030D-6E8A-4147-A177-3AD203B41FA5}">
                      <a16:colId xmlns:a16="http://schemas.microsoft.com/office/drawing/2014/main" xmlns="" val="2291659870"/>
                    </a:ext>
                  </a:extLst>
                </a:gridCol>
                <a:gridCol w="1903574">
                  <a:extLst>
                    <a:ext uri="{9D8B030D-6E8A-4147-A177-3AD203B41FA5}">
                      <a16:colId xmlns:a16="http://schemas.microsoft.com/office/drawing/2014/main" xmlns="" val="2960597553"/>
                    </a:ext>
                  </a:extLst>
                </a:gridCol>
              </a:tblGrid>
              <a:tr h="395111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ชื่อโรงพยาบาล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</a:t>
                      </a:r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:a16="http://schemas.microsoft.com/office/drawing/2014/main" xmlns="" val="3954470291"/>
                  </a:ext>
                </a:extLst>
              </a:tr>
              <a:tr h="395111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ตาก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(2 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แห่ง)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โรงพยาบาลสมเด็จพระเจ้าตากสินมหาราช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:a16="http://schemas.microsoft.com/office/drawing/2014/main" xmlns="" val="4200664543"/>
                  </a:ext>
                </a:extLst>
              </a:tr>
              <a:tr h="395111">
                <a:tc>
                  <a:txBody>
                    <a:bodyPr/>
                    <a:lstStyle/>
                    <a:p>
                      <a:endParaRPr lang="th-TH" sz="20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โรงพยาบาลแม่สอด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:a16="http://schemas.microsoft.com/office/drawing/2014/main" xmlns="" val="730644772"/>
                  </a:ext>
                </a:extLst>
              </a:tr>
              <a:tr h="395111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เพชรบูรณ์ (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แห่ง)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โรงพยาบาลเพชรบูรณ์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:a16="http://schemas.microsoft.com/office/drawing/2014/main" xmlns="" val="2657903709"/>
                  </a:ext>
                </a:extLst>
              </a:tr>
              <a:tr h="395111">
                <a:tc>
                  <a:txBody>
                    <a:bodyPr/>
                    <a:lstStyle/>
                    <a:p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โรงพยาบาลวิเชียรบุรี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M1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:a16="http://schemas.microsoft.com/office/drawing/2014/main" xmlns="" val="3054476350"/>
                  </a:ext>
                </a:extLst>
              </a:tr>
              <a:tr h="395111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พิษณุโลก (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แห่ง)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โรงพยาบาลพุทธชินราช พิษณุโลก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:a16="http://schemas.microsoft.com/office/drawing/2014/main" xmlns="" val="3169365297"/>
                  </a:ext>
                </a:extLst>
              </a:tr>
              <a:tr h="395111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สุโขทัย (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แห่ง)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โรงพยาบาลสุโขทัย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:a16="http://schemas.microsoft.com/office/drawing/2014/main" xmlns="" val="2197065039"/>
                  </a:ext>
                </a:extLst>
              </a:tr>
              <a:tr h="395111">
                <a:tc>
                  <a:txBody>
                    <a:bodyPr/>
                    <a:lstStyle/>
                    <a:p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โรงพยาบาลศรีสังวร สุโขทัย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M1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:a16="http://schemas.microsoft.com/office/drawing/2014/main" xmlns="" val="351979112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อุตรดิตถ์ (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แห่ง)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โรงพยาบาลอุตรดิตถ์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:a16="http://schemas.microsoft.com/office/drawing/2014/main" xmlns="" val="3007971920"/>
                  </a:ext>
                </a:extLst>
              </a:tr>
              <a:tr h="990600">
                <a:tc gridSpan="3">
                  <a:txBody>
                    <a:bodyPr/>
                    <a:lstStyle/>
                    <a:p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 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 </a:t>
                      </a: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 </a:t>
                      </a:r>
                    </a:p>
                    <a:p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 โรงพยาบาลนอกสังกัดกระทรวงสาธารณสุข 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แห่ง โรงพยาบาลมหาวิทยาลัยนเรศวร และโรงพยาบาลค่ายสมเด็จพระนเรศวร</a:t>
                      </a:r>
                      <a:r>
                        <a:rPr lang="th-TH" sz="20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มหาราช   </a:t>
                      </a: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อยู่ระหว่างการติดต่อประสานงาน </a:t>
                      </a:r>
                    </a:p>
                  </a:txBody>
                  <a:tcPr marL="68580" marR="68580" marT="38100" marB="38100"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5801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666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C93C8A-1B21-4861-8DB7-9B449902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6358"/>
            <a:ext cx="7886700" cy="420099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รายชื่อ รพสต.ที่มีแพทย์ปฏิบัติงานประจำ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 จังหวัดเพชรบูรณ์(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7BEFBA-5424-4BB3-8FC8-4172BDEE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13232">
              <a:defRPr/>
            </a:pPr>
            <a:fld id="{F4FEAEB7-A93E-494A-B00D-8CCA1858B8B1}" type="slidenum">
              <a:rPr lang="th-TH" sz="2200" b="1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Cordia New" panose="020B0304020202020204" pitchFamily="34" charset="-34"/>
              </a:rPr>
              <a:pPr defTabSz="713232">
                <a:defRPr/>
              </a:pPr>
              <a:t>19</a:t>
            </a:fld>
            <a:endParaRPr lang="th-TH" sz="2200" b="1">
              <a:solidFill>
                <a:prstClr val="black">
                  <a:tint val="75000"/>
                </a:prstClr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0F33FF9-B109-48A7-ABF5-30AFD3564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186035"/>
              </p:ext>
            </p:extLst>
          </p:nvPr>
        </p:nvGraphicFramePr>
        <p:xfrm>
          <a:off x="747215" y="1451504"/>
          <a:ext cx="7768135" cy="2882268"/>
        </p:xfrm>
        <a:graphic>
          <a:graphicData uri="http://schemas.openxmlformats.org/drawingml/2006/table">
            <a:tbl>
              <a:tblPr/>
              <a:tblGrid>
                <a:gridCol w="1048698">
                  <a:extLst>
                    <a:ext uri="{9D8B030D-6E8A-4147-A177-3AD203B41FA5}">
                      <a16:colId xmlns:a16="http://schemas.microsoft.com/office/drawing/2014/main" xmlns="" val="2057897080"/>
                    </a:ext>
                  </a:extLst>
                </a:gridCol>
                <a:gridCol w="2912565">
                  <a:extLst>
                    <a:ext uri="{9D8B030D-6E8A-4147-A177-3AD203B41FA5}">
                      <a16:colId xmlns:a16="http://schemas.microsoft.com/office/drawing/2014/main" xmlns="" val="1691748566"/>
                    </a:ext>
                  </a:extLst>
                </a:gridCol>
                <a:gridCol w="2680493">
                  <a:extLst>
                    <a:ext uri="{9D8B030D-6E8A-4147-A177-3AD203B41FA5}">
                      <a16:colId xmlns:a16="http://schemas.microsoft.com/office/drawing/2014/main" xmlns="" val="3719728555"/>
                    </a:ext>
                  </a:extLst>
                </a:gridCol>
                <a:gridCol w="1126379">
                  <a:extLst>
                    <a:ext uri="{9D8B030D-6E8A-4147-A177-3AD203B41FA5}">
                      <a16:colId xmlns:a16="http://schemas.microsoft.com/office/drawing/2014/main" xmlns="" val="4025032039"/>
                    </a:ext>
                  </a:extLst>
                </a:gridCol>
              </a:tblGrid>
              <a:tr h="7191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 รพ.แม่ข่าย</a:t>
                      </a:r>
                    </a:p>
                  </a:txBody>
                  <a:tcPr marL="7144" marR="7144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ชื่อโรงพยาบาลแม่ข่าย</a:t>
                      </a:r>
                    </a:p>
                  </a:txBody>
                  <a:tcPr marL="7144" marR="7144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 รพสต.ที่มีแพทย์ปฏิบัติงาน </a:t>
                      </a:r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4" marR="7144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3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 5 หลัก</a:t>
                      </a:r>
                    </a:p>
                  </a:txBody>
                  <a:tcPr marL="7144" marR="7144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5962464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10727</a:t>
                      </a: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โรงพยาบาลเพชรบูรณ์</a:t>
                      </a: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โรงพยาบาลเพชรบูรณ์</a:t>
                      </a: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10727</a:t>
                      </a: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9135543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10727</a:t>
                      </a: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โรงพยาบาลเพชรบูรณ์</a:t>
                      </a: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โรงพยาบาลเพชรบูรณ์</a:t>
                      </a: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10727</a:t>
                      </a: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2514603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10727</a:t>
                      </a: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โรงพยาบาลเพชรบูรณ์</a:t>
                      </a: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โรงพยาบาลเพชรบูรณ์</a:t>
                      </a: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10727</a:t>
                      </a: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1818626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11265</a:t>
                      </a: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โรงพยาบาลหล่มสัก</a:t>
                      </a: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โรงพยาบาลหล่มสัก</a:t>
                      </a: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11265</a:t>
                      </a: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6320560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11457</a:t>
                      </a: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โรงพยาบาลสมเด็จพระยุพราชหล่มเก่า</a:t>
                      </a: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3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โรงพยาบาลสมเด็จพระยุพราชหล่มเก่า</a:t>
                      </a: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11457</a:t>
                      </a: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8332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71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9102" y="204717"/>
            <a:ext cx="4698242" cy="136468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th-TH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สถานการณ์การเงินการคลัง</a:t>
            </a:r>
            <a:endParaRPr lang="en-US" sz="4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 จังหวัดเพชรบูรณ์</a:t>
            </a:r>
            <a:endParaRPr lang="en-US" sz="4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85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32C7012-B287-4793-B044-E91B05DAA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691982"/>
              </p:ext>
            </p:extLst>
          </p:nvPr>
        </p:nvGraphicFramePr>
        <p:xfrm>
          <a:off x="55745" y="720151"/>
          <a:ext cx="8972250" cy="4509944"/>
        </p:xfrm>
        <a:graphic>
          <a:graphicData uri="http://schemas.openxmlformats.org/drawingml/2006/table">
            <a:tbl>
              <a:tblPr/>
              <a:tblGrid>
                <a:gridCol w="740072">
                  <a:extLst>
                    <a:ext uri="{9D8B030D-6E8A-4147-A177-3AD203B41FA5}">
                      <a16:colId xmlns:a16="http://schemas.microsoft.com/office/drawing/2014/main" xmlns="" val="864851920"/>
                    </a:ext>
                  </a:extLst>
                </a:gridCol>
                <a:gridCol w="480566">
                  <a:extLst>
                    <a:ext uri="{9D8B030D-6E8A-4147-A177-3AD203B41FA5}">
                      <a16:colId xmlns:a16="http://schemas.microsoft.com/office/drawing/2014/main" xmlns="" val="4141582123"/>
                    </a:ext>
                  </a:extLst>
                </a:gridCol>
                <a:gridCol w="604398">
                  <a:extLst>
                    <a:ext uri="{9D8B030D-6E8A-4147-A177-3AD203B41FA5}">
                      <a16:colId xmlns:a16="http://schemas.microsoft.com/office/drawing/2014/main" xmlns="" val="4014041934"/>
                    </a:ext>
                  </a:extLst>
                </a:gridCol>
                <a:gridCol w="6043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1559">
                  <a:extLst>
                    <a:ext uri="{9D8B030D-6E8A-4147-A177-3AD203B41FA5}">
                      <a16:colId xmlns:a16="http://schemas.microsoft.com/office/drawing/2014/main" xmlns="" val="3762564603"/>
                    </a:ext>
                  </a:extLst>
                </a:gridCol>
                <a:gridCol w="387711">
                  <a:extLst>
                    <a:ext uri="{9D8B030D-6E8A-4147-A177-3AD203B41FA5}">
                      <a16:colId xmlns:a16="http://schemas.microsoft.com/office/drawing/2014/main" xmlns="" val="1895151959"/>
                    </a:ext>
                  </a:extLst>
                </a:gridCol>
                <a:gridCol w="420020">
                  <a:extLst>
                    <a:ext uri="{9D8B030D-6E8A-4147-A177-3AD203B41FA5}">
                      <a16:colId xmlns:a16="http://schemas.microsoft.com/office/drawing/2014/main" xmlns="" val="872084387"/>
                    </a:ext>
                  </a:extLst>
                </a:gridCol>
                <a:gridCol w="495408">
                  <a:extLst>
                    <a:ext uri="{9D8B030D-6E8A-4147-A177-3AD203B41FA5}">
                      <a16:colId xmlns:a16="http://schemas.microsoft.com/office/drawing/2014/main" xmlns="" val="3092569332"/>
                    </a:ext>
                  </a:extLst>
                </a:gridCol>
                <a:gridCol w="430790">
                  <a:extLst>
                    <a:ext uri="{9D8B030D-6E8A-4147-A177-3AD203B41FA5}">
                      <a16:colId xmlns:a16="http://schemas.microsoft.com/office/drawing/2014/main" xmlns="" val="647908698"/>
                    </a:ext>
                  </a:extLst>
                </a:gridCol>
                <a:gridCol w="344631">
                  <a:extLst>
                    <a:ext uri="{9D8B030D-6E8A-4147-A177-3AD203B41FA5}">
                      <a16:colId xmlns:a16="http://schemas.microsoft.com/office/drawing/2014/main" xmlns="" val="1265809763"/>
                    </a:ext>
                  </a:extLst>
                </a:gridCol>
                <a:gridCol w="420020">
                  <a:extLst>
                    <a:ext uri="{9D8B030D-6E8A-4147-A177-3AD203B41FA5}">
                      <a16:colId xmlns:a16="http://schemas.microsoft.com/office/drawing/2014/main" xmlns="" val="562467671"/>
                    </a:ext>
                  </a:extLst>
                </a:gridCol>
                <a:gridCol w="463099">
                  <a:extLst>
                    <a:ext uri="{9D8B030D-6E8A-4147-A177-3AD203B41FA5}">
                      <a16:colId xmlns:a16="http://schemas.microsoft.com/office/drawing/2014/main" xmlns="" val="3213559514"/>
                    </a:ext>
                  </a:extLst>
                </a:gridCol>
                <a:gridCol w="484638">
                  <a:extLst>
                    <a:ext uri="{9D8B030D-6E8A-4147-A177-3AD203B41FA5}">
                      <a16:colId xmlns:a16="http://schemas.microsoft.com/office/drawing/2014/main" xmlns="" val="4199117785"/>
                    </a:ext>
                  </a:extLst>
                </a:gridCol>
                <a:gridCol w="574010">
                  <a:extLst>
                    <a:ext uri="{9D8B030D-6E8A-4147-A177-3AD203B41FA5}">
                      <a16:colId xmlns:a16="http://schemas.microsoft.com/office/drawing/2014/main" xmlns="" val="1050485205"/>
                    </a:ext>
                  </a:extLst>
                </a:gridCol>
                <a:gridCol w="629392">
                  <a:extLst>
                    <a:ext uri="{9D8B030D-6E8A-4147-A177-3AD203B41FA5}">
                      <a16:colId xmlns:a16="http://schemas.microsoft.com/office/drawing/2014/main" xmlns="" val="217301549"/>
                    </a:ext>
                  </a:extLst>
                </a:gridCol>
                <a:gridCol w="682933">
                  <a:extLst>
                    <a:ext uri="{9D8B030D-6E8A-4147-A177-3AD203B41FA5}">
                      <a16:colId xmlns:a16="http://schemas.microsoft.com/office/drawing/2014/main" xmlns="" val="2127083008"/>
                    </a:ext>
                  </a:extLst>
                </a:gridCol>
                <a:gridCol w="768605">
                  <a:extLst>
                    <a:ext uri="{9D8B030D-6E8A-4147-A177-3AD203B41FA5}">
                      <a16:colId xmlns:a16="http://schemas.microsoft.com/office/drawing/2014/main" xmlns="" val="3893891369"/>
                    </a:ext>
                  </a:extLst>
                </a:gridCol>
              </a:tblGrid>
              <a:tr h="86677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 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C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จำนวนเตียง</a:t>
                      </a:r>
                    </a:p>
                  </a:txBody>
                  <a:tcPr marL="2858" marR="2858" marT="317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จำนวนประชากรทั้งหมด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จำนวนประชากร</a:t>
                      </a:r>
                      <a:r>
                        <a:rPr lang="en-US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UC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 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1.5) 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QR 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1) 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R 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0.8) 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NWC</a:t>
                      </a:r>
                    </a:p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ล้านบาท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NI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ล้านบาท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Liquid</a:t>
                      </a:r>
                      <a:b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Index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Status Index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Survive 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Index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Risk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Scoring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EBITDA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เงินบำรุงคงเหลือ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หนี้สินและภาระผูกพัน</a:t>
                      </a:r>
                    </a:p>
                  </a:txBody>
                  <a:tcPr marL="4763" marR="4763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เงินบำรุงคงเหลือ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หักหนี้แล้ว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1530648"/>
                  </a:ext>
                </a:extLst>
              </a:tr>
              <a:tr h="329839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เพชรบูรณ์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509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   222,159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148,060</a:t>
                      </a:r>
                      <a:endParaRPr lang="th-TH" sz="17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366.07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84.07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81.69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299.70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220.67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79.03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03259790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วิเชียรบุรี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   143,325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101,917</a:t>
                      </a:r>
                      <a:endParaRPr lang="th-TH" sz="17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111.47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47.23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47.08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105.12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103.13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2172989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หล่มสัก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   161,195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114,798</a:t>
                      </a:r>
                      <a:endParaRPr lang="th-TH" sz="17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93.34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53.04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46.23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83.79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88.07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-4.28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5791495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หนองไผ่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   115,620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79,106</a:t>
                      </a:r>
                      <a:endParaRPr lang="th-TH" sz="17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46.55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41.54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43.13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21.53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25.82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-4.29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8078477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ชนแดน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     84,977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58,811</a:t>
                      </a:r>
                      <a:endParaRPr lang="th-TH" sz="17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32.56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21.41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22.98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40.08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46.87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-6.79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95092176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บึงสามพัน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     73,857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51,243</a:t>
                      </a:r>
                      <a:endParaRPr lang="th-TH" sz="17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62.47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26.93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28.19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43.85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41.04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2290199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หล่มเก่า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     66,690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49,570</a:t>
                      </a:r>
                      <a:endParaRPr lang="th-TH" sz="17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38.28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41.72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42.18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55.60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59.61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-4.01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3293651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ศรีเทพ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     70,457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48,050</a:t>
                      </a:r>
                      <a:endParaRPr lang="th-TH" sz="17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46.51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20.29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20.19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42.22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31.07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8796110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วังโป่ง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     38,772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26,979</a:t>
                      </a:r>
                      <a:endParaRPr lang="th-TH" sz="17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30.82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14.76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14.79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23.15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20.35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9903487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เขาค้อ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     38,932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31,612</a:t>
                      </a:r>
                      <a:endParaRPr lang="th-TH" sz="17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41.70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16.24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17.31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38.77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19.97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18.80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น้ำหนาว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     17,974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14,244</a:t>
                      </a:r>
                      <a:endParaRPr lang="th-TH" sz="17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5.85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5.55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4.76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33.65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12.08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12.17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33.05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6.94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26.11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รวม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  1,496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1,033,958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723,390</a:t>
                      </a:r>
                      <a:endParaRPr lang="th-TH" sz="17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144" marR="7144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903.42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379.31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 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375.94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786.86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663.54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123.32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C2F2A363-8D95-6C4B-93B6-E7EEABDDD61A}"/>
              </a:ext>
            </a:extLst>
          </p:cNvPr>
          <p:cNvSpPr/>
          <p:nvPr/>
        </p:nvSpPr>
        <p:spPr>
          <a:xfrm>
            <a:off x="613756" y="113731"/>
            <a:ext cx="8363063" cy="497982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ระดับวิกฤตทางการเงิน (ไม่รวมงบลงทุน) ตามเกณฑ์ความเสี่ยง 7 ระดับ 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 พฤศจิกายน 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en-US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E66667D9-EE8D-0444-A3A9-6B3CE1EF2792}"/>
              </a:ext>
            </a:extLst>
          </p:cNvPr>
          <p:cNvSpPr/>
          <p:nvPr/>
        </p:nvSpPr>
        <p:spPr>
          <a:xfrm>
            <a:off x="2766952" y="5315963"/>
            <a:ext cx="6209868" cy="310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http://hfo64.cfo.in.th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กองเศรษฐกิจสุขภาพและหลักประกันสุขภาพ ณ 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20  ธันวาคม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2564</a:t>
            </a:r>
          </a:p>
        </p:txBody>
      </p:sp>
    </p:spTree>
    <p:extLst>
      <p:ext uri="{BB962C8B-B14F-4D97-AF65-F5344CB8AC3E}">
        <p14:creationId xmlns:p14="http://schemas.microsoft.com/office/powerpoint/2010/main" val="18921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3">
            <a:extLst>
              <a:ext uri="{FF2B5EF4-FFF2-40B4-BE49-F238E27FC236}">
                <a16:creationId xmlns:a16="http://schemas.microsoft.com/office/drawing/2014/main" xmlns="" id="{B83B04BF-CB1B-BC45-95B8-26E5EEA51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3490"/>
              </p:ext>
            </p:extLst>
          </p:nvPr>
        </p:nvGraphicFramePr>
        <p:xfrm>
          <a:off x="164668" y="508736"/>
          <a:ext cx="8814662" cy="4922962"/>
        </p:xfrm>
        <a:graphic>
          <a:graphicData uri="http://schemas.openxmlformats.org/drawingml/2006/table">
            <a:tbl>
              <a:tblPr/>
              <a:tblGrid>
                <a:gridCol w="9056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7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80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03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76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888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366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0855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ระยะเวลาถัวเฉลี่ย </a:t>
                      </a:r>
                    </a:p>
                  </a:txBody>
                  <a:tcPr marL="7057" marR="7057" marT="7841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การชำระหนี้การค้า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การเรียกเก็บหนี้-</a:t>
                      </a:r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UC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การเรียกเก็บหนี้-</a:t>
                      </a:r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CSMBS 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การเรียกเก็บหนี้-</a:t>
                      </a:r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SSS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การบริหารสินค้าคงคลัง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5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</a:p>
                  </a:txBody>
                  <a:tcPr marL="7057" marR="7057" marT="7841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R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&lt;0.8   P&lt;180 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</a:t>
                      </a:r>
                      <a:b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&gt;0.8   P&lt;90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&lt;=60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&lt;=60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&lt;=60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รพท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.เพชรบูรณ์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1.36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125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76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253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ท.วิ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เชียรบุรี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1.02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203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80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63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.หล่มสัก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0.95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128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73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81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.หนองไผ่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0.83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157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164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80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.ชนแดน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0.86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328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149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91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.บึงสามพัน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1.07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120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67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200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232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รพร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.หล่มเก่า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0.93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170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.ศรีเทพ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1.38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211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58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.วังโป่ง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1.17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229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63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73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.เขาค้อ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1.94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144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70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69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.น้ำหนาว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4.76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68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65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180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/>
                          <a:cs typeface="+mj-cs"/>
                        </a:rPr>
                        <a:t>78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0097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ภาพรวมจังหวัด</a:t>
                      </a:r>
                    </a:p>
                  </a:txBody>
                  <a:tcPr marL="0" marR="0" marT="0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1.48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1 แห่ง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5 แห่ง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5 แห่ง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7 แห่ง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6 แห่ง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5A63B8D8-C3C3-AC4B-8F48-CFAC9A3BA173}"/>
              </a:ext>
            </a:extLst>
          </p:cNvPr>
          <p:cNvSpPr/>
          <p:nvPr/>
        </p:nvSpPr>
        <p:spPr>
          <a:xfrm>
            <a:off x="1682440" y="0"/>
            <a:ext cx="5779120" cy="539376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ประสิทธิภาพการชำระหนี้และเรียกเก็บ (ณ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เดือนพฤศจิกายน 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2564)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E66667D9-EE8D-0444-A3A9-6B3CE1EF2792}"/>
              </a:ext>
            </a:extLst>
          </p:cNvPr>
          <p:cNvSpPr/>
          <p:nvPr/>
        </p:nvSpPr>
        <p:spPr>
          <a:xfrm>
            <a:off x="2766952" y="5315963"/>
            <a:ext cx="6209868" cy="310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http://hfo64.cfo.in.th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กองเศรษฐกิจสุขภาพและหลักประกันสุขภาพ ณ 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20  ธันวาคม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2564</a:t>
            </a:r>
          </a:p>
        </p:txBody>
      </p:sp>
    </p:spTree>
    <p:extLst>
      <p:ext uri="{BB962C8B-B14F-4D97-AF65-F5344CB8AC3E}">
        <p14:creationId xmlns:p14="http://schemas.microsoft.com/office/powerpoint/2010/main" val="38500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8B8944E5-3B7C-1040-B1B4-AEE30C99421B}"/>
              </a:ext>
            </a:extLst>
          </p:cNvPr>
          <p:cNvSpPr/>
          <p:nvPr/>
        </p:nvSpPr>
        <p:spPr>
          <a:xfrm>
            <a:off x="177814" y="11435"/>
            <a:ext cx="8895134" cy="591342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 </a:t>
            </a:r>
            <a:r>
              <a:rPr lang="en-US" sz="2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Planfin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จังหวัดเพชรบูรณ์  ปีงบประมาณ </a:t>
            </a:r>
            <a:r>
              <a:rPr lang="en-US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endParaRPr lang="th-TH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 ธันวาคม 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xmlns="" id="{E66667D9-EE8D-0444-A3A9-6B3CE1EF2792}"/>
              </a:ext>
            </a:extLst>
          </p:cNvPr>
          <p:cNvSpPr/>
          <p:nvPr/>
        </p:nvSpPr>
        <p:spPr>
          <a:xfrm>
            <a:off x="2766952" y="5287186"/>
            <a:ext cx="6209868" cy="310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http://hfo64.cfo.in.th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กองเศรษฐกิจสุขภาพและหลักประกันสุขภาพ ณ 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20  ธันวาคม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2564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5025"/>
            <a:ext cx="9144000" cy="426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9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8B8944E5-3B7C-1040-B1B4-AEE30C99421B}"/>
              </a:ext>
            </a:extLst>
          </p:cNvPr>
          <p:cNvSpPr/>
          <p:nvPr/>
        </p:nvSpPr>
        <p:spPr>
          <a:xfrm>
            <a:off x="177814" y="11435"/>
            <a:ext cx="8895134" cy="591342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 </a:t>
            </a:r>
            <a:r>
              <a:rPr lang="en-US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IP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2565 ที่รับโอนจาก </a:t>
            </a:r>
            <a:r>
              <a:rPr lang="th-TH" sz="22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ประจำเดือน พฤศจิกายน 2564 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xmlns="" id="{E66667D9-EE8D-0444-A3A9-6B3CE1EF2792}"/>
              </a:ext>
            </a:extLst>
          </p:cNvPr>
          <p:cNvSpPr/>
          <p:nvPr/>
        </p:nvSpPr>
        <p:spPr>
          <a:xfrm>
            <a:off x="2766952" y="5341383"/>
            <a:ext cx="6209868" cy="310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http://hfo64.cfo.in.th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กองเศรษฐกิจสุขภาพและหลักประกันสุขภาพ ณ วันที่  </a:t>
            </a:r>
            <a:r>
              <a:rPr lang="th-TH" sz="1200" b="1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30  พฤศจิกายน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777"/>
            <a:ext cx="91440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7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:p14="http://schemas.microsoft.com/office/powerpoint/2010/main" val="4098115542"/>
              </p:ext>
            </p:extLst>
          </p:nvPr>
        </p:nvGraphicFramePr>
        <p:xfrm>
          <a:off x="257175" y="704198"/>
          <a:ext cx="9220200" cy="5010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44258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cs typeface="+mj-cs"/>
              </a:rPr>
              <a:t>ร้อยละ</a:t>
            </a:r>
            <a:endParaRPr lang="th-TH" sz="1800" dirty="0">
              <a:cs typeface="+mj-cs"/>
            </a:endParaRPr>
          </a:p>
        </p:txBody>
      </p:sp>
      <p:sp>
        <p:nvSpPr>
          <p:cNvPr id="8" name="ลูกศรขวา 7"/>
          <p:cNvSpPr/>
          <p:nvPr/>
        </p:nvSpPr>
        <p:spPr>
          <a:xfrm>
            <a:off x="1066800" y="3787276"/>
            <a:ext cx="5833730" cy="10632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xmlns="" id="{8B8944E5-3B7C-1040-B1B4-AEE30C99421B}"/>
              </a:ext>
            </a:extLst>
          </p:cNvPr>
          <p:cNvSpPr/>
          <p:nvPr/>
        </p:nvSpPr>
        <p:spPr>
          <a:xfrm>
            <a:off x="177814" y="11435"/>
            <a:ext cx="8895134" cy="431150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 </a:t>
            </a:r>
            <a:r>
              <a:rPr lang="en-US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IP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2565 ที่รับโอนจาก </a:t>
            </a:r>
            <a:r>
              <a:rPr lang="th-TH" sz="22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ประจำเดือน พฤศจิกายน 2564 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166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8B8944E5-3B7C-1040-B1B4-AEE30C99421B}"/>
              </a:ext>
            </a:extLst>
          </p:cNvPr>
          <p:cNvSpPr/>
          <p:nvPr/>
        </p:nvSpPr>
        <p:spPr>
          <a:xfrm>
            <a:off x="124433" y="0"/>
            <a:ext cx="8895134" cy="591342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เงินที่ได้รับโอนจาก </a:t>
            </a:r>
            <a:r>
              <a:rPr lang="th-TH" sz="22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.จากการให้บริการ </a:t>
            </a:r>
            <a:r>
              <a:rPr lang="en-US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COVID-19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ของหน่วยบริการจังหวัด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เพชรบูรณ์ </a:t>
            </a:r>
            <a:endParaRPr lang="th-TH" sz="22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2565 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ต.ค.-ธ.ค.64) 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2" name="แผนภูมิ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411258"/>
              </p:ext>
            </p:extLst>
          </p:nvPr>
        </p:nvGraphicFramePr>
        <p:xfrm>
          <a:off x="6269060" y="1714500"/>
          <a:ext cx="3429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แผนภูมิ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419638"/>
              </p:ext>
            </p:extLst>
          </p:nvPr>
        </p:nvGraphicFramePr>
        <p:xfrm>
          <a:off x="6269060" y="1734403"/>
          <a:ext cx="3429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แผนภูมิ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226438"/>
              </p:ext>
            </p:extLst>
          </p:nvPr>
        </p:nvGraphicFramePr>
        <p:xfrm>
          <a:off x="6269060" y="3579694"/>
          <a:ext cx="3429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Rounded Rectangle 6">
            <a:extLst>
              <a:ext uri="{FF2B5EF4-FFF2-40B4-BE49-F238E27FC236}">
                <a16:creationId xmlns:a16="http://schemas.microsoft.com/office/drawing/2014/main" xmlns="" id="{E66667D9-EE8D-0444-A3A9-6B3CE1EF2792}"/>
              </a:ext>
            </a:extLst>
          </p:cNvPr>
          <p:cNvSpPr/>
          <p:nvPr/>
        </p:nvSpPr>
        <p:spPr>
          <a:xfrm>
            <a:off x="2934132" y="5404554"/>
            <a:ext cx="6209868" cy="310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</a:t>
            </a:r>
            <a:r>
              <a:rPr lang="en-US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http://nhso.go.th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วันที่  27 ธันวาคม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2564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04" y="700642"/>
            <a:ext cx="7480792" cy="470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3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8B8944E5-3B7C-1040-B1B4-AEE30C99421B}"/>
              </a:ext>
            </a:extLst>
          </p:cNvPr>
          <p:cNvSpPr/>
          <p:nvPr/>
        </p:nvSpPr>
        <p:spPr>
          <a:xfrm>
            <a:off x="177814" y="0"/>
            <a:ext cx="8895134" cy="591342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การจัดสรรเงินกันไว้ปรับเกลี่ยระดับประเทศ จังหวัดเพชรบูรณ์ ปีงบประมาณ 2565</a:t>
            </a:r>
          </a:p>
        </p:txBody>
      </p:sp>
      <p:graphicFrame>
        <p:nvGraphicFramePr>
          <p:cNvPr id="12" name="แผนภูมิ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667476"/>
              </p:ext>
            </p:extLst>
          </p:nvPr>
        </p:nvGraphicFramePr>
        <p:xfrm>
          <a:off x="6269060" y="1714500"/>
          <a:ext cx="3429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แผนภูมิ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722890"/>
              </p:ext>
            </p:extLst>
          </p:nvPr>
        </p:nvGraphicFramePr>
        <p:xfrm>
          <a:off x="6269060" y="1734403"/>
          <a:ext cx="3429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แผนภูมิ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054598"/>
              </p:ext>
            </p:extLst>
          </p:nvPr>
        </p:nvGraphicFramePr>
        <p:xfrm>
          <a:off x="6269060" y="3579694"/>
          <a:ext cx="3429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894"/>
            <a:ext cx="9144000" cy="488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วงรี 1"/>
          <p:cNvSpPr/>
          <p:nvPr/>
        </p:nvSpPr>
        <p:spPr>
          <a:xfrm>
            <a:off x="8312727" y="5225143"/>
            <a:ext cx="831273" cy="33250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78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ธีมของ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ธีมของ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ธีมของ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ธีมของ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ธีมของ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ธีมของ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ธีมของ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ธีมของ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ธีมของ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ธีมของ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ธีมของ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ธีมของ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ธีมของ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ธีมของ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ธีมของ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ธีมของ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ธีมของ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ธีมของ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ธีมของ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ธีมของ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ธีมของ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9988</TotalTime>
  <Words>1174</Words>
  <Application>Microsoft Office PowerPoint</Application>
  <PresentationFormat>นำเสนอทางหน้าจอ (16:10)</PresentationFormat>
  <Paragraphs>443</Paragraphs>
  <Slides>19</Slides>
  <Notes>7</Notes>
  <HiddenSlides>0</HiddenSlides>
  <MMClips>0</MMClips>
  <ScaleCrop>false</ScaleCrop>
  <HeadingPairs>
    <vt:vector size="8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19</vt:i4>
      </vt:variant>
    </vt:vector>
  </HeadingPairs>
  <TitlesOfParts>
    <vt:vector size="30" baseType="lpstr">
      <vt:lpstr>Arial</vt:lpstr>
      <vt:lpstr>Angsana New</vt:lpstr>
      <vt:lpstr>TH SarabunPSK</vt:lpstr>
      <vt:lpstr>Times New Roman</vt:lpstr>
      <vt:lpstr>Tahoma</vt:lpstr>
      <vt:lpstr>Calibri Light</vt:lpstr>
      <vt:lpstr>Cordia New</vt:lpstr>
      <vt:lpstr>Adobe Arabic</vt:lpstr>
      <vt:lpstr>Calibri</vt:lpstr>
      <vt:lpstr>ธีมของ Office</vt:lpstr>
      <vt:lpstr>แผ่นงาน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งบค่าเสื่อม</vt:lpstr>
      <vt:lpstr>งานนำเสนอ PowerPoint</vt:lpstr>
      <vt:lpstr>นโยบายยกระดับบัตรทอง ปี 2565</vt:lpstr>
      <vt:lpstr>ประชาชนที่เจ็บป่วยไปรับบริการกับหมอประจำครอบครัว ในหน่วยบริการปฐมภูมิที่ไหนก็ได้</vt:lpstr>
      <vt:lpstr>หลักการสำคัญ </vt:lpstr>
      <vt:lpstr>งานนำเสนอ PowerPoint</vt:lpstr>
      <vt:lpstr>งานนำเสนอ PowerPoint</vt:lpstr>
      <vt:lpstr>รายชื่อ รพ.เทียบเท่า รพท.ขึ้นไป เขต 2 พิษณุโลก </vt:lpstr>
      <vt:lpstr>รายชื่อ รพสต.ที่มีแพทย์ปฏิบัติงานประจำ 5 วัน จังหวัดเพชรบูรณ์( 5 แห่ง)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ตัวชี้วัด : ร้อยละความสำเร็จของส่วนราชการในสังกัดสำนักงานปลัดกระทรวงสาธารณสุขที่ดำเนินการพัฒนาคุณภาพการบริหารจัดการภาครัฐผ่านเกณฑ์ที่กำหนด</dc:title>
  <dc:creator>Admin</dc:creator>
  <cp:lastModifiedBy>Guest-01</cp:lastModifiedBy>
  <cp:revision>791</cp:revision>
  <cp:lastPrinted>2021-08-30T02:56:26Z</cp:lastPrinted>
  <dcterms:created xsi:type="dcterms:W3CDTF">2020-01-27T08:50:32Z</dcterms:created>
  <dcterms:modified xsi:type="dcterms:W3CDTF">2021-12-29T10:12:52Z</dcterms:modified>
</cp:coreProperties>
</file>