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405" r:id="rId2"/>
    <p:sldId id="433" r:id="rId3"/>
    <p:sldId id="432" r:id="rId4"/>
    <p:sldId id="425" r:id="rId5"/>
    <p:sldId id="426" r:id="rId6"/>
    <p:sldId id="430" r:id="rId7"/>
    <p:sldId id="420" r:id="rId8"/>
    <p:sldId id="429" r:id="rId9"/>
    <p:sldId id="427" r:id="rId10"/>
    <p:sldId id="428" r:id="rId11"/>
    <p:sldId id="431" r:id="rId12"/>
    <p:sldId id="369" r:id="rId13"/>
  </p:sldIdLst>
  <p:sldSz cx="12192000" cy="6858000"/>
  <p:notesSz cx="10018713" cy="6888163"/>
  <p:embeddedFontLst>
    <p:embeddedFont>
      <p:font typeface="Angsana New" panose="02020603050405020304" pitchFamily="18" charset="-34"/>
      <p:regular r:id="rId16"/>
      <p:bold r:id="rId17"/>
      <p:italic r:id="rId18"/>
      <p:boldItalic r:id="rId19"/>
    </p:embeddedFont>
    <p:embeddedFont>
      <p:font typeface="TH SarabunPSK" panose="020B0500040200020003" pitchFamily="34" charset="-34"/>
      <p:regular r:id="rId20"/>
      <p:bold r:id="rId21"/>
      <p:italic r:id="rId22"/>
      <p:boldItalic r:id="rId23"/>
    </p:embeddedFont>
    <p:embeddedFont>
      <p:font typeface="Cordia New" panose="020B0304020202020204" pitchFamily="34" charset="-34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567C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ลักษณะ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5907" autoAdjust="0"/>
  </p:normalViewPr>
  <p:slideViewPr>
    <p:cSldViewPr snapToGrid="0">
      <p:cViewPr>
        <p:scale>
          <a:sx n="70" d="100"/>
          <a:sy n="70" d="100"/>
        </p:scale>
        <p:origin x="-66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42308" cy="344685"/>
          </a:xfrm>
          <a:prstGeom prst="rect">
            <a:avLst/>
          </a:prstGeom>
        </p:spPr>
        <p:txBody>
          <a:bodyPr vert="horz" lIns="93101" tIns="46551" rIns="93101" bIns="465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674045" y="1"/>
            <a:ext cx="4342307" cy="344685"/>
          </a:xfrm>
          <a:prstGeom prst="rect">
            <a:avLst/>
          </a:prstGeom>
        </p:spPr>
        <p:txBody>
          <a:bodyPr vert="horz" lIns="93101" tIns="46551" rIns="93101" bIns="46551" rtlCol="0"/>
          <a:lstStyle>
            <a:lvl1pPr algn="r">
              <a:defRPr sz="1200"/>
            </a:lvl1pPr>
          </a:lstStyle>
          <a:p>
            <a:fld id="{A648261B-B032-405F-BAD3-C5929AEA20B0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4" y="6542370"/>
            <a:ext cx="4342308" cy="344685"/>
          </a:xfrm>
          <a:prstGeom prst="rect">
            <a:avLst/>
          </a:prstGeom>
        </p:spPr>
        <p:txBody>
          <a:bodyPr vert="horz" lIns="93101" tIns="46551" rIns="93101" bIns="465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674045" y="6542370"/>
            <a:ext cx="4342307" cy="344685"/>
          </a:xfrm>
          <a:prstGeom prst="rect">
            <a:avLst/>
          </a:prstGeom>
        </p:spPr>
        <p:txBody>
          <a:bodyPr vert="horz" lIns="93101" tIns="46551" rIns="93101" bIns="46551" rtlCol="0" anchor="b"/>
          <a:lstStyle>
            <a:lvl1pPr algn="r">
              <a:defRPr sz="1200"/>
            </a:lvl1pPr>
          </a:lstStyle>
          <a:p>
            <a:fld id="{63FD8DCA-8CAB-4E5A-B162-8878CD4E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95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342308" cy="345794"/>
          </a:xfrm>
          <a:prstGeom prst="rect">
            <a:avLst/>
          </a:prstGeom>
        </p:spPr>
        <p:txBody>
          <a:bodyPr vert="horz" lIns="93101" tIns="46551" rIns="93101" bIns="4655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674045" y="2"/>
            <a:ext cx="4342307" cy="345794"/>
          </a:xfrm>
          <a:prstGeom prst="rect">
            <a:avLst/>
          </a:prstGeom>
        </p:spPr>
        <p:txBody>
          <a:bodyPr vert="horz" lIns="93101" tIns="46551" rIns="93101" bIns="46551" rtlCol="0"/>
          <a:lstStyle>
            <a:lvl1pPr algn="r">
              <a:defRPr sz="1200"/>
            </a:lvl1pPr>
          </a:lstStyle>
          <a:p>
            <a:fld id="{8DF2DEF3-00EF-4F61-B17F-4D391F093B1E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1" tIns="46551" rIns="93101" bIns="46551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1001166" y="3314964"/>
            <a:ext cx="8016388" cy="2712041"/>
          </a:xfrm>
          <a:prstGeom prst="rect">
            <a:avLst/>
          </a:prstGeom>
        </p:spPr>
        <p:txBody>
          <a:bodyPr vert="horz" lIns="93101" tIns="46551" rIns="93101" bIns="46551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4" y="6542370"/>
            <a:ext cx="4342308" cy="345794"/>
          </a:xfrm>
          <a:prstGeom prst="rect">
            <a:avLst/>
          </a:prstGeom>
        </p:spPr>
        <p:txBody>
          <a:bodyPr vert="horz" lIns="93101" tIns="46551" rIns="93101" bIns="4655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5674045" y="6542370"/>
            <a:ext cx="4342307" cy="345794"/>
          </a:xfrm>
          <a:prstGeom prst="rect">
            <a:avLst/>
          </a:prstGeom>
        </p:spPr>
        <p:txBody>
          <a:bodyPr vert="horz" lIns="93101" tIns="46551" rIns="93101" bIns="46551" rtlCol="0" anchor="b"/>
          <a:lstStyle>
            <a:lvl1pPr algn="r">
              <a:defRPr sz="1200"/>
            </a:lvl1pPr>
          </a:lstStyle>
          <a:p>
            <a:fld id="{1CFE85C0-8751-42D5-B677-A0625804E9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140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70863A9A-904D-40C9-A0CB-94B5DA2AE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8B7AE890-9722-414E-B880-082F12B3F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2B43367D-AF0F-41EF-8B47-A8D66A82D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C2B96B2F-342A-4F54-8A7D-4E8F0323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52230CB0-BF91-49D5-B359-CB38C60E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152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2875656-7473-459D-90CA-03015483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819D2A3B-539A-40C3-A2A4-03ACF9DC6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E2C44D76-5D04-4F32-A186-D74AA430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380EF33F-23B4-4774-A8E6-198AF9A1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943AD147-5D74-4442-B4B3-83BB25E0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582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="" xmlns:a16="http://schemas.microsoft.com/office/drawing/2014/main" id="{21F5BD76-D7DF-4C37-8045-532A98831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6A5CE22B-13B5-4025-8FEC-E89338E42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A195CCFC-66FF-48D1-94BB-CC26E502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FBAE524C-AC21-4DAD-B271-5D8DA2AF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3F8AA980-E7ED-4958-9C25-4CB02E13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353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FBE25B7-7732-4AA5-86AF-909D519C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37C72B1E-8474-4901-AD2E-1E96DDA12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E57DECB8-9AFB-4EFC-BC67-FFD64198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C614DE36-6A02-4126-A52E-C3D8AA85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966BA3B1-1DAD-4DDC-846C-47420456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240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333B5CF-B710-4440-8B6F-F194EE27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D9866493-A6E8-4EF2-B8A1-756457152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37213C99-D53E-4327-BEB5-CAB0F532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0C7E01F5-1111-4002-9C4E-ABC3723C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C8578A75-5C3A-4BF3-AB08-CF381D74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021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4767F39-A79C-4790-9B77-77F34637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32052DB2-2B88-42FC-A63F-B1FC7486C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C57AB115-BBA2-4894-8AEA-E05D9379E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C75B4FA1-01BC-4D3B-BEE3-1AF63DE5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99556102-9A08-4CA2-8871-3BA2D666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55A3D5B1-C11F-4263-A26C-1351F3D4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952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DD1FACF-E125-4B59-AD41-C0FAEB75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5AE70945-3F7A-47C8-8CB1-FE91EA68E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4244B588-1BCD-4789-9B5F-C0F116D59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="" xmlns:a16="http://schemas.microsoft.com/office/drawing/2014/main" id="{6C27C451-8994-4908-A1F6-7DC05845D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="" xmlns:a16="http://schemas.microsoft.com/office/drawing/2014/main" id="{ED8803C0-5319-48C7-B4BD-272D6685B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="" xmlns:a16="http://schemas.microsoft.com/office/drawing/2014/main" id="{38D599DA-CB7A-42ED-A675-316B954D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="" xmlns:a16="http://schemas.microsoft.com/office/drawing/2014/main" id="{B3CB79A5-A904-4B9E-96C7-C2CFBBC4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="" xmlns:a16="http://schemas.microsoft.com/office/drawing/2014/main" id="{BC1453E3-84FB-41C2-8A85-771C2948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275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3899F029-4020-4458-B3D7-7BBF551A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ED0FF2A0-2334-4017-A0BA-0AC38671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AAF96CBF-3C48-4895-8EF9-5406956C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B0F113FD-A2E6-4481-B278-428ED8C1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450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="" xmlns:a16="http://schemas.microsoft.com/office/drawing/2014/main" id="{A330CDC8-B406-4DAC-8DF6-812DE023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="" xmlns:a16="http://schemas.microsoft.com/office/drawing/2014/main" id="{9224026D-723E-4430-BF0C-03C3FCFA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DE92EE6B-2F9D-4A65-A2B9-CB83528C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315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BB1A493E-D6C9-4AF4-B601-F1554241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1E4014B4-3A5D-40C0-A385-3C0D92B7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B74DFB79-1EA2-4720-89B6-D942CECBE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23CEFB8D-79FC-40EB-9F68-FBDE8CA3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D41AAC9A-CC8E-4417-AF9A-6AA6AEA4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CC0CD3E0-DFFF-47D1-B4F4-26DBC1E8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987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3E9A8D7-8A20-475C-8E2A-96114DFB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="" xmlns:a16="http://schemas.microsoft.com/office/drawing/2014/main" id="{585EB2A5-B0A0-4DED-A632-249721C7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317725EA-0CB6-4DE5-AA04-33EAFA8DF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BC125994-E205-4D9E-A461-2D2611C8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E06069A0-01E8-48A5-BD2A-67937EBB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4B85E311-5442-4AF5-821F-A6ED969D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584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="" xmlns:a16="http://schemas.microsoft.com/office/drawing/2014/main" id="{816A3728-2219-470F-88A7-E8DC14D0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6E197FEF-71CE-47A8-B9D5-0B44A9160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C9501B7F-4040-45EB-A2D7-AB3B63B88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50034-98ED-492D-9A9D-9090426F1DD7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F7F94E2A-4DB7-4EF2-939D-885A4172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26E466EC-319B-424C-A47F-70CD9CAA2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48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9403" r="5070" b="7984"/>
          <a:stretch/>
        </p:blipFill>
        <p:spPr bwMode="auto">
          <a:xfrm>
            <a:off x="2286000" y="2815008"/>
            <a:ext cx="9458326" cy="363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EED872B9-32D2-47A4-9788-B77118A7B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2" y="183832"/>
            <a:ext cx="1904526" cy="1904526"/>
          </a:xfrm>
          <a:prstGeom prst="rect">
            <a:avLst/>
          </a:prstGeom>
        </p:spPr>
      </p:pic>
      <p:sp>
        <p:nvSpPr>
          <p:cNvPr id="8" name="ม้วนกระดาษแนวนอน 7"/>
          <p:cNvSpPr/>
          <p:nvPr/>
        </p:nvSpPr>
        <p:spPr>
          <a:xfrm>
            <a:off x="2286000" y="187672"/>
            <a:ext cx="9458325" cy="2988860"/>
          </a:xfrm>
          <a:prstGeom prst="horizontalScroll">
            <a:avLst/>
          </a:prstGeom>
          <a:blipFill dpi="0" rotWithShape="1">
            <a:blip r:embed="rId6">
              <a:alphaModFix amt="6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19667" y="911442"/>
            <a:ext cx="8390987" cy="1541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44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การ</a:t>
            </a:r>
            <a:r>
              <a:rPr lang="th-TH" sz="44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ดำเนินงานป้องกันและลดอุบัติเหตุ</a:t>
            </a:r>
          </a:p>
          <a:p>
            <a:pPr algn="ctr">
              <a:lnSpc>
                <a:spcPct val="107000"/>
              </a:lnSpc>
            </a:pPr>
            <a:r>
              <a:rPr lang="th-TH" sz="44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ทาง</a:t>
            </a:r>
            <a:r>
              <a:rPr lang="th-TH" sz="44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ถนนช่วงเทศกาลปีใหม่ 256</a:t>
            </a:r>
            <a:r>
              <a:rPr lang="en-US" sz="44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5</a:t>
            </a: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060" y="4011385"/>
            <a:ext cx="8704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“ชีวิตวิถีใหม่ ขับขี่อย่างปลอดภัย ไร้อุบัติเหตุ”</a:t>
            </a:r>
            <a:endParaRPr lang="en-US" sz="5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87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00088" y="308759"/>
            <a:ext cx="1067276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แนวทางการตรวจวัดระดับแอลกอฮอล์ใน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เลือด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ช่วง</a:t>
            </a:r>
            <a:r>
              <a:rPr lang="th-TH" sz="36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เทศกาลปี</a:t>
            </a:r>
            <a:r>
              <a:rPr lang="th-TH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ใหม่</a:t>
            </a:r>
            <a:r>
              <a:rPr lang="en-US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พ.ศ.2565</a:t>
            </a:r>
            <a:endParaRPr lang="en-US" sz="3600" u="sng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8613" y="1222028"/>
            <a:ext cx="11530012" cy="49090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กรณีที่โรงพยาบาลส่ง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Lab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เอกชน หรือ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โรงพยาบาลตรวจวิเคราะห์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Lab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เอง </a:t>
            </a:r>
            <a:r>
              <a:rPr lang="th-TH" u="sng" dirty="0">
                <a:latin typeface="TH SarabunPSK" pitchFamily="34" charset="-34"/>
                <a:cs typeface="TH SarabunPSK" pitchFamily="34" charset="-34"/>
              </a:rPr>
              <a:t>ให้โรงพยาบาล</a:t>
            </a:r>
            <a:r>
              <a:rPr lang="th-TH" u="sng" dirty="0" smtClean="0">
                <a:latin typeface="TH SarabunPSK" pitchFamily="34" charset="-34"/>
                <a:cs typeface="TH SarabunPSK" pitchFamily="34" charset="-34"/>
              </a:rPr>
              <a:t>เรียกเก็บค่าใช้จ่ายจาก</a:t>
            </a:r>
            <a:r>
              <a:rPr lang="th-TH" u="sng" dirty="0">
                <a:latin typeface="TH SarabunPSK" pitchFamily="34" charset="-34"/>
                <a:cs typeface="TH SarabunPSK" pitchFamily="34" charset="-34"/>
              </a:rPr>
              <a:t>เจ้าหน้าที่ตำรวจหรือผู้นำส่ง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 โดยให้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โรงพยาบาลดำเนินการดังนี้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3.1 เรียก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เก็บตามความเหมาะสม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3.2 ค่าบริการ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เจาะเลือดและนำส่ง ไม่เกิน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200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บาท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3.3 ค่า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ตรวจวิเคราะห์ ไม่เกิน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800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บาท/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3.4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ออกใบเสร็จรับเงินในนาม “สถานีตำรวจภูธร.......หรือ สถานีตำรวจ</a:t>
            </a:r>
            <a:r>
              <a:rPr lang="th-TH" dirty="0" err="1">
                <a:latin typeface="TH SarabunPSK" pitchFamily="34" charset="-34"/>
                <a:cs typeface="TH SarabunPSK" pitchFamily="34" charset="-34"/>
              </a:rPr>
              <a:t>นครบาล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.........ที่นำส่ง </a:t>
            </a: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3.5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แยกใบเสร็จรับเงินเฉพาะค่าตรวจปริมาณแอลกอฮอล์ในเลือด ไม่รวมกับค่าบริการอื่น</a:t>
            </a:r>
          </a:p>
          <a:p>
            <a:pPr>
              <a:spcAft>
                <a:spcPts val="600"/>
              </a:spcAft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3.6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ระบุข้อความเป็น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“ค่าธรรมเนียมการตรวจพิสูจน์ปริมาณแอลกอฮอล์ในเลือดของ .......................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(ชื่อผู้ขับขี่ที่ถูกตรวจ)”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เพื่อเจ้าหน้าที่ตำรวจนำหลักฐานดังกล่าวไปดำเนินการตั้งเบิกกับหน่วยงานต้น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สังกัด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4.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ดำเนินการเฉพาะในรายที่เกิดอุบัติเหตุช่วง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วัน ตั้งแต่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0.00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น. วันที่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29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ธันวาคม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2564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ถึงเวลา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24.00 น.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มกราคม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2565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73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8895" y="362718"/>
            <a:ext cx="9718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แผนผังการดำเนินงานคัดกรองผู้ดื่มสุรา ณ ด่านชุมชน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t="23378" r="15423" b="18925"/>
          <a:stretch/>
        </p:blipFill>
        <p:spPr bwMode="auto">
          <a:xfrm>
            <a:off x="709448" y="963259"/>
            <a:ext cx="10736317" cy="5413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3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10924" r="6702" b="7204"/>
          <a:stretch/>
        </p:blipFill>
        <p:spPr bwMode="auto">
          <a:xfrm>
            <a:off x="1023582" y="859809"/>
            <a:ext cx="10072048" cy="48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35" y="808571"/>
            <a:ext cx="4120108" cy="555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72354" y="205351"/>
            <a:ext cx="907722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อำเภอเสี่ยงการบาดเจ็บและเสียชีวิตจากการจราจรทาง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ถนนจังหวัดเพชรบูรณ์ ช่วงเทศกาลปีใหม่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7" y="808570"/>
            <a:ext cx="3712398" cy="55571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53469" y="153337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น้ำหนาว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40339" y="300767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เมืองเพชรบูรณ์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12154" y="201212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หล่มสัก</a:t>
            </a:r>
            <a:endParaRPr lang="en-US" sz="1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3845" y="234689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เขาค้อ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370" y="301995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วังโป่ง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619" y="3628615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ชนแดน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33107" y="398474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หนองไผ่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9604" y="4860056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วิเชียรบุรี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4611" y="4474115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บึงสามพัน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1629" y="560434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ศรีเทพ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7963" y="128336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หล่มเก่า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5" name="รูปภาพ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5881" y="5125797"/>
            <a:ext cx="1302416" cy="847881"/>
          </a:xfrm>
          <a:prstGeom prst="rect">
            <a:avLst/>
          </a:prstGeom>
        </p:spPr>
      </p:pic>
      <p:pic>
        <p:nvPicPr>
          <p:cNvPr id="36" name="รูปภาพ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76" y="808570"/>
            <a:ext cx="3679764" cy="555711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11654" y="1591349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น้ำหนาว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97101" y="2924581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เมืองเพชรบูรณ์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90821" y="200909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หล่มสัก</a:t>
            </a:r>
            <a:endParaRPr lang="en-US" sz="1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94072" y="2406157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เขาค้อ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16647" y="3109247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วังโป่ง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46803" y="3639032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ชนแดน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4353" y="4010421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หนองไผ่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84277" y="4860056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วิเชียรบุรี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96204" y="449072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บึงสามพัน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03210" y="558712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ศรีเทพ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7373" y="114365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หล่มเก่า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6716" y="5220150"/>
            <a:ext cx="1031419" cy="84788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623142" y="139598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น้ำ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หนาว(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9/0)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79882" y="2910766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เมือง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เพชรบูรณ์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56/0)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665486" y="1960681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หล่ม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สัก(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10/1)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725805" y="2330013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เขา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ค้อ(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5/0)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08557" y="300388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วัง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โป่ง(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3/0)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83647" y="352984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ชน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แดน(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16/0)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158758" y="3977616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หนอง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ไผ่ (</a:t>
            </a:r>
            <a:r>
              <a:rPr lang="en-US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27/0)</a:t>
            </a:r>
            <a:endParaRPr lang="en-US" sz="1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053073" y="4995723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วิเชียร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บุรี(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22/0)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49027" y="4533565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บึงสาม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พัน(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18/0)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24488" y="5684775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ศรี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เทพ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537093" y="1177688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หล่ม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เก่า(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23/0)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0" name="รูปภาพ 5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6662" y="4923912"/>
            <a:ext cx="1302416" cy="8478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314" y="1030356"/>
            <a:ext cx="74090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ปี 2563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25750" y="976759"/>
            <a:ext cx="74090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ปี 2564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19199" y="928214"/>
            <a:ext cx="74090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ปี 2565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350973" y="6365682"/>
            <a:ext cx="4370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สธฉ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.ช่วง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ก่อนควบคุมเข้มข้น 22-28 ธ.ค. 2564 (7 วัน)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3" name="TextBox 26"/>
          <p:cNvSpPr txBox="1"/>
          <p:nvPr/>
        </p:nvSpPr>
        <p:spPr>
          <a:xfrm>
            <a:off x="7808035" y="1353832"/>
            <a:ext cx="142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บาดเจ็บ 189 ราย</a:t>
            </a: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เสียชีวิต 2 ราย</a:t>
            </a:r>
            <a:endParaRPr lang="en-US" sz="2000" b="1" u="sng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41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8"/>
          <p:cNvSpPr txBox="1"/>
          <p:nvPr/>
        </p:nvSpPr>
        <p:spPr>
          <a:xfrm>
            <a:off x="285750" y="138599"/>
            <a:ext cx="11615738" cy="12618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lvl="0" algn="ctr">
              <a:defRPr/>
            </a:pP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วันที่ 28 ธันวาคม 2564 นายก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มล กัญญาประสิทธิ์ นายแพทย์สาธารณสุขจังหวัด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เพชรบูรณ์</a:t>
            </a:r>
            <a:endParaRPr lang="en-US" b="1" dirty="0" smtClean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algn="ctr">
              <a:defRPr/>
            </a:pPr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เข้าร่วมพิธีเปิดศูนย์ปฏิบัติการร่วมป้องกันและลดอุบัติเหตุทางถนนช่วงเทศกาลปีใหม่</a:t>
            </a:r>
            <a:r>
              <a:rPr lang="en-US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พ.ศ.256</a:t>
            </a:r>
            <a:r>
              <a:rPr lang="en-US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</a:p>
          <a:p>
            <a:pPr lvl="0" algn="ctr">
              <a:defRPr/>
            </a:pPr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และการจัดงานวันป้องกันอุบัติภัยแห่งชาติ ประจำปี 2564 ณ บริเวณหน้าพุทธอุทยานเพ</a:t>
            </a:r>
            <a:r>
              <a:rPr lang="th-TH" sz="2400" b="1" dirty="0" err="1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ชบุระ</a:t>
            </a:r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จังหวัดเพชรบูรณ์</a:t>
            </a:r>
            <a:endParaRPr lang="en-US" sz="24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50" b="3858"/>
          <a:stretch/>
        </p:blipFill>
        <p:spPr bwMode="auto">
          <a:xfrm>
            <a:off x="135850" y="4197246"/>
            <a:ext cx="3731614" cy="230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3493B0C-A85F-4323-9D4D-A124A7C7C9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6" t="27783" r="14961" b="16182"/>
          <a:stretch/>
        </p:blipFill>
        <p:spPr>
          <a:xfrm>
            <a:off x="285750" y="1485894"/>
            <a:ext cx="2163319" cy="259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374" y="4197247"/>
            <a:ext cx="3475351" cy="230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A15CDD28-4F4F-46D4-801D-7679E305B9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0" b="6892"/>
          <a:stretch/>
        </p:blipFill>
        <p:spPr>
          <a:xfrm>
            <a:off x="2597117" y="1485894"/>
            <a:ext cx="5123753" cy="259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5" b="1"/>
          <a:stretch/>
        </p:blipFill>
        <p:spPr bwMode="auto">
          <a:xfrm>
            <a:off x="4007934" y="4197246"/>
            <a:ext cx="4431529" cy="230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"/>
          <a:stretch/>
        </p:blipFill>
        <p:spPr bwMode="auto">
          <a:xfrm>
            <a:off x="7870773" y="1485894"/>
            <a:ext cx="4030715" cy="259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6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46841" y="1113917"/>
            <a:ext cx="11461531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โรงพยาบาลทั่วไป/โรงพยาบาลชุมชน</a:t>
            </a:r>
            <a:r>
              <a:rPr lang="en-US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/</a:t>
            </a:r>
            <a:r>
              <a:rPr lang="th-TH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โรงพยาบาล</a:t>
            </a:r>
            <a:r>
              <a:rPr lang="th-TH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เอกชน</a:t>
            </a:r>
            <a:endParaRPr lang="en-US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en-US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-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เตรียมความพร้อมทั้งทีมแพทย์ พยาบาล เจ้าหน้าที่ และอุปกรณ์ต่างๆ 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ให้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สามารถพร้อมรับ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ผู้บาดเจ็บได้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ตลอด 24 ชั่วโมง</a:t>
            </a:r>
          </a:p>
          <a:p>
            <a:pPr>
              <a:lnSpc>
                <a:spcPct val="107000"/>
              </a:lnSpc>
            </a:pP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- ศูนย์รับแจ้งเหตุและสั่งการ ตรวจเช็คความพร้อมการออกปฏิบัติงานช่วยเหลือผู้ป่วย ณ จุดเกิดเหตุของทุกชุดปฏิบัติการ</a:t>
            </a:r>
          </a:p>
          <a:p>
            <a:pPr>
              <a:lnSpc>
                <a:spcPct val="107000"/>
              </a:lnSpc>
            </a:pPr>
            <a:r>
              <a:rPr lang="th-TH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en-US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-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เตรียมความพร้อมของหน่วยบริการการแพทย์ฉุกเฉิน (</a:t>
            </a:r>
            <a:r>
              <a:rPr lang="en-US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EMS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) ทุกระดับ</a:t>
            </a:r>
            <a:endParaRPr lang="en-US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>
              <a:lnSpc>
                <a:spcPct val="107000"/>
              </a:lnSpc>
            </a:pP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en-US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-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เตรียมความพร้อมศูนย์รับแจ้งเหตุและสั่งการ (1669) 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ให้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สามารถติดต่อสื่อสารได้ตลอด 24 ชั่วโมง</a:t>
            </a:r>
            <a:endParaRPr lang="en-US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indent="457176">
              <a:lnSpc>
                <a:spcPct val="107000"/>
              </a:lnSpc>
            </a:pP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- ประสานและเตรียมความพร้อมการรับ – ส่งต่อของสถานพยาบาลในเครือข่าย (</a:t>
            </a:r>
            <a:r>
              <a:rPr lang="en-US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Referral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  <a:r>
              <a:rPr lang="en-US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System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)</a:t>
            </a:r>
          </a:p>
          <a:p>
            <a:pPr indent="457176">
              <a:lnSpc>
                <a:spcPct val="107000"/>
              </a:lnSpc>
            </a:pP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- 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อาจ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จัดหน่วยบริการ </a:t>
            </a:r>
            <a:r>
              <a:rPr lang="en-US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BLS/ALS 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อยู่ประจำบริเวณเส้นทางตามความ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เหมาะสม</a:t>
            </a:r>
          </a:p>
          <a:p>
            <a:pPr indent="457176">
              <a:lnSpc>
                <a:spcPct val="107000"/>
              </a:lnSpc>
            </a:pP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- 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ฝึกทักษะด้านการช่วยเหลือผู้ป่วยอุบัติเหตุทางถนนและผู้ป่วยฉุกเฉินในห้องอุบัติเหตุและฉุกเฉินให้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บุคลากร</a:t>
            </a:r>
            <a:b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ของ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องค์กรปกครองส่วน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ท้องถิ่น</a:t>
            </a:r>
            <a:endParaRPr lang="th-TH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6841" y="330050"/>
            <a:ext cx="3502788" cy="619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มาตรการการดำเนินงาน</a:t>
            </a:r>
            <a:endParaRPr lang="en-US" sz="3200" dirty="0">
              <a:solidFill>
                <a:schemeClr val="tx1"/>
              </a:solidFill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51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00501" y="1299955"/>
            <a:ext cx="10931857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สำนักงานสาธารณสุขอำเภอ</a:t>
            </a:r>
            <a:r>
              <a:rPr lang="en-US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/</a:t>
            </a:r>
            <a:r>
              <a:rPr lang="th-TH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โรงพยาบาลส่งเสริมสุขภาพ</a:t>
            </a:r>
            <a:r>
              <a:rPr lang="th-TH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ตำบล/อาสาสมัครสาธารณสุขประจำหมู่บ้าน</a:t>
            </a:r>
            <a:endParaRPr lang="en-US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th-TH" i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- </a:t>
            </a:r>
            <a:r>
              <a:rPr lang="th-TH" i="1" dirty="0">
                <a:latin typeface="TH SarabunPSK" pitchFamily="34" charset="-34"/>
                <a:cs typeface="TH SarabunPSK" pitchFamily="34" charset="-34"/>
              </a:rPr>
              <a:t>ให้หน่วยงานจัดบุคลากรในการปฏิบัติงานนอกเวลาราชการช่วงเทศกาลปีใหม่ พ.ศ.2565 (ตาม</a:t>
            </a:r>
            <a:r>
              <a:rPr lang="th-TH" i="1" dirty="0" smtClean="0">
                <a:latin typeface="TH SarabunPSK" pitchFamily="34" charset="-34"/>
                <a:cs typeface="TH SarabunPSK" pitchFamily="34" charset="-34"/>
              </a:rPr>
              <a:t>บริบท</a:t>
            </a:r>
            <a:br>
              <a:rPr lang="th-TH" i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i="1" dirty="0" smtClean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i="1" dirty="0">
                <a:latin typeface="TH SarabunPSK" pitchFamily="34" charset="-34"/>
                <a:cs typeface="TH SarabunPSK" pitchFamily="34" charset="-34"/>
              </a:rPr>
              <a:t>พื้นที่ โดย</a:t>
            </a:r>
            <a:r>
              <a:rPr lang="th-TH" i="1" dirty="0" smtClean="0">
                <a:latin typeface="TH SarabunPSK" pitchFamily="34" charset="-34"/>
                <a:cs typeface="TH SarabunPSK" pitchFamily="34" charset="-34"/>
              </a:rPr>
              <a:t>เน้นจุด</a:t>
            </a:r>
            <a:r>
              <a:rPr lang="th-TH" i="1" dirty="0">
                <a:latin typeface="TH SarabunPSK" pitchFamily="34" charset="-34"/>
                <a:cs typeface="TH SarabunPSK" pitchFamily="34" charset="-34"/>
              </a:rPr>
              <a:t>เสี่ยงและสถานที่ท่องเที่ยว) ระหว่างวันที่ 29 ธันวาคม 2564 – 4 มกราคม </a:t>
            </a:r>
            <a:r>
              <a:rPr lang="th-TH" i="1" dirty="0" smtClean="0">
                <a:latin typeface="TH SarabunPSK" pitchFamily="34" charset="-34"/>
                <a:cs typeface="TH SarabunPSK" pitchFamily="34" charset="-34"/>
              </a:rPr>
              <a:t>2565</a:t>
            </a:r>
          </a:p>
          <a:p>
            <a:pPr algn="thaiDist">
              <a:lnSpc>
                <a:spcPct val="107000"/>
              </a:lnSpc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สนับสนุน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บุคลากรในการปฏิบัติหน้าที่ประจำจุดตรวจหลัก จุดตรวจรอง และจุดให้บริการประชาชน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ให้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ดำเนินการตามแนวทางการควบคุมเครื่องดื่มแอลกอฮอล์ และแนวทางการ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ดำเนินงานคัด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กรองผู้ดื่มสุรา ณ ด่านชุมชน โดยอาสาสมัครสาธารณสุขประจำหมู่บ้าน (</a:t>
            </a:r>
            <a:r>
              <a:rPr lang="th-TH" dirty="0" err="1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ม.) ในช่วงเทศกาลปีใหม่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พ.ศ.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2565 พร้อมทั้งจัดทำรายงานสรุปผลการดำเนินงาน ปัญหา อุปสรรค และข้อเสนอแนะตามมาตรการควบคุมเครื่องดื่ม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แอลกอฮอล์</a:t>
            </a:r>
          </a:p>
          <a:p>
            <a:pPr algn="thaiDist">
              <a:lnSpc>
                <a:spcPct val="107000"/>
              </a:lnSpc>
            </a:pP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- วิเคราะห์</a:t>
            </a:r>
            <a:r>
              <a:rPr lang="th-TH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ข้อมูลการบาดเจ็บและ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เสียชีวิต</a:t>
            </a:r>
            <a:r>
              <a:rPr lang="en-US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เพื่อหาสาเหตุที่เกิดขึ้น และสะท้อนปัญหาให้กับ </a:t>
            </a:r>
            <a:r>
              <a:rPr lang="th-TH" dirty="0" err="1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ศปถ</a:t>
            </a:r>
            <a:r>
              <a:rPr lang="th-TH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.อำเภอ/จังหวัด</a:t>
            </a:r>
            <a:r>
              <a:rPr lang="en-US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  <a:endParaRPr lang="th-TH" dirty="0" smtClean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จัดทีมออกตรวจเตือน และประชาสัมพันธ์ 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พรบ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.ควบคุมเครื่องดื่มแอลกอฮอล์ พ.ศ.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2551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ให้กับ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สถานประกอบการ ร้านค้าและประชาชนทั่วไป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00501" y="516911"/>
            <a:ext cx="3502788" cy="619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มาตรการการดำเนินงาน</a:t>
            </a:r>
            <a:endParaRPr lang="en-US" sz="3200" dirty="0">
              <a:solidFill>
                <a:schemeClr val="tx1"/>
              </a:solidFill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89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00088" y="308759"/>
            <a:ext cx="1067276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แนวทางการตรวจวัดระดับแอลกอฮอล์ใน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เลือด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ปีงบประมาณ 2565</a:t>
            </a:r>
            <a:endParaRPr lang="en-US" sz="3600" u="sng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803845" y="1648748"/>
            <a:ext cx="9351835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1.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ไม่มีงบประมาณสนับสนุน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เพิ่มเติมจากกองทุน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เพื่อความปลอดภัยทางถนนในการใช้รถใช้ถนน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โรงพยาบาลทุกแห่งดำเนินการตรวจวัดระดับแอลกอฮอล์ในเลือด กรณีตำรวจส่งผู้ขับขี่มาตรวจวัดระดับแอลกอฮอล์ในเลือด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3.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ให้เรียกเก็บค่าใช้จ่ายจากผู้ที่สั่งหรือขอให้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ตรวจ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 ผู้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ส่งตรวจจะต้องทำหนังสือนำส่งไปยังศูนย์วิทยาศาสตร์การแพทย์ที่ 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พิษณุโลก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 หนังสือนำส่งเรียน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ผู้อำนวยการศูนย์วิทยาศาสตร์การแพทย์ที่ 2 พิษณุโลก เพื่อที่ศูนย์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วิทย์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ฯ จะได้ดำเนินการเรียกเก็บ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ค่าใช้จ่ายกับ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ผู้ส่งตรวจต่อไป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10146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EED872B9-32D2-47A4-9788-B77118A7B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2" y="183832"/>
            <a:ext cx="1904526" cy="1904526"/>
          </a:xfrm>
          <a:prstGeom prst="rect">
            <a:avLst/>
          </a:prstGeom>
        </p:spPr>
      </p:pic>
      <p:sp>
        <p:nvSpPr>
          <p:cNvPr id="6" name="ม้วนกระดาษแนวนอน 5"/>
          <p:cNvSpPr/>
          <p:nvPr/>
        </p:nvSpPr>
        <p:spPr>
          <a:xfrm>
            <a:off x="2271712" y="183832"/>
            <a:ext cx="9458325" cy="2298353"/>
          </a:xfrm>
          <a:prstGeom prst="horizontalScroll">
            <a:avLst/>
          </a:prstGeom>
          <a:blipFill dpi="0" rotWithShape="1">
            <a:blip r:embed="rId4">
              <a:alphaModFix amt="6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แนวทางการตรวจวัดระดับแอลกอฮอล์ใน</a:t>
            </a:r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เลือด</a:t>
            </a:r>
          </a:p>
        </p:txBody>
      </p:sp>
      <p:pic>
        <p:nvPicPr>
          <p:cNvPr id="2052" name="Picture 4" descr="ผู้ชายที่ดื่มแอลกอฮอล์, คลิปอาร์ตผู้ชาย, การ์ตูน, ปากกาเจนภาพ PNG และ PSD 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3"/>
          <a:stretch/>
        </p:blipFill>
        <p:spPr bwMode="auto">
          <a:xfrm>
            <a:off x="458627" y="2662236"/>
            <a:ext cx="3911920" cy="366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เมาไม่ขับ ซ้อนคนดื่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572" y="2906652"/>
            <a:ext cx="3157728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เวกเตอร์ไม่มีสัญลักษณ์แอลกอฮอล์ตีผ่านวงกลมสีแดงห้ามมิให้ภาพประกอบเครื่องดื่มแอลกอฮอล์ที่แยกได้,  ไม่, หยุด, เวกเตอร์ภาพ PNG และ เวกเตอร์ สำหรับการดาวน์โหลดฟร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34" y="2662236"/>
            <a:ext cx="3752851" cy="375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7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00176" y="223030"/>
            <a:ext cx="858678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แนวทางการตรวจวัดระดับแอลกอฮอล์ใน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เลือด</a:t>
            </a:r>
            <a:endParaRPr lang="en-US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11066" y="1029196"/>
            <a:ext cx="576500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หนังสือที่ 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พช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0032.014/ว4103 ลงวันที่ 28 ธันวาคม 2564 </a:t>
            </a:r>
          </a:p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เรื่อง </a:t>
            </a: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แนวทางการตรวจวัดระดับแอลกอฮอล์ใน</a:t>
            </a:r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เลือดของผู้ขับขี่ ปีงบประมาณ 2565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877" y="1940457"/>
            <a:ext cx="4345383" cy="4802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00088" y="308759"/>
            <a:ext cx="1067276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แนวทางการตรวจวัดระดับแอลกอฮอล์ใน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เลือด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ช่วง</a:t>
            </a:r>
            <a:r>
              <a:rPr lang="th-TH" sz="36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เทศกาลปี</a:t>
            </a:r>
            <a:r>
              <a:rPr lang="th-TH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ใหม่</a:t>
            </a:r>
            <a:r>
              <a:rPr lang="en-US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พ.ศ.2565</a:t>
            </a:r>
            <a:endParaRPr lang="en-US" sz="3600" u="sng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8613" y="1222028"/>
            <a:ext cx="11530012" cy="53399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กรมวิทยาศาสตร์การแพทย์ ให้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ความอนุเคราะห์</a:t>
            </a:r>
            <a:r>
              <a:rPr lang="th-TH" u="sng" dirty="0">
                <a:latin typeface="TH SarabunPSK" pitchFamily="34" charset="-34"/>
                <a:cs typeface="TH SarabunPSK" pitchFamily="34" charset="-34"/>
              </a:rPr>
              <a:t>ยกเว้นค่าตรวจปริมาณแอลกอฮอล์ ในช่วงเทศกาลปีใหม่ </a:t>
            </a:r>
            <a:r>
              <a:rPr lang="th-TH" u="sng" dirty="0" smtClean="0">
                <a:latin typeface="TH SarabunPSK" pitchFamily="34" charset="-34"/>
                <a:cs typeface="TH SarabunPSK" pitchFamily="34" charset="-34"/>
              </a:rPr>
              <a:t>2565 </a:t>
            </a: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ระหว่างวันที่ 29 ธันวาคม 2564 – 4 มกราคม 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2565</a:t>
            </a:r>
            <a:r>
              <a:rPr lang="th-TH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ในกรณีที่โรงพยาบาลส่ง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specimen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ไปยังศูนย์วิทยาศาสตร์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การแพทย์ใน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แต่ละ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เขต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มีการกำหนด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เกณฑ์ในการสนับสนุนยกเว้นค่าตรวจ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ดังนี้</a:t>
            </a:r>
          </a:p>
          <a:p>
            <a:pPr>
              <a:spcAft>
                <a:spcPts val="600"/>
              </a:spcAft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1. เป็นผู้ขับขี่ที่เจ้า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พนักงานจราจร พนักงานสอบสวน ร้องขอหรือส่งตัวมา โดยมีใบนำส่งฯ (ค.8-ต.65 หรือ ส.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56-17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หรือหนังสืออื่นใดที่ออกจากตำรวจ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2.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กรณีที่โรงพยาบาลส่ง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specimen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ไปยังศูนย์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วิทย์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ฯ </a:t>
            </a:r>
            <a:r>
              <a:rPr lang="th-TH" u="sng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u="sng" dirty="0">
                <a:latin typeface="TH SarabunPSK" pitchFamily="34" charset="-34"/>
                <a:cs typeface="TH SarabunPSK" pitchFamily="34" charset="-34"/>
              </a:rPr>
              <a:t>โรงพยาบาลเรียกเก็บเฉพาะค่าบริการเจาะ</a:t>
            </a:r>
            <a:r>
              <a:rPr lang="th-TH" u="sng" dirty="0" smtClean="0">
                <a:latin typeface="TH SarabunPSK" pitchFamily="34" charset="-34"/>
                <a:cs typeface="TH SarabunPSK" pitchFamily="34" charset="-34"/>
              </a:rPr>
              <a:t>เลือด</a:t>
            </a:r>
            <a:br>
              <a:rPr lang="th-TH" u="sng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u="sng" dirty="0" smtClean="0">
                <a:latin typeface="TH SarabunPSK" pitchFamily="34" charset="-34"/>
                <a:cs typeface="TH SarabunPSK" pitchFamily="34" charset="-34"/>
              </a:rPr>
              <a:t>และค่านำส่ง </a:t>
            </a:r>
            <a:r>
              <a:rPr lang="th-TH" b="1" u="sng" dirty="0">
                <a:latin typeface="TH SarabunPSK" pitchFamily="34" charset="-34"/>
                <a:cs typeface="TH SarabunPSK" pitchFamily="34" charset="-34"/>
              </a:rPr>
              <a:t>ไม่เกิน </a:t>
            </a:r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200 </a:t>
            </a:r>
            <a:r>
              <a:rPr lang="th-TH" b="1" u="sng" dirty="0"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 จากเจ้าหน้าที่ตำรวจหรือที่ผู้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นำส่งและออก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ใบเสร็จให้ตาม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รายละเอียดดังนี้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2.1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ออกใบเสร็จรับเงินในนาม “สถานีตำรวจภูธร.......หรือ สถานีตำรวจ</a:t>
            </a:r>
            <a:r>
              <a:rPr lang="th-TH" dirty="0" err="1">
                <a:latin typeface="TH SarabunPSK" pitchFamily="34" charset="-34"/>
                <a:cs typeface="TH SarabunPSK" pitchFamily="34" charset="-34"/>
              </a:rPr>
              <a:t>นครบาล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.........ที่นำส่ง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	2.2 แยก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ใบเสร็จรับเงินเฉพาะค่าตรวจปริมาณแอลกอฮอล์ในเลือด ไม่รวมกับค่าบริการ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อื่น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2.3 ระบุ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ข้อความเป็น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“ค่าธรรมเนียมการตรวจพิสูจน์ปริมาณแอลกอฮอล์ในเลือดของ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.......................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ชื่อผู้ขับขี่ที่ถูกตรวจ)”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เจ้าหน้าที่ตำรวจนำหลักฐานดังกล่าวไปดำเนินการตั้งเบิกกับหน่วยงานต้น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สังกัด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693904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8728</TotalTime>
  <Words>321</Words>
  <Application>Microsoft Office PowerPoint</Application>
  <PresentationFormat>กำหนดเอง</PresentationFormat>
  <Paragraphs>89</Paragraphs>
  <Slides>12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9" baseType="lpstr">
      <vt:lpstr>Arial</vt:lpstr>
      <vt:lpstr>Angsana New</vt:lpstr>
      <vt:lpstr>TH SarabunPSK</vt:lpstr>
      <vt:lpstr>Cordia New</vt:lpstr>
      <vt:lpstr>Calibri Light</vt:lpstr>
      <vt:lpstr>Calibri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ZODIAC COMPUTER</dc:creator>
  <cp:lastModifiedBy>Windows User</cp:lastModifiedBy>
  <cp:revision>588</cp:revision>
  <cp:lastPrinted>2021-02-11T06:12:56Z</cp:lastPrinted>
  <dcterms:created xsi:type="dcterms:W3CDTF">2017-12-26T02:46:09Z</dcterms:created>
  <dcterms:modified xsi:type="dcterms:W3CDTF">2021-12-29T08:54:43Z</dcterms:modified>
</cp:coreProperties>
</file>