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0" r:id="rId2"/>
    <p:sldId id="340" r:id="rId3"/>
    <p:sldId id="348" r:id="rId4"/>
    <p:sldId id="341" r:id="rId5"/>
    <p:sldId id="342" r:id="rId6"/>
    <p:sldId id="343" r:id="rId7"/>
    <p:sldId id="344" r:id="rId8"/>
    <p:sldId id="345" r:id="rId9"/>
    <p:sldId id="346" r:id="rId10"/>
    <p:sldId id="335" r:id="rId11"/>
  </p:sldIdLst>
  <p:sldSz cx="9144000" cy="5143500" type="screen16x9"/>
  <p:notesSz cx="9388475" cy="7102475"/>
  <p:embeddedFontLst>
    <p:embeddedFont>
      <p:font typeface="Angsana New" panose="02020603050405020304" pitchFamily="18" charset="-34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H SarabunPSK" panose="020B0500040200020003" pitchFamily="34" charset="-34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66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ลักษณะสีอ่อ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5" autoAdjust="0"/>
    <p:restoredTop sz="93238" autoAdjust="0"/>
  </p:normalViewPr>
  <p:slideViewPr>
    <p:cSldViewPr>
      <p:cViewPr varScale="1">
        <p:scale>
          <a:sx n="81" d="100"/>
          <a:sy n="81" d="100"/>
        </p:scale>
        <p:origin x="1000" y="6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7834" cy="355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318477" y="1"/>
            <a:ext cx="4067834" cy="355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2BBBD-E782-4386-A803-3E2CDF23436C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6745721"/>
            <a:ext cx="4067834" cy="3556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318477" y="6745721"/>
            <a:ext cx="4067834" cy="3556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7E9F1-98B4-45AD-A537-1A39FE4E10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8942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68340" cy="35512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317965" y="0"/>
            <a:ext cx="4068340" cy="35512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7B65D35C-2CD4-4D56-A7BE-478FB68D8A8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1813"/>
            <a:ext cx="4737100" cy="2665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38848" y="3373677"/>
            <a:ext cx="7510780" cy="3196113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2" y="6746118"/>
            <a:ext cx="4068340" cy="35512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317965" y="6746118"/>
            <a:ext cx="4068340" cy="35512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892AAD2-1A91-4713-9CCD-E160347E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1202-9C98-4C2A-8F57-E8C591CBDB7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9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1202-9C98-4C2A-8F57-E8C591CBDB7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1202-9C98-4C2A-8F57-E8C591CBDB7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9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1202-9C98-4C2A-8F57-E8C591CBDB7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9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1202-9C98-4C2A-8F57-E8C591CBDB7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8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1202-9C98-4C2A-8F57-E8C591CBDB7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0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1202-9C98-4C2A-8F57-E8C591CBDB7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4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1202-9C98-4C2A-8F57-E8C591CBDB7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1202-9C98-4C2A-8F57-E8C591CBDB7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9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1202-9C98-4C2A-8F57-E8C591CBDB7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0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1202-9C98-4C2A-8F57-E8C591CBDB7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9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D1202-9C98-4C2A-8F57-E8C591CBDB72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61239-F65A-49EA-9DBD-86C6FF7EE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550339" y="1340525"/>
            <a:ext cx="80860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การคัดกรองและการตรวจยืนยันการติดเชื้อ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ตับอักเสบบีและซี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และการคัดกรองมะเร็งปากมดลูกด้วย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HPV DNA Test </a:t>
            </a:r>
            <a:b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จังหวัดเพชรบูรณ์</a:t>
            </a:r>
            <a:b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195" y="3239185"/>
            <a:ext cx="546479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1746"/>
                </a:solidFill>
                <a:latin typeface="TH SarabunPSK" pitchFamily="34" charset="-34"/>
                <a:cs typeface="TH SarabunPSK" pitchFamily="34" charset="-34"/>
              </a:rPr>
              <a:t>30 </a:t>
            </a:r>
            <a:r>
              <a:rPr lang="th-TH" sz="2800" b="1" i="1" dirty="0">
                <a:solidFill>
                  <a:srgbClr val="001746"/>
                </a:solidFill>
                <a:latin typeface="TH SarabunPSK" pitchFamily="34" charset="-34"/>
                <a:cs typeface="TH SarabunPSK" pitchFamily="34" charset="-34"/>
              </a:rPr>
              <a:t>ธันวาคม 256</a:t>
            </a:r>
            <a:r>
              <a:rPr lang="en-US" sz="2800" b="1" i="1" dirty="0">
                <a:solidFill>
                  <a:srgbClr val="001746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2800" b="1" i="1" dirty="0">
              <a:solidFill>
                <a:srgbClr val="00174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544" y="4074287"/>
            <a:ext cx="6499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สำนักงานสาธารณสุขจังหวัดเพชรบูรณ์</a:t>
            </a:r>
          </a:p>
        </p:txBody>
      </p:sp>
      <p:pic>
        <p:nvPicPr>
          <p:cNvPr id="2052" name="Picture 4" descr="ไฟล์:ตรากระทรวงสาธารณสุขใหม่.png - วิกิพีเดีย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062" y="183357"/>
            <a:ext cx="1303058" cy="12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โลโก้ วช. (NRCT Logo) &gt; สำนักงานคณะกรรมการวิจัยแห่งชาติ (วช.) | National  Research Council of Thailand (NRCT) &gt; ส่วนข่าวสาร-ประชาสัมพันธ์ วช."/>
          <p:cNvSpPr>
            <a:spLocks noChangeAspect="1" noChangeArrowheads="1"/>
          </p:cNvSpPr>
          <p:nvPr/>
        </p:nvSpPr>
        <p:spPr bwMode="auto">
          <a:xfrm>
            <a:off x="190500" y="-159544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0" descr="โลโก้ วช. (NRCT Logo) &gt; สำนักงานคณะกรรมการวิจัยแห่งชาติ (วช.) | National  Research Council of Thailand (NRCT) &gt; ส่วนข่าวสาร-ประชาสัมพันธ์ วช."/>
          <p:cNvSpPr>
            <a:spLocks noChangeAspect="1" noChangeArrowheads="1"/>
          </p:cNvSpPr>
          <p:nvPr/>
        </p:nvSpPr>
        <p:spPr bwMode="auto">
          <a:xfrm>
            <a:off x="342900" y="-45244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12" descr="โลโก้ วช. (NRCT Logo) &gt; สำนักงานคณะกรรมการวิจัยแห่งชาติ (วช.) | National  Research Council of Thailand (NRCT) &gt; ส่วนข่าวสาร-ประชาสัมพันธ์ วช."/>
          <p:cNvSpPr>
            <a:spLocks noChangeAspect="1" noChangeArrowheads="1"/>
          </p:cNvSpPr>
          <p:nvPr/>
        </p:nvSpPr>
        <p:spPr bwMode="auto">
          <a:xfrm>
            <a:off x="495300" y="6905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711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201863"/>
            <a:ext cx="58277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8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223077"/>
              </p:ext>
            </p:extLst>
          </p:nvPr>
        </p:nvGraphicFramePr>
        <p:xfrm>
          <a:off x="76201" y="668480"/>
          <a:ext cx="8984671" cy="426547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35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0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376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คัดกรอง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HCV 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ด้วย</a:t>
                      </a:r>
                      <a:r>
                        <a:rPr lang="th-TH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Strip test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HCV strip test positive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ผลการตรวจ</a:t>
                      </a:r>
                      <a:r>
                        <a:rPr lang="th-TH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ยืนยันด้วย </a:t>
                      </a:r>
                      <a:r>
                        <a:rPr lang="en-US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HCV-RNA 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ผลการตรวจ</a:t>
                      </a:r>
                      <a:r>
                        <a:rPr lang="th-TH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br>
                        <a:rPr lang="en-US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HCV Viral load ≥</a:t>
                      </a:r>
                      <a:r>
                        <a:rPr lang="th-TH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5000 </a:t>
                      </a:r>
                      <a:r>
                        <a:rPr lang="en-US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IU/ml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วังโป่ง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3.38% 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7,104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/11,207)</a:t>
                      </a: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77%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(268/7,104)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2.60% (57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92.11% (35/38)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ชนแดน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60.70%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(13,310/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21,929)</a:t>
                      </a: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54% (338/13,310)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63.88% (115/180)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 (45/45)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หนองไผ่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60.46%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20,402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/33,745)</a:t>
                      </a: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45% (1,315/20,402)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79.53% (272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342)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 (45/45)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หล่มสัก 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55%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2,036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/55,669)</a:t>
                      </a: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12.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51%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(4,007/32,036)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79.28% (1,557/1,964)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97.50% (234/240)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บึงสามพัน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52.61% (10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535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/20,024)</a:t>
                      </a: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1.7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8% (188/10,535)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84.35%(124/147)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 (9/9)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หล่มเก่า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49.75% (13,722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/27,580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11.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15%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(1,530/13,722)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75.53% (818/1,083)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98.26% (230/226)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น้ำหนาว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55.72% (3,351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/6,014)</a:t>
                      </a: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9.52%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(319/3,351)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66.98% (140/209)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97.85% (137/140)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วิเชียรบุรี 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8.37%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21,392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/44,226)</a:t>
                      </a: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71% (580/19,046)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75.50% (299/396)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 (80/80)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ศรีเทพ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41.73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(8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,833/21,165)</a:t>
                      </a: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1.72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 (152/8,833)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83.72% (108/129)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92.41% (73/79)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เมืองเพชรบูรณ์ 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32.95% (23,797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/72,227)</a:t>
                      </a: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5.64% (1,341/21,323)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86.77% (341/393)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95.96% (95/99)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เขาค้อ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31.40%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(3,581/11,403)</a:t>
                      </a: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6.98% (250/3,581)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80.50% (95/118)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 (22/22)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 รวม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8" marR="1269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8.61% (158,063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/325,189)</a:t>
                      </a: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51%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10,288/158,063)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78.05% (3,926/5,030)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97.46%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(1,001/1,027)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08073" y="4916176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ข้อมูลคัดกรอง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ณ วันที่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23 </a:t>
            </a:r>
            <a:r>
              <a:rPr lang="th-TH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ธ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ค. 2564</a:t>
            </a: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066800" y="57150"/>
            <a:ext cx="7732802" cy="609600"/>
          </a:xfrm>
          <a:prstGeom prst="flowChartAlternateProcess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การคัดกรอง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ตับอักเสบ ซี จังหวัดเพชรบูรณ์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8" y="15744"/>
            <a:ext cx="760236" cy="76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" y="-1905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366646"/>
              </p:ext>
            </p:extLst>
          </p:nvPr>
        </p:nvGraphicFramePr>
        <p:xfrm>
          <a:off x="1066801" y="666750"/>
          <a:ext cx="7086599" cy="434480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50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779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อำเภอ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โรงพยาบาล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สสอ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110">
                <a:tc vMerge="1">
                  <a:txBody>
                    <a:bodyPr/>
                    <a:lstStyle/>
                    <a:p>
                      <a:pPr algn="ctr" fontAlgn="b"/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ผลงาน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ผลงาน</a:t>
                      </a:r>
                    </a:p>
                  </a:txBody>
                  <a:tcPr marL="12697" marR="12697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</a:p>
                  </a:txBody>
                  <a:tcPr marL="12697" marR="12697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6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ศรีเทพ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2,739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2,010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73.38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18,426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6,823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37.03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64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หล่มเก่า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3,787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2,051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54.16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23,793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11,671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49.05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6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น้ำหนาว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1,662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858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51.62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4,352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2,493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57.28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6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หนองไผ่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4,361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2,114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48.48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29,384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18,288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62.24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6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วังโป่ง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3,463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1,555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44.90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7,744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5,549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71.66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6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เขาค้อ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324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43.61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10,660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3,267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6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บึงสามพัน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3,447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1,472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42.70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16,577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9,678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58.38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6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วิเชียรบุรี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629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29.73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42,110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16,877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56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ชนแดน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3,191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898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28.14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18,738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12,412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66.24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56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หล่มสัก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5,544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1,360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24.53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30,837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61.52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5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เพชรบูรณ์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10,296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1,768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59,514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20,021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33.64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56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ค่ายฯ</a:t>
                      </a: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2,417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2,008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83.08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56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43,766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17,047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38.95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281,423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129,766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49.01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066800" y="57150"/>
            <a:ext cx="7732802" cy="53253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จำนวนผลงานการคัดกรอง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ตับอักเสบ ซี ของโรงพยาบาล และ 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สสอ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รายอำเภอ 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8" y="57260"/>
            <a:ext cx="760236" cy="76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3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872570"/>
              </p:ext>
            </p:extLst>
          </p:nvPr>
        </p:nvGraphicFramePr>
        <p:xfrm>
          <a:off x="1219200" y="666750"/>
          <a:ext cx="6934199" cy="426547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35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376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คัดกรอง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HBV 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ด้วย</a:t>
                      </a:r>
                      <a:r>
                        <a:rPr lang="th-TH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Strip test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HBV strip test positive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ผลการตรวจ</a:t>
                      </a:r>
                      <a:r>
                        <a:rPr lang="th-TH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ยืนยันด้วย </a:t>
                      </a:r>
                      <a:r>
                        <a:rPr lang="en-US" sz="1800" b="1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HBsAg</a:t>
                      </a:r>
                      <a:r>
                        <a:rPr lang="en-US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น้ำหนาว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55.72% (3,351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6,014)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7.76%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(260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3,351)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71.43% (5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หล่มเก่า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49.75%</a:t>
                      </a:r>
                      <a:r>
                        <a:rPr lang="en-US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(13,722</a:t>
                      </a:r>
                      <a:r>
                        <a:rPr lang="th-TH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27,580)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6.49% (891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13,722)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86.30% (422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489)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หนองไผ่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34.62% (11,684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33,745)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4.00% (467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11,684)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80.65%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(50</a:t>
                      </a:r>
                      <a:r>
                        <a:rPr lang="th-TH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62)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ศรีเทพ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28.20% (5,968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21,165)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4.79% (286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5,968)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89.29% (200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224)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เขาค้อ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17.09% (1,949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11,403)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5.82% (133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1,949)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87.50% (35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40)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ชนแดน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14.35% (3,147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21,929)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3.84% (121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3,147)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81.33% (61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วังโป่ง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11.76%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(1,318</a:t>
                      </a:r>
                      <a:r>
                        <a:rPr lang="th-TH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11,207)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5.77% (76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1,318)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</a:t>
                      </a:r>
                      <a:r>
                        <a:rPr lang="th-TH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เพชรบูรณ์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9.18% (6,632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72,227)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3.98% (264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6,632)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79.07% (102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หล่มสัก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7.48% (4,162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55,669)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3.46% (144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4,162)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66.67% (16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บึงสามพัน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7.31%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(1,464</a:t>
                      </a:r>
                      <a:r>
                        <a:rPr lang="th-TH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20,024)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4.92% (72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1,464)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98.11% (52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53)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วิเชียรบุรี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4.15% (1,835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44,226)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2.78% (75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1,835)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63.64%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(7</a:t>
                      </a:r>
                      <a:r>
                        <a:rPr lang="th-TH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รวม</a:t>
                      </a:r>
                    </a:p>
                  </a:txBody>
                  <a:tcPr marL="12698" marR="1269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16.98% (55,232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325,189)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5.01%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(2,765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55,232)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85.41%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(960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1,124)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066800" y="57150"/>
            <a:ext cx="7732802" cy="53253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การคัดกรอง</a:t>
            </a:r>
            <a:r>
              <a:rPr lang="th-TH" sz="2800" b="1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ตับอักเสบ บี จังหวัดเพชรบูรณ์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8" y="15744"/>
            <a:ext cx="760236" cy="761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6100" y="485775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ข้อมูลคัดกรอง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ณ วันที่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23 </a:t>
            </a:r>
            <a:r>
              <a:rPr lang="th-TH" sz="1400" b="1" dirty="0" err="1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ธ.ค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4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2564</a:t>
            </a:r>
          </a:p>
        </p:txBody>
      </p:sp>
    </p:spTree>
    <p:extLst>
      <p:ext uri="{BB962C8B-B14F-4D97-AF65-F5344CB8AC3E}">
        <p14:creationId xmlns:p14="http://schemas.microsoft.com/office/powerpoint/2010/main" val="20303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66800" y="63174"/>
            <a:ext cx="7732802" cy="53253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อุปกรณ์ สิ่งสนับสนุนโครงการ สำหรับการคัดกรองและตรวจยืนยัน 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8" y="15744"/>
            <a:ext cx="760236" cy="761890"/>
          </a:xfrm>
          <a:prstGeom prst="rect">
            <a:avLst/>
          </a:prstGeom>
        </p:spPr>
      </p:pic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id="{78E7AF15-EF47-4AF2-ADD6-1143B0439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161989"/>
              </p:ext>
            </p:extLst>
          </p:nvPr>
        </p:nvGraphicFramePr>
        <p:xfrm>
          <a:off x="917054" y="839227"/>
          <a:ext cx="7162800" cy="3184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2741">
                  <a:extLst>
                    <a:ext uri="{9D8B030D-6E8A-4147-A177-3AD203B41FA5}">
                      <a16:colId xmlns:a16="http://schemas.microsoft.com/office/drawing/2014/main" val="1672314019"/>
                    </a:ext>
                  </a:extLst>
                </a:gridCol>
                <a:gridCol w="3160059">
                  <a:extLst>
                    <a:ext uri="{9D8B030D-6E8A-4147-A177-3AD203B41FA5}">
                      <a16:colId xmlns:a16="http://schemas.microsoft.com/office/drawing/2014/main" val="4273432814"/>
                    </a:ext>
                  </a:extLst>
                </a:gridCol>
              </a:tblGrid>
              <a:tr h="66431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สิ่งสนับสนุน</a:t>
                      </a:r>
                    </a:p>
                  </a:txBody>
                  <a:tcPr marL="5753" marR="5753" marT="57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ชิ้น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351934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HBV Strip tests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ชุดตรวจการติดเชื้อ</a:t>
                      </a:r>
                      <a:r>
                        <a:rPr lang="th-TH" sz="1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ไวรัส</a:t>
                      </a:r>
                      <a:r>
                        <a:rPr lang="th-TH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ตับอักเสบ บี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87,750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HCV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Strip tests (</a:t>
                      </a:r>
                      <a:r>
                        <a:rPr lang="th-TH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ชุดตรวจการติดเชื้อ</a:t>
                      </a:r>
                      <a:r>
                        <a:rPr lang="th-TH" sz="1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ไวรัส</a:t>
                      </a:r>
                      <a:r>
                        <a:rPr lang="th-TH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ตับอักเสบ ซี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40,500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Serum tubes (Screw cap tubes)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11,800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Sample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tubes </a:t>
                      </a:r>
                      <a:r>
                        <a:rPr lang="th-TH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ขนาด 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12*75 mm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7,400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Pasture Pipettes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7,100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Syringes &amp;</a:t>
                      </a:r>
                      <a:r>
                        <a:rPr lang="en-US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Needles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2,500 – 3,000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EDTA tubes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ขนาด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ml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1,850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Lancets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10,000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047490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Plastic Boxes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53" marR="5753" marT="5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079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59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8" y="15744"/>
            <a:ext cx="760236" cy="761890"/>
          </a:xfrm>
          <a:prstGeom prst="rect">
            <a:avLst/>
          </a:prstGeom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291936" y="133350"/>
            <a:ext cx="6324600" cy="1143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การคัดกรองมะเร็งปากมดลูกด้วย </a:t>
            </a:r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HPV DNA Test 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04950"/>
            <a:ext cx="4721800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59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371600" y="3464"/>
            <a:ext cx="6477000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เป้าหมายในการคัดกรอง ปีงบประมาณ 2565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175489"/>
              </p:ext>
            </p:extLst>
          </p:nvPr>
        </p:nvGraphicFramePr>
        <p:xfrm>
          <a:off x="228600" y="675409"/>
          <a:ext cx="8763001" cy="4106144"/>
        </p:xfrm>
        <a:graphic>
          <a:graphicData uri="http://schemas.openxmlformats.org/drawingml/2006/table">
            <a:tbl>
              <a:tblPr firstRow="1" firstCol="1" bandRow="1"/>
              <a:tblGrid>
                <a:gridCol w="1764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8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4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อำเภอ</a:t>
                      </a:r>
                      <a:endParaRPr lang="en-US" sz="1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ประชากรสตรี</a:t>
                      </a:r>
                      <a:b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</a:b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อายุ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30-60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ปี</a:t>
                      </a:r>
                      <a:endParaRPr lang="en-US" sz="1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เป้าหมายปี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2565</a:t>
                      </a:r>
                      <a:endParaRPr lang="en-US" sz="1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การสนับสนุนชุดตรวจ</a:t>
                      </a:r>
                      <a:b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</a:b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ครั้งที่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1 (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7,000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)</a:t>
                      </a:r>
                      <a:endParaRPr lang="en-US" sz="1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เมืองเพชรบูรณ์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33,031</a:t>
                      </a:r>
                      <a:endParaRPr lang="en-US" sz="1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6,700</a:t>
                      </a:r>
                      <a:endParaRPr lang="en-US" sz="1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1,500</a:t>
                      </a:r>
                      <a:endParaRPr lang="en-US" sz="1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ชนแดน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10,167</a:t>
                      </a:r>
                      <a:endParaRPr lang="en-US" sz="1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2,040</a:t>
                      </a:r>
                      <a:endParaRPr lang="en-US" sz="1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500</a:t>
                      </a:r>
                      <a:endParaRPr lang="en-US" sz="1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หล่มสัก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25,967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5,200</a:t>
                      </a:r>
                      <a:endParaRPr lang="en-US" sz="1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1,300</a:t>
                      </a:r>
                      <a:endParaRPr lang="en-US" sz="1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หล่มเก่า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12,186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2,440</a:t>
                      </a:r>
                      <a:endParaRPr lang="en-US" sz="1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700</a:t>
                      </a:r>
                      <a:endParaRPr lang="en-US" sz="1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วิเชียรบุรี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19,117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3,830</a:t>
                      </a:r>
                      <a:endParaRPr lang="en-US" sz="1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1,000</a:t>
                      </a:r>
                      <a:endParaRPr lang="en-US" sz="1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ศรีเทพ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10,104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2,100</a:t>
                      </a:r>
                      <a:endParaRPr lang="en-US" sz="1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400</a:t>
                      </a:r>
                      <a:endParaRPr lang="en-US" sz="1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หนองไผ่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15,180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3,040</a:t>
                      </a:r>
                      <a:endParaRPr lang="en-US" sz="1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700</a:t>
                      </a:r>
                      <a:endParaRPr lang="en-US" sz="1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บึงสามพัน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10,340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2,070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400</a:t>
                      </a:r>
                      <a:endParaRPr lang="en-US" sz="1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น้ำหนาว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2,865</a:t>
                      </a:r>
                      <a:endParaRPr lang="en-US" sz="1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380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  <a:endParaRPr lang="en-US" sz="1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วังโป่ง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4,898</a:t>
                      </a:r>
                      <a:endParaRPr lang="en-US" sz="1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980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200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เขาค้อ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6,094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1,220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200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รวม</a:t>
                      </a:r>
                      <a:endParaRPr lang="en-US" sz="1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149,949</a:t>
                      </a:r>
                      <a:endParaRPr lang="en-US" sz="1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30,000</a:t>
                      </a:r>
                      <a:endParaRPr lang="en-US" sz="1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7,000</a:t>
                      </a:r>
                      <a:endParaRPr lang="en-US" sz="1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220" marR="59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485775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หมายเหตุ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กลุ่มเป้าหมาย คือ สตรีไทยทุกสิทธิ์ อายุ 30 -59 ปี 11 เดือน 29 วัน ณ วันที่ตรวจคัดกรอง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8" y="15744"/>
            <a:ext cx="760236" cy="76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6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350"/>
            <a:ext cx="9143999" cy="493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ssj-saranya\Desktop\2719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47749"/>
            <a:ext cx="2438400" cy="2077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2438400" y="4476749"/>
            <a:ext cx="6629400" cy="592663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จำนวนที่ตรวจทั้งหมด 526 ราย </a:t>
            </a:r>
            <a:r>
              <a:rPr lang="en-US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ผลปกติ 497 ราย (94.49%)</a:t>
            </a:r>
            <a:r>
              <a:rPr lang="en-US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1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Type 16= 7 </a:t>
            </a:r>
            <a:r>
              <a:rPr lang="th-TH" sz="1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ราย (1.33%)</a:t>
            </a:r>
            <a:r>
              <a:rPr lang="en-US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, Other type= 25 </a:t>
            </a:r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ราย (4.75%)</a:t>
            </a:r>
            <a:b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(ข้อมูลวันที่ 22 ธันวาคม 2564)</a:t>
            </a:r>
          </a:p>
        </p:txBody>
      </p:sp>
    </p:spTree>
    <p:extLst>
      <p:ext uri="{BB962C8B-B14F-4D97-AF65-F5344CB8AC3E}">
        <p14:creationId xmlns:p14="http://schemas.microsoft.com/office/powerpoint/2010/main" val="1730511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228600" y="126023"/>
            <a:ext cx="8763000" cy="5788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ความก้าวหน้าของการจัดทำทะเบียนมะเร็งระดับโรงพยาบาลของจังหวัดเพชรบูรณ์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582835"/>
              </p:ext>
            </p:extLst>
          </p:nvPr>
        </p:nvGraphicFramePr>
        <p:xfrm>
          <a:off x="228600" y="735678"/>
          <a:ext cx="8763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509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โรงพยาบาล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จำนวนข้อมูลที่ส่ง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ข้อมูลล่าสุด</a:t>
                      </a:r>
                      <a:r>
                        <a:rPr lang="th-TH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09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หล่มสัก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en-US" b="1" dirty="0"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302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27/12/64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09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เพชรบูรณ์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b="1" dirty="0"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165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21/12/64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509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ศรีเทพ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835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12/12/64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509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วังโป่ง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9/12/64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509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วิเชียรบุรี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822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12/10/64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509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หล่มเก่า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623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4/10/64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509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บึงสามพัน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8/09/64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509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หนองไผ่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185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7/9/64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509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น้ำหนาว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4/7/64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509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เขาค้อ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139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itchFamily="34" charset="-34"/>
                          <a:cs typeface="TH SarabunPSK" pitchFamily="34" charset="-34"/>
                        </a:rPr>
                        <a:t>20/5/64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4857750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: http://tcb.nci.go.th/CWEB/cwebBase.do?mode=initialApplication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153070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20000"/>
            <a:lumOff val="80000"/>
          </a:schemeClr>
        </a:solidFill>
      </a:spPr>
      <a:bodyPr wrap="square">
        <a:spAutoFit/>
      </a:bodyPr>
      <a:lstStyle>
        <a:defPPr algn="ctr">
          <a:defRPr sz="2800" b="1" dirty="0" err="1">
            <a:latin typeface="TH SarabunPSK" pitchFamily="34" charset="-34"/>
            <a:cs typeface="TH SarabunPSK" pitchFamily="34" charset="-34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5582</TotalTime>
  <Words>1200</Words>
  <Application>Microsoft Office PowerPoint</Application>
  <PresentationFormat>นำเสนอทางหน้าจอ (16:9)</PresentationFormat>
  <Paragraphs>337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5" baseType="lpstr">
      <vt:lpstr>Calibri</vt:lpstr>
      <vt:lpstr>TH SarabunPSK</vt:lpstr>
      <vt:lpstr>Angsana New</vt:lpstr>
      <vt:lpstr>Arial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SSJ-NB_NCD</dc:creator>
  <cp:lastModifiedBy>ACER</cp:lastModifiedBy>
  <cp:revision>289</cp:revision>
  <cp:lastPrinted>2021-12-29T09:02:46Z</cp:lastPrinted>
  <dcterms:created xsi:type="dcterms:W3CDTF">2020-12-23T13:09:13Z</dcterms:created>
  <dcterms:modified xsi:type="dcterms:W3CDTF">2021-12-29T09:06:24Z</dcterms:modified>
</cp:coreProperties>
</file>