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77" r:id="rId2"/>
    <p:sldId id="414" r:id="rId3"/>
    <p:sldId id="415" r:id="rId4"/>
    <p:sldId id="426" r:id="rId5"/>
    <p:sldId id="425" r:id="rId6"/>
    <p:sldId id="424" r:id="rId7"/>
    <p:sldId id="429" r:id="rId8"/>
    <p:sldId id="440" r:id="rId9"/>
    <p:sldId id="441" r:id="rId10"/>
    <p:sldId id="437" r:id="rId11"/>
    <p:sldId id="439" r:id="rId12"/>
    <p:sldId id="438" r:id="rId13"/>
    <p:sldId id="442" r:id="rId14"/>
  </p:sldIdLst>
  <p:sldSz cx="9144000" cy="5715000" type="screen16x10"/>
  <p:notesSz cx="6888163" cy="10018713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Calibri Light" pitchFamily="34" charset="0"/>
      <p:regular r:id="rId22"/>
      <p:italic r:id="rId23"/>
    </p:embeddedFont>
    <p:embeddedFont>
      <p:font typeface="Cordia New" pitchFamily="34" charset="-34"/>
      <p:regular r:id="rId24"/>
      <p:bold r:id="rId25"/>
      <p:italic r:id="rId26"/>
      <p:boldItalic r:id="rId27"/>
    </p:embeddedFont>
    <p:embeddedFont>
      <p:font typeface="TH SarabunPSK" pitchFamily="34" charset="-34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TH Sarabun New" pitchFamily="34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FF9797"/>
    <a:srgbClr val="66FFFF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792" y="-78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92765883603386E-2"/>
          <c:y val="4.6712871628811194E-2"/>
          <c:w val="0.61696525021149218"/>
          <c:h val="0.69754829952318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ร้อยละเทียบประมาณการรายรับหลังปรับลดค่าแรง เป้าหมาย 58 %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8870523415977963E-3"/>
                  <c:y val="7.393023675836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22314049586778E-3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3020108023687E-3"/>
                  <c:y val="8.08452933211330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48209366391185E-3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774104683195593E-3"/>
                  <c:y val="-4.647756198854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322314049586778E-3"/>
                  <c:y val="4.858500779814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1322314049586778E-3"/>
                  <c:y val="1.520713737613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774104683195593E-3"/>
                  <c:y val="2.3235787463291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1618891575305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267261448010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รพ.เพชรบูรณ์</c:v>
                </c:pt>
                <c:pt idx="1">
                  <c:v>รพ.วิเชียรบุรี</c:v>
                </c:pt>
                <c:pt idx="2">
                  <c:v>รพ.หล่มสัก</c:v>
                </c:pt>
                <c:pt idx="3">
                  <c:v>รพ.หนองไผ่</c:v>
                </c:pt>
                <c:pt idx="4">
                  <c:v>รพ.ชนแดน</c:v>
                </c:pt>
                <c:pt idx="5">
                  <c:v>รพ.บึงสามพัน</c:v>
                </c:pt>
                <c:pt idx="6">
                  <c:v>รพร.หล่มเก่า</c:v>
                </c:pt>
                <c:pt idx="7">
                  <c:v>รพ.ศรีเทพ</c:v>
                </c:pt>
                <c:pt idx="8">
                  <c:v>รพ.วังโป่ง</c:v>
                </c:pt>
                <c:pt idx="9">
                  <c:v>รพ.เขาค้อ</c:v>
                </c:pt>
                <c:pt idx="10">
                  <c:v>รพ.น้ำหนาว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18.463960487571676</c:v>
                </c:pt>
                <c:pt idx="1">
                  <c:v>25.571204873314919</c:v>
                </c:pt>
                <c:pt idx="2">
                  <c:v>24.991903667702942</c:v>
                </c:pt>
                <c:pt idx="3">
                  <c:v>25.110741883830123</c:v>
                </c:pt>
                <c:pt idx="4">
                  <c:v>23.003579719341875</c:v>
                </c:pt>
                <c:pt idx="5">
                  <c:v>10.80782862551141</c:v>
                </c:pt>
                <c:pt idx="6">
                  <c:v>12.521094697771428</c:v>
                </c:pt>
                <c:pt idx="7">
                  <c:v>24.923832947653242</c:v>
                </c:pt>
                <c:pt idx="8">
                  <c:v>23.84085071071874</c:v>
                </c:pt>
                <c:pt idx="9">
                  <c:v>23.124205263424578</c:v>
                </c:pt>
                <c:pt idx="10">
                  <c:v>37.44142302346512</c:v>
                </c:pt>
                <c:pt idx="11">
                  <c:v>21.2521097850302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322112"/>
        <c:axId val="225323648"/>
      </c:barChart>
      <c:catAx>
        <c:axId val="22532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cs typeface="+mj-cs"/>
              </a:defRPr>
            </a:pPr>
            <a:endParaRPr lang="th-TH"/>
          </a:p>
        </c:txPr>
        <c:crossAx val="225323648"/>
        <c:crosses val="autoZero"/>
        <c:auto val="1"/>
        <c:lblAlgn val="ctr"/>
        <c:lblOffset val="100"/>
        <c:noMultiLvlLbl val="0"/>
      </c:catAx>
      <c:valAx>
        <c:axId val="225323648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2253221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cs typeface="+mj-cs"/>
              </a:defRPr>
            </a:pPr>
            <a:r>
              <a:rPr lang="th-TH" sz="1600" dirty="0" smtClean="0">
                <a:cs typeface="+mj-cs"/>
              </a:rPr>
              <a:t>ร้อยละ</a:t>
            </a:r>
            <a:endParaRPr lang="th-TH" sz="1600" dirty="0">
              <a:cs typeface="+mj-cs"/>
            </a:endParaRPr>
          </a:p>
        </c:rich>
      </c:tx>
      <c:layout>
        <c:manualLayout>
          <c:xMode val="edge"/>
          <c:yMode val="edge"/>
          <c:x val="3.3994750656167957E-2"/>
          <c:y val="1.25000000000000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1666666666666666E-3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833333333333333E-3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เมืองเพชรบูรณ์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หนองไผ่</c:v>
                </c:pt>
                <c:pt idx="4">
                  <c:v>ชนแดน</c:v>
                </c:pt>
                <c:pt idx="5">
                  <c:v>บึงสามพัน</c:v>
                </c:pt>
                <c:pt idx="6">
                  <c:v>หล่มเก่า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88.21</c:v>
                </c:pt>
                <c:pt idx="1">
                  <c:v>93.93</c:v>
                </c:pt>
                <c:pt idx="2">
                  <c:v>89.71</c:v>
                </c:pt>
                <c:pt idx="3">
                  <c:v>96.74</c:v>
                </c:pt>
                <c:pt idx="4">
                  <c:v>83.55</c:v>
                </c:pt>
                <c:pt idx="5">
                  <c:v>81.040000000000006</c:v>
                </c:pt>
                <c:pt idx="6">
                  <c:v>81.95</c:v>
                </c:pt>
                <c:pt idx="7" formatCode="0.00">
                  <c:v>94.47</c:v>
                </c:pt>
                <c:pt idx="8">
                  <c:v>78.569999999999993</c:v>
                </c:pt>
                <c:pt idx="9">
                  <c:v>100</c:v>
                </c:pt>
                <c:pt idx="10">
                  <c:v>100</c:v>
                </c:pt>
                <c:pt idx="11">
                  <c:v>89.57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990016"/>
        <c:axId val="278000000"/>
      </c:barChart>
      <c:catAx>
        <c:axId val="27799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278000000"/>
        <c:crosses val="autoZero"/>
        <c:auto val="1"/>
        <c:lblAlgn val="ctr"/>
        <c:lblOffset val="100"/>
        <c:noMultiLvlLbl val="0"/>
      </c:catAx>
      <c:valAx>
        <c:axId val="2780000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cs typeface="+mj-cs"/>
              </a:defRPr>
            </a:pPr>
            <a:endParaRPr lang="th-TH"/>
          </a:p>
        </c:txPr>
        <c:crossAx val="27799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0.73211</cdr:x>
      <cdr:y>0.55254</cdr:y>
    </cdr:from>
    <cdr:to>
      <cdr:x>0.89932</cdr:x>
      <cdr:y>0.6162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50217" y="2768652"/>
          <a:ext cx="1541709" cy="31898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 smtClean="0">
              <a:cs typeface="+mj-cs"/>
            </a:rPr>
            <a:t>เป้าหมาย ร้อยละ25</a:t>
          </a:r>
          <a:endParaRPr lang="th-TH" sz="1600" b="1" dirty="0">
            <a:cs typeface="+mj-cs"/>
          </a:endParaRPr>
        </a:p>
      </cdr:txBody>
    </cdr:sp>
  </cdr:relSizeAnchor>
  <cdr:relSizeAnchor xmlns:cdr="http://schemas.openxmlformats.org/drawingml/2006/chartDrawing">
    <cdr:from>
      <cdr:x>0.03016</cdr:x>
      <cdr:y>0.93244</cdr:y>
    </cdr:from>
    <cdr:to>
      <cdr:x>0.34436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081" y="4672251"/>
          <a:ext cx="28969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dirty="0">
              <a:latin typeface="Angsana New" pitchFamily="18" charset="-34"/>
              <a:cs typeface="Angsana New" pitchFamily="18" charset="-34"/>
            </a:rPr>
            <a:t>ที่มา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 :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err="1" smtClean="0">
              <a:latin typeface="Angsana New" pitchFamily="18" charset="-34"/>
              <a:cs typeface="Angsana New" pitchFamily="18" charset="-34"/>
            </a:rPr>
            <a:t>สปสช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 ข้อมูล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ณ วันที่ 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: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31  ธันวาคม  2564 </a:t>
          </a:r>
          <a:endParaRPr lang="th-TH" sz="1600" dirty="0"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27/01/65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27/01/65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t.nhso.go.th/ob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obt.nhso.go.th/ob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Microsoft_Excel1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" y="1492579"/>
            <a:ext cx="8198068" cy="3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67" y="666868"/>
            <a:ext cx="88567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งบกองทุนหลักประกันสุขภาพระดับท้องถิ่น(</a:t>
            </a:r>
            <a:r>
              <a:rPr lang="th-TH" sz="3600" b="1" dirty="0" err="1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กปท</a:t>
            </a:r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.)จังหวัดเพชรบูรณ์ </a:t>
            </a:r>
          </a:p>
        </p:txBody>
      </p:sp>
    </p:spTree>
    <p:extLst>
      <p:ext uri="{BB962C8B-B14F-4D97-AF65-F5344CB8AC3E}">
        <p14:creationId xmlns:p14="http://schemas.microsoft.com/office/powerpoint/2010/main" val="3983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3" y="344385"/>
            <a:ext cx="5166902" cy="49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684" y="25343"/>
            <a:ext cx="876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การสบทบเงินงบกองทุนหลักประกันสุขภาพระดับท้องถิ่นหรือพื้นที่ (</a:t>
            </a:r>
            <a:r>
              <a:rPr lang="th-TH" sz="2400" b="1" dirty="0" err="1" smtClean="0">
                <a:latin typeface="Adobe Arabic" panose="02040503050201020203" pitchFamily="18" charset="-78"/>
                <a:cs typeface="+mj-cs"/>
              </a:rPr>
              <a:t>กปท</a:t>
            </a:r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.) ปี 2565 </a:t>
            </a:r>
            <a:r>
              <a:rPr lang="th-TH" sz="2400" b="1" dirty="0" err="1" smtClean="0">
                <a:latin typeface="Adobe Arabic" panose="02040503050201020203" pitchFamily="18" charset="-78"/>
                <a:cs typeface="+mj-cs"/>
              </a:rPr>
              <a:t>ไตรมาส</a:t>
            </a:r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 1 </a:t>
            </a:r>
            <a:endParaRPr lang="th-TH" sz="2400" dirty="0"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9" name="กล่องข้อความ 7">
            <a:extLst>
              <a:ext uri="{FF2B5EF4-FFF2-40B4-BE49-F238E27FC236}">
                <a16:creationId xmlns:a16="http://schemas.microsoft.com/office/drawing/2014/main" xmlns="" id="{D231A295-2749-4815-ABB4-261B5A79AD56}"/>
              </a:ext>
            </a:extLst>
          </p:cNvPr>
          <p:cNvSpPr txBox="1"/>
          <p:nvPr/>
        </p:nvSpPr>
        <p:spPr>
          <a:xfrm>
            <a:off x="103030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 มกราคม 2565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" y="522752"/>
            <a:ext cx="4649326" cy="47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5159" y="1199408"/>
            <a:ext cx="3051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รายได้ของ </a:t>
            </a:r>
            <a:r>
              <a:rPr lang="th-TH" sz="1600" b="1" dirty="0" err="1" smtClean="0">
                <a:cs typeface="+mj-cs"/>
              </a:rPr>
              <a:t>อปท</a:t>
            </a:r>
            <a:r>
              <a:rPr lang="th-TH" sz="1600" b="1" dirty="0" smtClean="0">
                <a:cs typeface="+mj-cs"/>
              </a:rPr>
              <a:t> ไม่รวมเงินอุดหนุน </a:t>
            </a:r>
            <a:r>
              <a:rPr lang="th-TH" sz="2000" b="1" dirty="0" smtClean="0">
                <a:solidFill>
                  <a:srgbClr val="FF0000"/>
                </a:solidFill>
                <a:cs typeface="+mj-cs"/>
              </a:rPr>
              <a:t>ต่ำกว่า 6 ล้าน </a:t>
            </a:r>
            <a:r>
              <a:rPr lang="th-TH" sz="2400" b="1" u="sng" dirty="0" smtClean="0">
                <a:cs typeface="+mj-cs"/>
              </a:rPr>
              <a:t>สมทบเงินไม่น้อยกว่าร้อยละ 30</a:t>
            </a:r>
            <a:endParaRPr lang="th-TH" sz="2400" b="1" u="sng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782" y="2459944"/>
            <a:ext cx="3170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รายได้ของ </a:t>
            </a:r>
            <a:r>
              <a:rPr lang="th-TH" sz="1600" b="1" dirty="0" err="1" smtClean="0">
                <a:cs typeface="+mj-cs"/>
              </a:rPr>
              <a:t>อปท</a:t>
            </a:r>
            <a:r>
              <a:rPr lang="th-TH" sz="1600" b="1" dirty="0" smtClean="0">
                <a:cs typeface="+mj-cs"/>
              </a:rPr>
              <a:t> ไม่รวมเงินอุดหนุน </a:t>
            </a:r>
            <a:r>
              <a:rPr lang="th-TH" sz="1800" b="1" dirty="0" smtClean="0">
                <a:solidFill>
                  <a:srgbClr val="FF0000"/>
                </a:solidFill>
                <a:cs typeface="+mj-cs"/>
              </a:rPr>
              <a:t>ตั้งแต่ 6-20  ล้าน </a:t>
            </a:r>
            <a:r>
              <a:rPr lang="th-TH" sz="2400" b="1" u="sng" dirty="0" smtClean="0">
                <a:cs typeface="+mj-cs"/>
              </a:rPr>
              <a:t>สมทบเงินไม่น้อยกว่าร้อยละ 40</a:t>
            </a:r>
            <a:endParaRPr lang="th-TH" sz="2400" b="1" u="sng" dirty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159" y="3786250"/>
            <a:ext cx="327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รายได้ของ </a:t>
            </a:r>
            <a:r>
              <a:rPr lang="th-TH" sz="1600" b="1" dirty="0" err="1" smtClean="0">
                <a:cs typeface="+mj-cs"/>
              </a:rPr>
              <a:t>อปท</a:t>
            </a:r>
            <a:r>
              <a:rPr lang="th-TH" sz="1600" b="1" dirty="0" smtClean="0">
                <a:cs typeface="+mj-cs"/>
              </a:rPr>
              <a:t> ไม่รวมเงินอุดหนุน </a:t>
            </a:r>
            <a:r>
              <a:rPr lang="th-TH" sz="2000" b="1" dirty="0" smtClean="0">
                <a:solidFill>
                  <a:srgbClr val="FF0000"/>
                </a:solidFill>
                <a:cs typeface="+mj-cs"/>
              </a:rPr>
              <a:t>สูงกว่า 20 ล้าน</a:t>
            </a:r>
            <a:r>
              <a:rPr lang="th-TH" sz="2400" b="1" u="sng" dirty="0" smtClean="0">
                <a:cs typeface="+mj-cs"/>
              </a:rPr>
              <a:t>สมทบเงินไม่น้อยกว่าร้อยละ 50</a:t>
            </a:r>
            <a:endParaRPr lang="th-TH" sz="2400" b="1" u="sng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0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684" y="25343"/>
            <a:ext cx="876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เงินคงเหลืองบกองทุนหลักประกันสุขภาพระดับท้องถิ่นหรือพื้นที่ (</a:t>
            </a:r>
            <a:r>
              <a:rPr lang="th-TH" sz="2400" b="1" dirty="0" err="1" smtClean="0">
                <a:latin typeface="Adobe Arabic" panose="02040503050201020203" pitchFamily="18" charset="-78"/>
                <a:cs typeface="+mj-cs"/>
              </a:rPr>
              <a:t>กปท</a:t>
            </a:r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.) </a:t>
            </a:r>
            <a:r>
              <a:rPr lang="th-TH" sz="2400" b="1" dirty="0" err="1" smtClean="0">
                <a:latin typeface="Adobe Arabic" panose="02040503050201020203" pitchFamily="18" charset="-78"/>
                <a:cs typeface="+mj-cs"/>
              </a:rPr>
              <a:t>ไตรมาส</a:t>
            </a:r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 1 ปี 2565</a:t>
            </a:r>
            <a:endParaRPr lang="th-TH" sz="2400" dirty="0"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9" name="กล่องข้อความ 7">
            <a:extLst>
              <a:ext uri="{FF2B5EF4-FFF2-40B4-BE49-F238E27FC236}">
                <a16:creationId xmlns:a16="http://schemas.microsoft.com/office/drawing/2014/main" xmlns="" id="{D231A295-2749-4815-ABB4-261B5A79AD56}"/>
              </a:ext>
            </a:extLst>
          </p:cNvPr>
          <p:cNvSpPr txBox="1"/>
          <p:nvPr/>
        </p:nvSpPr>
        <p:spPr>
          <a:xfrm>
            <a:off x="103030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 มกราคม  256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23477416"/>
              </p:ext>
            </p:extLst>
          </p:nvPr>
        </p:nvGraphicFramePr>
        <p:xfrm>
          <a:off x="217714" y="825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34" y="623105"/>
            <a:ext cx="23622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684" y="25343"/>
            <a:ext cx="87651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Adobe Arabic" panose="02040503050201020203" pitchFamily="18" charset="-78"/>
                <a:cs typeface="+mj-cs"/>
              </a:rPr>
              <a:t>อปท</a:t>
            </a:r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 ที่ดำเนิน</a:t>
            </a:r>
            <a:r>
              <a:rPr lang="th-TH" sz="2400" b="1" dirty="0" smtClean="0">
                <a:cs typeface="+mj-cs"/>
              </a:rPr>
              <a:t>โครงการ</a:t>
            </a:r>
            <a:r>
              <a:rPr lang="th-TH" sz="2400" b="1" dirty="0">
                <a:cs typeface="+mj-cs"/>
              </a:rPr>
              <a:t>ป้องกันการแพร่ระบาดของโรคติดเชื้อ</a:t>
            </a:r>
            <a:r>
              <a:rPr lang="th-TH" sz="2400" b="1" dirty="0" err="1">
                <a:cs typeface="+mj-cs"/>
              </a:rPr>
              <a:t>ไวรัส</a:t>
            </a:r>
            <a:r>
              <a:rPr lang="th-TH" sz="2400" b="1" dirty="0">
                <a:cs typeface="+mj-cs"/>
              </a:rPr>
              <a:t>โคโรนา 2019 (</a:t>
            </a:r>
            <a:r>
              <a:rPr lang="en-US" sz="2400" b="1" dirty="0">
                <a:cs typeface="+mj-cs"/>
              </a:rPr>
              <a:t>COVID-19</a:t>
            </a:r>
            <a:r>
              <a:rPr lang="en-US" sz="2400" b="1" dirty="0" smtClean="0">
                <a:cs typeface="+mj-cs"/>
              </a:rPr>
              <a:t>)</a:t>
            </a:r>
            <a:r>
              <a:rPr lang="th-TH" sz="2400" b="1" dirty="0" smtClean="0">
                <a:cs typeface="+mj-cs"/>
              </a:rPr>
              <a:t> </a:t>
            </a:r>
          </a:p>
          <a:p>
            <a:pPr algn="ctr"/>
            <a:r>
              <a:rPr lang="th-TH" sz="2400" b="1" dirty="0" smtClean="0">
                <a:latin typeface="Adobe Arabic" panose="02040503050201020203" pitchFamily="18" charset="-78"/>
                <a:cs typeface="+mj-cs"/>
              </a:rPr>
              <a:t>งบ</a:t>
            </a:r>
            <a:r>
              <a:rPr lang="th-TH" sz="2400" b="1" dirty="0">
                <a:latin typeface="Adobe Arabic" panose="02040503050201020203" pitchFamily="18" charset="-78"/>
                <a:cs typeface="+mj-cs"/>
              </a:rPr>
              <a:t>กองทุนหลักประกันสุขภาพระดับท้องถิ่นหรือพื้นที่ (</a:t>
            </a:r>
            <a:r>
              <a:rPr lang="th-TH" sz="2400" b="1" dirty="0" err="1">
                <a:latin typeface="Adobe Arabic" panose="02040503050201020203" pitchFamily="18" charset="-78"/>
                <a:cs typeface="+mj-cs"/>
              </a:rPr>
              <a:t>กปท</a:t>
            </a:r>
            <a:r>
              <a:rPr lang="th-TH" sz="2400" b="1" dirty="0">
                <a:latin typeface="Adobe Arabic" panose="02040503050201020203" pitchFamily="18" charset="-78"/>
                <a:cs typeface="+mj-cs"/>
              </a:rPr>
              <a:t>.) </a:t>
            </a:r>
            <a:r>
              <a:rPr lang="th-TH" sz="2400" b="1">
                <a:latin typeface="Adobe Arabic" panose="02040503050201020203" pitchFamily="18" charset="-78"/>
                <a:cs typeface="+mj-cs"/>
              </a:rPr>
              <a:t>ปี </a:t>
            </a:r>
            <a:r>
              <a:rPr lang="th-TH" sz="2400" b="1" smtClean="0">
                <a:latin typeface="Adobe Arabic" panose="02040503050201020203" pitchFamily="18" charset="-78"/>
                <a:cs typeface="+mj-cs"/>
              </a:rPr>
              <a:t>2565</a:t>
            </a:r>
            <a:endParaRPr lang="th-TH" sz="2400" dirty="0"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9" name="กล่องข้อความ 7">
            <a:extLst>
              <a:ext uri="{FF2B5EF4-FFF2-40B4-BE49-F238E27FC236}">
                <a16:creationId xmlns:a16="http://schemas.microsoft.com/office/drawing/2014/main" xmlns="" id="{D231A295-2749-4815-ABB4-261B5A79AD56}"/>
              </a:ext>
            </a:extLst>
          </p:cNvPr>
          <p:cNvSpPr txBox="1"/>
          <p:nvPr/>
        </p:nvSpPr>
        <p:spPr>
          <a:xfrm>
            <a:off x="103030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เขต ๒ พิษณุโลก ณ วันที่ 27  มกราคม  256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11" y="989677"/>
            <a:ext cx="4160261" cy="41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88135"/>
              </p:ext>
            </p:extLst>
          </p:nvPr>
        </p:nvGraphicFramePr>
        <p:xfrm>
          <a:off x="55745" y="720151"/>
          <a:ext cx="8972250" cy="4509944"/>
        </p:xfrm>
        <a:graphic>
          <a:graphicData uri="http://schemas.openxmlformats.org/drawingml/2006/table">
            <a:tbl>
              <a:tblPr/>
              <a:tblGrid>
                <a:gridCol w="740072">
                  <a:extLst>
                    <a:ext uri="{9D8B030D-6E8A-4147-A177-3AD203B41FA5}">
                      <a16:colId xmlns="" xmlns:a16="http://schemas.microsoft.com/office/drawing/2014/main" val="864851920"/>
                    </a:ext>
                  </a:extLst>
                </a:gridCol>
                <a:gridCol w="480566">
                  <a:extLst>
                    <a:ext uri="{9D8B030D-6E8A-4147-A177-3AD203B41FA5}">
                      <a16:colId xmlns="" xmlns:a16="http://schemas.microsoft.com/office/drawing/2014/main" val="4141582123"/>
                    </a:ext>
                  </a:extLst>
                </a:gridCol>
                <a:gridCol w="604398">
                  <a:extLst>
                    <a:ext uri="{9D8B030D-6E8A-4147-A177-3AD203B41FA5}">
                      <a16:colId xmlns="" xmlns:a16="http://schemas.microsoft.com/office/drawing/2014/main" val="4014041934"/>
                    </a:ext>
                  </a:extLst>
                </a:gridCol>
                <a:gridCol w="604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1559">
                  <a:extLst>
                    <a:ext uri="{9D8B030D-6E8A-4147-A177-3AD203B41FA5}">
                      <a16:colId xmlns="" xmlns:a16="http://schemas.microsoft.com/office/drawing/2014/main" val="3762564603"/>
                    </a:ext>
                  </a:extLst>
                </a:gridCol>
                <a:gridCol w="387711">
                  <a:extLst>
                    <a:ext uri="{9D8B030D-6E8A-4147-A177-3AD203B41FA5}">
                      <a16:colId xmlns="" xmlns:a16="http://schemas.microsoft.com/office/drawing/2014/main" val="1895151959"/>
                    </a:ext>
                  </a:extLst>
                </a:gridCol>
                <a:gridCol w="420020">
                  <a:extLst>
                    <a:ext uri="{9D8B030D-6E8A-4147-A177-3AD203B41FA5}">
                      <a16:colId xmlns="" xmlns:a16="http://schemas.microsoft.com/office/drawing/2014/main" val="872084387"/>
                    </a:ext>
                  </a:extLst>
                </a:gridCol>
                <a:gridCol w="495408">
                  <a:extLst>
                    <a:ext uri="{9D8B030D-6E8A-4147-A177-3AD203B41FA5}">
                      <a16:colId xmlns="" xmlns:a16="http://schemas.microsoft.com/office/drawing/2014/main" val="3092569332"/>
                    </a:ext>
                  </a:extLst>
                </a:gridCol>
                <a:gridCol w="430790">
                  <a:extLst>
                    <a:ext uri="{9D8B030D-6E8A-4147-A177-3AD203B41FA5}">
                      <a16:colId xmlns="" xmlns:a16="http://schemas.microsoft.com/office/drawing/2014/main" val="647908698"/>
                    </a:ext>
                  </a:extLst>
                </a:gridCol>
                <a:gridCol w="344631">
                  <a:extLst>
                    <a:ext uri="{9D8B030D-6E8A-4147-A177-3AD203B41FA5}">
                      <a16:colId xmlns="" xmlns:a16="http://schemas.microsoft.com/office/drawing/2014/main" val="1265809763"/>
                    </a:ext>
                  </a:extLst>
                </a:gridCol>
                <a:gridCol w="420020">
                  <a:extLst>
                    <a:ext uri="{9D8B030D-6E8A-4147-A177-3AD203B41FA5}">
                      <a16:colId xmlns="" xmlns:a16="http://schemas.microsoft.com/office/drawing/2014/main" val="562467671"/>
                    </a:ext>
                  </a:extLst>
                </a:gridCol>
                <a:gridCol w="463099">
                  <a:extLst>
                    <a:ext uri="{9D8B030D-6E8A-4147-A177-3AD203B41FA5}">
                      <a16:colId xmlns="" xmlns:a16="http://schemas.microsoft.com/office/drawing/2014/main" val="3213559514"/>
                    </a:ext>
                  </a:extLst>
                </a:gridCol>
                <a:gridCol w="484638">
                  <a:extLst>
                    <a:ext uri="{9D8B030D-6E8A-4147-A177-3AD203B41FA5}">
                      <a16:colId xmlns="" xmlns:a16="http://schemas.microsoft.com/office/drawing/2014/main" val="4199117785"/>
                    </a:ext>
                  </a:extLst>
                </a:gridCol>
                <a:gridCol w="574010">
                  <a:extLst>
                    <a:ext uri="{9D8B030D-6E8A-4147-A177-3AD203B41FA5}">
                      <a16:colId xmlns="" xmlns:a16="http://schemas.microsoft.com/office/drawing/2014/main" val="1050485205"/>
                    </a:ext>
                  </a:extLst>
                </a:gridCol>
                <a:gridCol w="629392">
                  <a:extLst>
                    <a:ext uri="{9D8B030D-6E8A-4147-A177-3AD203B41FA5}">
                      <a16:colId xmlns="" xmlns:a16="http://schemas.microsoft.com/office/drawing/2014/main" val="217301549"/>
                    </a:ext>
                  </a:extLst>
                </a:gridCol>
                <a:gridCol w="682933">
                  <a:extLst>
                    <a:ext uri="{9D8B030D-6E8A-4147-A177-3AD203B41FA5}">
                      <a16:colId xmlns="" xmlns:a16="http://schemas.microsoft.com/office/drawing/2014/main" val="2127083008"/>
                    </a:ext>
                  </a:extLst>
                </a:gridCol>
                <a:gridCol w="768605">
                  <a:extLst>
                    <a:ext uri="{9D8B030D-6E8A-4147-A177-3AD203B41FA5}">
                      <a16:colId xmlns="" xmlns:a16="http://schemas.microsoft.com/office/drawing/2014/main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จำนวนประชากรทั้งหมด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530648"/>
                  </a:ext>
                </a:extLst>
              </a:tr>
              <a:tr h="329839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222,159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148,060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364.72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92.90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71.41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310.68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226.50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84.17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143,325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101,917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109.28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41.76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44.62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108.16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92.97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15.18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161,195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114,798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90.63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52.08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45.57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86.44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88.50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115,620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79,106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54.25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57.94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50.96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24.44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26.08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84,977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58,811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31.23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52.08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45.57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33.63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37.78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4.14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73,857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51,243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45.87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11.13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13.03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53.99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39.47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14.51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66,690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49,570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41.58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48.45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49.52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47.15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54.00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6.85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70,457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48,050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46.73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20.38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20.18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40.12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31.15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8.96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38,772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26,979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30.79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15.84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13.91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32.49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20.72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11.76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38,932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31,612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40.80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14.83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16.40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38.71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19.66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19.04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17,974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14,244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33.96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13.20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10.80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34.31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8.17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2614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1,033,958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723,390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889.90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420.64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382.02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 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810.16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 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645.05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165.11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ธันวาคม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66952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="" xmlns:a16="http://schemas.microsoft.com/office/drawing/2014/main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84150"/>
              </p:ext>
            </p:extLst>
          </p:nvPr>
        </p:nvGraphicFramePr>
        <p:xfrm>
          <a:off x="164668" y="508736"/>
          <a:ext cx="8814662" cy="4811752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118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421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418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ภาพรวมจังหวัด</a:t>
                      </a: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1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เดือนธันวาคม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2564)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66952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ธันวาคม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66952" y="5287186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961"/>
            <a:ext cx="922712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ธันวาคม 2564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66952" y="534138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  พฤศจิกายน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466602"/>
              </p:ext>
            </p:extLst>
          </p:nvPr>
        </p:nvGraphicFramePr>
        <p:xfrm>
          <a:off x="276225" y="736270"/>
          <a:ext cx="8591550" cy="44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แผ่นงาน" r:id="rId5" imgW="8591507" imgH="4733764" progId="Excel.Sheet.12">
                  <p:embed/>
                </p:oleObj>
              </mc:Choice>
              <mc:Fallback>
                <p:oleObj name="แผ่นงาน" r:id="rId5" imgW="8591507" imgH="4733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225" y="736270"/>
                        <a:ext cx="8591550" cy="448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7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398862907"/>
              </p:ext>
            </p:extLst>
          </p:nvPr>
        </p:nvGraphicFramePr>
        <p:xfrm>
          <a:off x="257175" y="704198"/>
          <a:ext cx="9220200" cy="501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425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ร้อยละ</a:t>
            </a:r>
            <a:endParaRPr lang="th-TH" sz="1800" dirty="0">
              <a:cs typeface="+mj-cs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1066800" y="3526019"/>
            <a:ext cx="5833730" cy="10632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431150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ธันวาคม 2564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16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5248893"/>
            <a:ext cx="328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ข้อมูล ณ 11 มกราคม 2564</a:t>
            </a:r>
            <a:endParaRPr lang="th-TH" sz="1800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41" y="178130"/>
            <a:ext cx="88352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สรุปภาพรวม </a:t>
            </a:r>
            <a:r>
              <a:rPr lang="en-US" sz="2400" b="1" dirty="0">
                <a:cs typeface="+mj-cs"/>
              </a:rPr>
              <a:t>C Error </a:t>
            </a:r>
            <a:r>
              <a:rPr lang="th-TH" sz="2400" b="1" dirty="0">
                <a:cs typeface="+mj-cs"/>
              </a:rPr>
              <a:t>รายหน่วย</a:t>
            </a:r>
            <a:r>
              <a:rPr lang="th-TH" sz="2400" b="1" dirty="0" smtClean="0">
                <a:cs typeface="+mj-cs"/>
              </a:rPr>
              <a:t>บริการ ระหว่าง</a:t>
            </a:r>
            <a:r>
              <a:rPr lang="th-TH" sz="2400" b="1" dirty="0">
                <a:cs typeface="+mj-cs"/>
              </a:rPr>
              <a:t>เดือน ตุลาคม - ธันวาคม 2564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" y="997527"/>
            <a:ext cx="8835241" cy="37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243341"/>
            <a:ext cx="8918369" cy="53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10199</TotalTime>
  <Words>846</Words>
  <Application>Microsoft Office PowerPoint</Application>
  <PresentationFormat>นำเสนอทางหน้าจอ (16:10)</PresentationFormat>
  <Paragraphs>370</Paragraphs>
  <Slides>13</Slides>
  <Notes>4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24" baseType="lpstr">
      <vt:lpstr>Arial</vt:lpstr>
      <vt:lpstr>Angsana New</vt:lpstr>
      <vt:lpstr>Tahoma</vt:lpstr>
      <vt:lpstr>Calibri Light</vt:lpstr>
      <vt:lpstr>Cordia New</vt:lpstr>
      <vt:lpstr>TH SarabunPSK</vt:lpstr>
      <vt:lpstr>Calibri</vt:lpstr>
      <vt:lpstr>TH Sarabun New</vt:lpstr>
      <vt:lpstr>Adobe Arabic</vt:lpstr>
      <vt:lpstr>ธีมของ Office</vt:lpstr>
      <vt:lpstr>แผ่นงาน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815</cp:revision>
  <cp:lastPrinted>2021-08-30T02:56:26Z</cp:lastPrinted>
  <dcterms:created xsi:type="dcterms:W3CDTF">2020-01-27T08:50:32Z</dcterms:created>
  <dcterms:modified xsi:type="dcterms:W3CDTF">2022-01-27T07:04:41Z</dcterms:modified>
</cp:coreProperties>
</file>