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77" r:id="rId2"/>
    <p:sldId id="414" r:id="rId3"/>
    <p:sldId id="415" r:id="rId4"/>
    <p:sldId id="426" r:id="rId5"/>
    <p:sldId id="425" r:id="rId6"/>
    <p:sldId id="435" r:id="rId7"/>
    <p:sldId id="431" r:id="rId8"/>
    <p:sldId id="432" r:id="rId9"/>
    <p:sldId id="430" r:id="rId10"/>
    <p:sldId id="433" r:id="rId11"/>
    <p:sldId id="434" r:id="rId12"/>
    <p:sldId id="436" r:id="rId13"/>
  </p:sldIdLst>
  <p:sldSz cx="9144000" cy="5715000" type="screen16x10"/>
  <p:notesSz cx="6888163" cy="10018713"/>
  <p:embeddedFontLst>
    <p:embeddedFont>
      <p:font typeface="Angsana New" pitchFamily="18" charset="-34"/>
      <p:regular r:id="rId15"/>
      <p:bold r:id="rId16"/>
      <p:italic r:id="rId17"/>
      <p:boldItalic r:id="rId18"/>
    </p:embeddedFont>
    <p:embeddedFont>
      <p:font typeface="TH SarabunPSK" pitchFamily="34" charset="-34"/>
      <p:regular r:id="rId19"/>
      <p:bold r:id="rId20"/>
      <p:italic r:id="rId21"/>
      <p:boldItalic r:id="rId22"/>
    </p:embeddedFont>
    <p:embeddedFont>
      <p:font typeface="Tahoma" pitchFamily="34" charset="0"/>
      <p:regular r:id="rId23"/>
      <p:bold r:id="rId24"/>
    </p:embeddedFont>
    <p:embeddedFont>
      <p:font typeface="Cordia New" pitchFamily="34" charset="-34"/>
      <p:regular r:id="rId25"/>
      <p:bold r:id="rId26"/>
      <p:italic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Calibri Light" pitchFamily="34" charset="0"/>
      <p:regular r:id="rId33"/>
      <p:italic r:id="rId34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9797"/>
    <a:srgbClr val="FF3399"/>
    <a:srgbClr val="FF0066"/>
    <a:srgbClr val="66FFFF"/>
    <a:srgbClr val="003300"/>
    <a:srgbClr val="000000"/>
    <a:srgbClr val="FF6699"/>
    <a:srgbClr val="FF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128" autoAdjust="0"/>
  </p:normalViewPr>
  <p:slideViewPr>
    <p:cSldViewPr snapToGrid="0">
      <p:cViewPr>
        <p:scale>
          <a:sx n="80" d="100"/>
          <a:sy n="80" d="100"/>
        </p:scale>
        <p:origin x="-792" y="-786"/>
      </p:cViewPr>
      <p:guideLst>
        <p:guide orient="horz" pos="2160"/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6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/>
          <a:lstStyle>
            <a:lvl1pPr algn="l">
              <a:defRPr sz="1300"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/>
          <a:lstStyle>
            <a:lvl1pPr algn="r">
              <a:defRPr sz="1300">
                <a:cs typeface="Angsana New" pitchFamily="18" charset="-34"/>
              </a:defRPr>
            </a:lvl1pPr>
          </a:lstStyle>
          <a:p>
            <a:fld id="{7AAC8261-0E5D-48ED-AA02-B6DDB2CD02EB}" type="datetimeFigureOut">
              <a:rPr lang="th-TH" smtClean="0"/>
              <a:pPr/>
              <a:t>30/03/65</a:t>
            </a:fld>
            <a:endParaRPr lang="th-TH" dirty="0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752475"/>
            <a:ext cx="6007100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8" tIns="48300" rIns="96598" bIns="4830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598" tIns="48300" rIns="96598" bIns="48300" rtlCol="0"/>
          <a:lstStyle/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 anchor="b"/>
          <a:lstStyle>
            <a:lvl1pPr algn="l">
              <a:defRPr sz="1300"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1699" y="9516039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 anchor="b"/>
          <a:lstStyle>
            <a:lvl1pPr algn="r">
              <a:defRPr sz="1300">
                <a:cs typeface="Angsana New" pitchFamily="18" charset="-34"/>
              </a:defRPr>
            </a:lvl1pPr>
          </a:lstStyle>
          <a:p>
            <a:fld id="{9724CE91-B45C-4A59-8FBE-C0ED21E53B45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177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D0307-B23F-CC47-9211-E5BDE40E92F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747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D0307-B23F-CC47-9211-E5BDE40E92F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732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D0307-B23F-CC47-9211-E5BDE40E92F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732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898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994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04271"/>
            <a:ext cx="5800725" cy="484319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845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393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93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67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721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110463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811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477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633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4308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962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7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fld id="{E538ACEB-FDB9-4772-90A9-561ED153D289}" type="datetimeFigureOut">
              <a:rPr lang="th-TH" smtClean="0"/>
              <a:pPr/>
              <a:t>30/03/65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7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7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fld id="{2B9F0BA4-592B-4B05-ACE4-E5A90E62A0C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4746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r="12794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0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52" t="19359" r="3925" b="14651"/>
          <a:stretch/>
        </p:blipFill>
        <p:spPr bwMode="auto">
          <a:xfrm>
            <a:off x="0" y="486888"/>
            <a:ext cx="9144000" cy="522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53350" y="368134"/>
            <a:ext cx="71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rgbClr val="C00000"/>
                </a:solidFill>
                <a:cs typeface="+mj-cs"/>
              </a:rPr>
              <a:t>รพ</a:t>
            </a:r>
            <a:endParaRPr lang="th-TH" sz="4400" b="1" dirty="0">
              <a:solidFill>
                <a:srgbClr val="C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03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2" t="19480" r="5810" b="16316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95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79" y="688769"/>
            <a:ext cx="7030192" cy="458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1261" y="5272644"/>
            <a:ext cx="4738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 smtClean="0"/>
              <a:t>ที่มา </a:t>
            </a:r>
            <a:r>
              <a:rPr lang="th-TH" sz="1400" b="1" dirty="0" err="1" smtClean="0"/>
              <a:t>สปสช</a:t>
            </a:r>
            <a:r>
              <a:rPr lang="th-TH" sz="1400" b="1" dirty="0" smtClean="0"/>
              <a:t>.เขต 2 พิษณุโลก  วันที่ 28 มีนาคม 2565</a:t>
            </a:r>
            <a:endParaRPr lang="th-TH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154380" y="11875"/>
            <a:ext cx="9476509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cs typeface="+mj-cs"/>
              </a:rPr>
              <a:t>กองทุนหลักประกันสุขภาพในระดับท้องถิ่นหรือพื้นที่ (</a:t>
            </a:r>
            <a:r>
              <a:rPr lang="th-TH" sz="2400" b="1" dirty="0" err="1" smtClean="0">
                <a:cs typeface="+mj-cs"/>
              </a:rPr>
              <a:t>กปท</a:t>
            </a:r>
            <a:r>
              <a:rPr lang="th-TH" sz="2400" b="1" dirty="0" smtClean="0">
                <a:cs typeface="+mj-cs"/>
              </a:rPr>
              <a:t>) </a:t>
            </a:r>
            <a:r>
              <a:rPr lang="th-TH" b="1" dirty="0" smtClean="0">
                <a:solidFill>
                  <a:srgbClr val="FF0000"/>
                </a:solidFill>
                <a:cs typeface="+mj-cs"/>
              </a:rPr>
              <a:t>ที่ไม่มีการเบิกจ่ายและเงินคงเหลือร้อยละ 100 </a:t>
            </a:r>
            <a:endParaRPr lang="th-TH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3760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7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9102" y="204717"/>
            <a:ext cx="4698242" cy="136468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th-TH" sz="4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สถานการณ์การเงินการคลัง</a:t>
            </a:r>
            <a:endParaRPr lang="en-US" sz="4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 จังหวัดเพชรบูรณ์</a:t>
            </a:r>
            <a:endParaRPr lang="en-US" sz="4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859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332C7012-B287-4793-B044-E91B05DAA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804879"/>
              </p:ext>
            </p:extLst>
          </p:nvPr>
        </p:nvGraphicFramePr>
        <p:xfrm>
          <a:off x="55745" y="720151"/>
          <a:ext cx="8731994" cy="4500026"/>
        </p:xfrm>
        <a:graphic>
          <a:graphicData uri="http://schemas.openxmlformats.org/drawingml/2006/table">
            <a:tbl>
              <a:tblPr/>
              <a:tblGrid>
                <a:gridCol w="832401">
                  <a:extLst>
                    <a:ext uri="{9D8B030D-6E8A-4147-A177-3AD203B41FA5}">
                      <a16:colId xmlns:a16="http://schemas.microsoft.com/office/drawing/2014/main" xmlns="" val="864851920"/>
                    </a:ext>
                  </a:extLst>
                </a:gridCol>
                <a:gridCol w="540520">
                  <a:extLst>
                    <a:ext uri="{9D8B030D-6E8A-4147-A177-3AD203B41FA5}">
                      <a16:colId xmlns:a16="http://schemas.microsoft.com/office/drawing/2014/main" xmlns="" val="4141582123"/>
                    </a:ext>
                  </a:extLst>
                </a:gridCol>
                <a:gridCol w="496646">
                  <a:extLst>
                    <a:ext uri="{9D8B030D-6E8A-4147-A177-3AD203B41FA5}">
                      <a16:colId xmlns:a16="http://schemas.microsoft.com/office/drawing/2014/main" xmlns="" val="3762564603"/>
                    </a:ext>
                  </a:extLst>
                </a:gridCol>
                <a:gridCol w="436080">
                  <a:extLst>
                    <a:ext uri="{9D8B030D-6E8A-4147-A177-3AD203B41FA5}">
                      <a16:colId xmlns:a16="http://schemas.microsoft.com/office/drawing/2014/main" xmlns="" val="1895151959"/>
                    </a:ext>
                  </a:extLst>
                </a:gridCol>
                <a:gridCol w="472420">
                  <a:extLst>
                    <a:ext uri="{9D8B030D-6E8A-4147-A177-3AD203B41FA5}">
                      <a16:colId xmlns:a16="http://schemas.microsoft.com/office/drawing/2014/main" xmlns="" val="872084387"/>
                    </a:ext>
                  </a:extLst>
                </a:gridCol>
                <a:gridCol w="557213">
                  <a:extLst>
                    <a:ext uri="{9D8B030D-6E8A-4147-A177-3AD203B41FA5}">
                      <a16:colId xmlns:a16="http://schemas.microsoft.com/office/drawing/2014/main" xmlns="" val="3092569332"/>
                    </a:ext>
                  </a:extLst>
                </a:gridCol>
                <a:gridCol w="484534">
                  <a:extLst>
                    <a:ext uri="{9D8B030D-6E8A-4147-A177-3AD203B41FA5}">
                      <a16:colId xmlns:a16="http://schemas.microsoft.com/office/drawing/2014/main" xmlns="" val="647908698"/>
                    </a:ext>
                  </a:extLst>
                </a:gridCol>
                <a:gridCol w="387626">
                  <a:extLst>
                    <a:ext uri="{9D8B030D-6E8A-4147-A177-3AD203B41FA5}">
                      <a16:colId xmlns:a16="http://schemas.microsoft.com/office/drawing/2014/main" xmlns="" val="1265809763"/>
                    </a:ext>
                  </a:extLst>
                </a:gridCol>
                <a:gridCol w="472420">
                  <a:extLst>
                    <a:ext uri="{9D8B030D-6E8A-4147-A177-3AD203B41FA5}">
                      <a16:colId xmlns:a16="http://schemas.microsoft.com/office/drawing/2014/main" xmlns="" val="562467671"/>
                    </a:ext>
                  </a:extLst>
                </a:gridCol>
                <a:gridCol w="520874">
                  <a:extLst>
                    <a:ext uri="{9D8B030D-6E8A-4147-A177-3AD203B41FA5}">
                      <a16:colId xmlns:a16="http://schemas.microsoft.com/office/drawing/2014/main" xmlns="" val="3213559514"/>
                    </a:ext>
                  </a:extLst>
                </a:gridCol>
                <a:gridCol w="545100">
                  <a:extLst>
                    <a:ext uri="{9D8B030D-6E8A-4147-A177-3AD203B41FA5}">
                      <a16:colId xmlns:a16="http://schemas.microsoft.com/office/drawing/2014/main" xmlns="" val="4199117785"/>
                    </a:ext>
                  </a:extLst>
                </a:gridCol>
                <a:gridCol w="645621">
                  <a:extLst>
                    <a:ext uri="{9D8B030D-6E8A-4147-A177-3AD203B41FA5}">
                      <a16:colId xmlns:a16="http://schemas.microsoft.com/office/drawing/2014/main" xmlns="" val="1050485205"/>
                    </a:ext>
                  </a:extLst>
                </a:gridCol>
                <a:gridCol w="707913">
                  <a:extLst>
                    <a:ext uri="{9D8B030D-6E8A-4147-A177-3AD203B41FA5}">
                      <a16:colId xmlns:a16="http://schemas.microsoft.com/office/drawing/2014/main" xmlns="" val="217301549"/>
                    </a:ext>
                  </a:extLst>
                </a:gridCol>
                <a:gridCol w="768133">
                  <a:extLst>
                    <a:ext uri="{9D8B030D-6E8A-4147-A177-3AD203B41FA5}">
                      <a16:colId xmlns:a16="http://schemas.microsoft.com/office/drawing/2014/main" xmlns="" val="2127083008"/>
                    </a:ext>
                  </a:extLst>
                </a:gridCol>
                <a:gridCol w="864493">
                  <a:extLst>
                    <a:ext uri="{9D8B030D-6E8A-4147-A177-3AD203B41FA5}">
                      <a16:colId xmlns:a16="http://schemas.microsoft.com/office/drawing/2014/main" xmlns="" val="3893891369"/>
                    </a:ext>
                  </a:extLst>
                </a:gridCol>
              </a:tblGrid>
              <a:tr h="86677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 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C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จำนวนเตียง</a:t>
                      </a:r>
                    </a:p>
                  </a:txBody>
                  <a:tcPr marL="2858" marR="2858" marT="317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CR 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1.5) 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QR 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1) 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Cash R 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0.8) 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NWC</a:t>
                      </a:r>
                    </a:p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ล้านบาท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NI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ล้านบาท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Liquid</a:t>
                      </a:r>
                      <a:b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Index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Status Index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Survive 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Index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Risk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Scoring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EBITDA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เงินบำรุงคงเหลือ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หนี้สินและภาระผูกพัน</a:t>
                      </a:r>
                    </a:p>
                  </a:txBody>
                  <a:tcPr marL="4763" marR="4763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เงินบำรุงคงเหลือ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หักหนี้แล้ว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1530648"/>
                  </a:ext>
                </a:extLst>
              </a:tr>
              <a:tr h="319921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เพชรบูรณ์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509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3.76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3.42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428.10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145.97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152.42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304.46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155.00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149.46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03259790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วิเชียรบุรี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241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146,91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63.62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88.24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126.56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86.90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39.65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2172989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หล่มสัก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205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124.53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89.39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84.06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126.34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90.63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35.71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5791495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หนองไผ่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6.54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5.94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98.74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100.48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94.85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50.57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17.81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32.76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8078477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ชนแดน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44.31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35.09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36.31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50.09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37.19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12.89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95092176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บึงสามพัน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71.80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51.92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50.18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92.36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40.33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52.03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2290199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หล่มเก่า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52.54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52.54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61.63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53.65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51.04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2.60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3293651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ศรีเทพ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60.84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34.03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35.08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56.36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31.53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24.82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98796110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วังโป่ง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3.99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3.79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40.87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25.57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24.75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40.65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13.67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26.98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9903487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เขาค้อ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3.98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3.78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3.10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52.33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27.41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28.56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54.44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17.58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36.86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น้ำหนาว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5.94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5.64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5.02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36.92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16.93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16.39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37.52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7.47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30.05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รวม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  1,496 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3.56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3.30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1,157.92 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643.00 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  </a:t>
                      </a:r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672.51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  </a:t>
                      </a:r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993.06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        </a:t>
                      </a:r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549.20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443.85 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C2F2A363-8D95-6C4B-93B6-E7EEABDDD61A}"/>
              </a:ext>
            </a:extLst>
          </p:cNvPr>
          <p:cNvSpPr/>
          <p:nvPr/>
        </p:nvSpPr>
        <p:spPr>
          <a:xfrm>
            <a:off x="613756" y="113731"/>
            <a:ext cx="8363063" cy="497982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ระดับวิกฤตทางการเงิน (ไม่รวมงบลงทุน) ตามเกณฑ์ความเสี่ยง 7 ระดับ 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28 กุมภาพันธ์ 2565</a:t>
            </a:r>
            <a:endParaRPr lang="en-US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E66667D9-EE8D-0444-A3A9-6B3CE1EF2792}"/>
              </a:ext>
            </a:extLst>
          </p:cNvPr>
          <p:cNvSpPr/>
          <p:nvPr/>
        </p:nvSpPr>
        <p:spPr>
          <a:xfrm>
            <a:off x="2612572" y="5287689"/>
            <a:ext cx="6209868" cy="3104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website http://</a:t>
            </a:r>
            <a:r>
              <a:rPr lang="en-US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hfo65.cfo.in.th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กองเศรษฐกิจสุขภาพและหลักประกันสุขภาพ ณ วันที่  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18  มีนาคม 2565</a:t>
            </a:r>
            <a:endParaRPr lang="th-TH" sz="12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215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3">
            <a:extLst>
              <a:ext uri="{FF2B5EF4-FFF2-40B4-BE49-F238E27FC236}">
                <a16:creationId xmlns:a16="http://schemas.microsoft.com/office/drawing/2014/main" xmlns="" id="{B83B04BF-CB1B-BC45-95B8-26E5EEA51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812219"/>
              </p:ext>
            </p:extLst>
          </p:nvPr>
        </p:nvGraphicFramePr>
        <p:xfrm>
          <a:off x="164668" y="508736"/>
          <a:ext cx="8814662" cy="4905776"/>
        </p:xfrm>
        <a:graphic>
          <a:graphicData uri="http://schemas.openxmlformats.org/drawingml/2006/table">
            <a:tbl>
              <a:tblPr/>
              <a:tblGrid>
                <a:gridCol w="9056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7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80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03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76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888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366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0855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ระยะเวลาถัวเฉลี่ย </a:t>
                      </a:r>
                    </a:p>
                  </a:txBody>
                  <a:tcPr marL="7057" marR="7057" marT="7841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การชำระหนี้การค้า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การเรียกเก็บหนี้-</a:t>
                      </a:r>
                      <a:r>
                        <a:rPr lang="en-US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UC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การเรียกเก็บหนี้-</a:t>
                      </a:r>
                      <a:r>
                        <a:rPr lang="en-US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CSMBS 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การเรียกเก็บหนี้-</a:t>
                      </a:r>
                      <a:r>
                        <a:rPr lang="en-US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SSS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การบริหารสินค้าคงคลัง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5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</a:t>
                      </a:r>
                    </a:p>
                  </a:txBody>
                  <a:tcPr marL="7057" marR="7057" marT="7841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Cash R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cash &lt;0.8   P&lt;180 </a:t>
                      </a: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</a:t>
                      </a:r>
                      <a:b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cash &gt;0.8   P&lt;90</a:t>
                      </a: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&lt;=60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&lt;=60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&lt;=60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รพท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.เพชรบูรณ์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1.96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98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61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275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</a:t>
                      </a:r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ท.วิ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เชียรบุรี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1.46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184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84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.หล่มสัก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1.40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118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104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89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140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.หนองไผ่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2.84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117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82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68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.ชนแดน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1.35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294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143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99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.บึงสามพัน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2.29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145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95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178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155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รพร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.หล่มเก่า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1.05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182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.ศรีเทพ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1.79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219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68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66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.วังโป่ง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2.99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199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74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.เขาค้อ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3.10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162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116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.น้ำหนาว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5.02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66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160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74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0097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รวม</a:t>
                      </a:r>
                      <a:endParaRPr lang="th-TH" sz="17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0" marR="0" marT="0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2.30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ผ่าน 1 แห่ง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ผ่าน 4 แห่ง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ผ่าน 6 แห่ง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ผ่าน 7 แห่ง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ผ่าน 8 แห่ง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5A63B8D8-C3C3-AC4B-8F48-CFAC9A3BA173}"/>
              </a:ext>
            </a:extLst>
          </p:cNvPr>
          <p:cNvSpPr/>
          <p:nvPr/>
        </p:nvSpPr>
        <p:spPr>
          <a:xfrm>
            <a:off x="1682440" y="0"/>
            <a:ext cx="5779120" cy="539376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ประสิทธิภาพการชำระหนี้และเรียกเก็บ (ณ 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เดือนกุมภาพันธ์ 2565)</a:t>
            </a:r>
            <a:endParaRPr lang="th-TH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E66667D9-EE8D-0444-A3A9-6B3CE1EF2792}"/>
              </a:ext>
            </a:extLst>
          </p:cNvPr>
          <p:cNvSpPr/>
          <p:nvPr/>
        </p:nvSpPr>
        <p:spPr>
          <a:xfrm>
            <a:off x="2731325" y="5507143"/>
            <a:ext cx="6209868" cy="1552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website http://</a:t>
            </a:r>
            <a:r>
              <a:rPr lang="en-US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hfo65.cfo.in.th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กองเศรษฐกิจสุขภาพและหลักประกันสุขภาพ ณ วันที่  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18  มีนาคม 2565</a:t>
            </a:r>
            <a:endParaRPr lang="th-TH" sz="12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007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8B8944E5-3B7C-1040-B1B4-AEE30C99421B}"/>
              </a:ext>
            </a:extLst>
          </p:cNvPr>
          <p:cNvSpPr/>
          <p:nvPr/>
        </p:nvSpPr>
        <p:spPr>
          <a:xfrm>
            <a:off x="177814" y="11435"/>
            <a:ext cx="8895134" cy="591342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 </a:t>
            </a:r>
            <a:r>
              <a:rPr lang="en-US" sz="22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Planfin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จังหวัดเพชรบูรณ์  ปีงบประมาณ </a:t>
            </a:r>
            <a:r>
              <a:rPr lang="en-US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 </a:t>
            </a:r>
            <a:endParaRPr lang="th-TH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28 กุมภาพันธ์ 2565</a:t>
            </a:r>
            <a:endParaRPr lang="en-US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172"/>
            <a:ext cx="91440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E66667D9-EE8D-0444-A3A9-6B3CE1EF2792}"/>
              </a:ext>
            </a:extLst>
          </p:cNvPr>
          <p:cNvSpPr/>
          <p:nvPr/>
        </p:nvSpPr>
        <p:spPr>
          <a:xfrm>
            <a:off x="2612572" y="5287689"/>
            <a:ext cx="6209868" cy="3104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website http://hfo64.cfo.in.th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กองเศรษฐกิจสุขภาพและหลักประกันสุขภาพ ณ วันที่  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18  มีนาคม 2565</a:t>
            </a:r>
            <a:endParaRPr lang="th-TH" sz="12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309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5A63B8D8-C3C3-AC4B-8F48-CFAC9A3BA173}"/>
              </a:ext>
            </a:extLst>
          </p:cNvPr>
          <p:cNvSpPr/>
          <p:nvPr/>
        </p:nvSpPr>
        <p:spPr>
          <a:xfrm>
            <a:off x="0" y="0"/>
            <a:ext cx="9144000" cy="581892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สถานการณ์ด้านการเงินการคลังของรพ.สต.ในเครือข่าย</a:t>
            </a:r>
            <a:r>
              <a:rPr lang="th-TH" sz="20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สสอ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.ทุกอำเภอของจังหวัดเพชรบูรณ์ งบทดลอง (แบบบัญชีเกณฑ์คงค้าง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25645</a:t>
            </a:r>
            <a:r>
              <a:rPr lang="th-TH" sz="20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ข้อมูลณ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31 มกราคม 2565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E66667D9-EE8D-0444-A3A9-6B3CE1EF2792}"/>
              </a:ext>
            </a:extLst>
          </p:cNvPr>
          <p:cNvSpPr/>
          <p:nvPr/>
        </p:nvSpPr>
        <p:spPr>
          <a:xfrm>
            <a:off x="2731325" y="5507143"/>
            <a:ext cx="6209868" cy="1552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website http://</a:t>
            </a:r>
            <a:r>
              <a:rPr lang="en-US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hfo65.cfo.in.th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กองเศรษฐกิจสุขภาพและหลักประกันสุขภาพ ณ วันที่  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18  มีนาคม 2565</a:t>
            </a:r>
            <a:endParaRPr lang="th-TH" sz="12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684213"/>
            <a:ext cx="8153400" cy="4647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วงรี 1"/>
          <p:cNvSpPr/>
          <p:nvPr/>
        </p:nvSpPr>
        <p:spPr>
          <a:xfrm>
            <a:off x="7683335" y="1852551"/>
            <a:ext cx="1080655" cy="33250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วงรี 8"/>
          <p:cNvSpPr/>
          <p:nvPr/>
        </p:nvSpPr>
        <p:spPr>
          <a:xfrm>
            <a:off x="7623959" y="4380016"/>
            <a:ext cx="1080655" cy="33250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748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6" y="900380"/>
            <a:ext cx="8391525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379" y="291682"/>
            <a:ext cx="883524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b="1" dirty="0">
                <a:cs typeface="+mj-cs"/>
              </a:rPr>
              <a:t>สรุปภาพรวม </a:t>
            </a:r>
            <a:r>
              <a:rPr lang="en-US" sz="2400" b="1" dirty="0">
                <a:cs typeface="+mj-cs"/>
              </a:rPr>
              <a:t>C Error </a:t>
            </a:r>
            <a:r>
              <a:rPr lang="th-TH" sz="2400" b="1" dirty="0">
                <a:cs typeface="+mj-cs"/>
              </a:rPr>
              <a:t>รายหน่วย</a:t>
            </a:r>
            <a:r>
              <a:rPr lang="th-TH" sz="2400" b="1" dirty="0" smtClean="0">
                <a:cs typeface="+mj-cs"/>
              </a:rPr>
              <a:t>บริการ ระหว่าง</a:t>
            </a:r>
            <a:r>
              <a:rPr lang="th-TH" sz="2400" b="1" dirty="0">
                <a:cs typeface="+mj-cs"/>
              </a:rPr>
              <a:t>เดือน ตุลาคม </a:t>
            </a:r>
            <a:r>
              <a:rPr lang="th-TH" sz="2400" b="1" dirty="0" smtClean="0">
                <a:cs typeface="+mj-cs"/>
              </a:rPr>
              <a:t>64- กุมภาพันธ์ 2565</a:t>
            </a:r>
            <a:endParaRPr lang="th-TH" sz="2400" b="1" dirty="0">
              <a:cs typeface="+mj-cs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E66667D9-EE8D-0444-A3A9-6B3CE1EF2792}"/>
              </a:ext>
            </a:extLst>
          </p:cNvPr>
          <p:cNvSpPr/>
          <p:nvPr/>
        </p:nvSpPr>
        <p:spPr>
          <a:xfrm>
            <a:off x="2934132" y="5327354"/>
            <a:ext cx="6209868" cy="3104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</a:t>
            </a:r>
            <a:r>
              <a:rPr lang="th-TH" sz="1200" b="1" dirty="0" err="1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สปสช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เขต 2 พิษณุโลก ณ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วันที่  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16  มีนาคม  2565</a:t>
            </a:r>
            <a:endParaRPr lang="th-TH" sz="12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9410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86" y="831850"/>
            <a:ext cx="7984548" cy="441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E66667D9-EE8D-0444-A3A9-6B3CE1EF2792}"/>
              </a:ext>
            </a:extLst>
          </p:cNvPr>
          <p:cNvSpPr/>
          <p:nvPr/>
        </p:nvSpPr>
        <p:spPr>
          <a:xfrm>
            <a:off x="2934132" y="5327354"/>
            <a:ext cx="6209868" cy="3104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</a:t>
            </a:r>
            <a:r>
              <a:rPr lang="th-TH" sz="1200" b="1" dirty="0" err="1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สปสช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เขต 2 พิษณุโลก ณ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วันที่  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16  มีนาคม  2565</a:t>
            </a:r>
            <a:endParaRPr lang="th-TH" sz="12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379" y="291682"/>
            <a:ext cx="883524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2400" b="1" dirty="0">
                <a:cs typeface="+mj-cs"/>
              </a:rPr>
              <a:t>สรุปภาพรวม </a:t>
            </a:r>
            <a:r>
              <a:rPr lang="en-US" sz="2400" b="1" dirty="0" smtClean="0">
                <a:cs typeface="+mj-cs"/>
              </a:rPr>
              <a:t>DENY </a:t>
            </a:r>
            <a:r>
              <a:rPr lang="th-TH" sz="2400" b="1" dirty="0" smtClean="0">
                <a:cs typeface="+mj-cs"/>
              </a:rPr>
              <a:t>ราย</a:t>
            </a:r>
            <a:r>
              <a:rPr lang="th-TH" sz="2400" b="1" dirty="0">
                <a:cs typeface="+mj-cs"/>
              </a:rPr>
              <a:t>หน่วย</a:t>
            </a:r>
            <a:r>
              <a:rPr lang="th-TH" sz="2400" b="1" dirty="0" smtClean="0">
                <a:cs typeface="+mj-cs"/>
              </a:rPr>
              <a:t>บริการ ระหว่าง</a:t>
            </a:r>
            <a:r>
              <a:rPr lang="th-TH" sz="2400" b="1" dirty="0">
                <a:cs typeface="+mj-cs"/>
              </a:rPr>
              <a:t>เดือน ตุลาคม </a:t>
            </a:r>
            <a:r>
              <a:rPr lang="th-TH" sz="2400" b="1" dirty="0" smtClean="0">
                <a:cs typeface="+mj-cs"/>
              </a:rPr>
              <a:t>64- กุมภาพันธ์ 2565</a:t>
            </a:r>
            <a:endParaRPr lang="th-TH" sz="24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604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8B8944E5-3B7C-1040-B1B4-AEE30C99421B}"/>
              </a:ext>
            </a:extLst>
          </p:cNvPr>
          <p:cNvSpPr/>
          <p:nvPr/>
        </p:nvSpPr>
        <p:spPr>
          <a:xfrm>
            <a:off x="296881" y="83127"/>
            <a:ext cx="8668987" cy="439387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 </a:t>
            </a:r>
            <a:r>
              <a:rPr lang="en-US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IP 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2565 ที่รับโอนจาก </a:t>
            </a:r>
            <a:r>
              <a:rPr lang="th-TH" sz="22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b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ประจำเดือน กุมภาพันธ์ 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 </a:t>
            </a:r>
            <a:endParaRPr lang="en-US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xmlns="" id="{E66667D9-EE8D-0444-A3A9-6B3CE1EF2792}"/>
              </a:ext>
            </a:extLst>
          </p:cNvPr>
          <p:cNvSpPr/>
          <p:nvPr/>
        </p:nvSpPr>
        <p:spPr>
          <a:xfrm>
            <a:off x="903451" y="5274030"/>
            <a:ext cx="6209868" cy="3104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website http://hfo64.cfo.in.th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กองเศรษฐกิจสุขภาพและหลักประกันสุขภาพ ณ วันที่  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28 กุมภาพันธ์  2565</a:t>
            </a:r>
            <a:endParaRPr lang="th-TH" sz="12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303"/>
            <a:ext cx="5569526" cy="3744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3"/>
          <a:stretch/>
        </p:blipFill>
        <p:spPr bwMode="auto">
          <a:xfrm>
            <a:off x="5486398" y="2997798"/>
            <a:ext cx="4275118" cy="227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08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10540</TotalTime>
  <Words>679</Words>
  <Application>Microsoft Office PowerPoint</Application>
  <PresentationFormat>นำเสนอทางหน้าจอ (16:10)</PresentationFormat>
  <Paragraphs>323</Paragraphs>
  <Slides>12</Slides>
  <Notes>5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7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12</vt:i4>
      </vt:variant>
    </vt:vector>
  </HeadingPairs>
  <TitlesOfParts>
    <vt:vector size="20" baseType="lpstr">
      <vt:lpstr>Arial</vt:lpstr>
      <vt:lpstr>Angsana New</vt:lpstr>
      <vt:lpstr>TH SarabunPSK</vt:lpstr>
      <vt:lpstr>Tahoma</vt:lpstr>
      <vt:lpstr>Cordia New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ตัวชี้วัด : ร้อยละความสำเร็จของส่วนราชการในสังกัดสำนักงานปลัดกระทรวงสาธารณสุขที่ดำเนินการพัฒนาคุณภาพการบริหารจัดการภาครัฐผ่านเกณฑ์ที่กำหนด</dc:title>
  <dc:creator>Admin</dc:creator>
  <cp:lastModifiedBy>Guest-01</cp:lastModifiedBy>
  <cp:revision>860</cp:revision>
  <cp:lastPrinted>2021-08-30T02:56:26Z</cp:lastPrinted>
  <dcterms:created xsi:type="dcterms:W3CDTF">2020-01-27T08:50:32Z</dcterms:created>
  <dcterms:modified xsi:type="dcterms:W3CDTF">2022-03-30T04:00:53Z</dcterms:modified>
</cp:coreProperties>
</file>