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0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4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1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0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7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3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5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0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2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F78B6-38F9-4405-B05E-58A0B690E02B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484CB-7D48-44AF-9D88-DE128E149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9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45205" y="439783"/>
            <a:ext cx="10813961" cy="719315"/>
          </a:xfrm>
        </p:spPr>
        <p:txBody>
          <a:bodyPr>
            <a:normAutofit fontScale="90000"/>
          </a:bodyPr>
          <a:lstStyle/>
          <a:p>
            <a:r>
              <a:rPr lang="th-TH" sz="4400" dirty="0" smtClean="0"/>
              <a:t>วาระเพื่อทราบ </a:t>
            </a:r>
            <a:r>
              <a:rPr lang="en-US" sz="4400" dirty="0" smtClean="0"/>
              <a:t>: </a:t>
            </a:r>
            <a:r>
              <a:rPr lang="th-TH" sz="4400" dirty="0" smtClean="0"/>
              <a:t>เรื่องสรุปการดำเนินงานกองทุนสวัสดิการเพื่อนช่วยเพื่อน</a:t>
            </a:r>
            <a:endParaRPr lang="en-US" sz="44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894354"/>
              </p:ext>
            </p:extLst>
          </p:nvPr>
        </p:nvGraphicFramePr>
        <p:xfrm>
          <a:off x="1571223" y="1948616"/>
          <a:ext cx="8525813" cy="3678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4392">
                  <a:extLst>
                    <a:ext uri="{9D8B030D-6E8A-4147-A177-3AD203B41FA5}">
                      <a16:colId xmlns:a16="http://schemas.microsoft.com/office/drawing/2014/main" xmlns="" val="272198173"/>
                    </a:ext>
                  </a:extLst>
                </a:gridCol>
                <a:gridCol w="2266391">
                  <a:extLst>
                    <a:ext uri="{9D8B030D-6E8A-4147-A177-3AD203B41FA5}">
                      <a16:colId xmlns:a16="http://schemas.microsoft.com/office/drawing/2014/main" xmlns="" val="2425581532"/>
                    </a:ext>
                  </a:extLst>
                </a:gridCol>
                <a:gridCol w="2802466">
                  <a:extLst>
                    <a:ext uri="{9D8B030D-6E8A-4147-A177-3AD203B41FA5}">
                      <a16:colId xmlns:a16="http://schemas.microsoft.com/office/drawing/2014/main" xmlns="" val="2022176661"/>
                    </a:ext>
                  </a:extLst>
                </a:gridCol>
                <a:gridCol w="2812564">
                  <a:extLst>
                    <a:ext uri="{9D8B030D-6E8A-4147-A177-3AD203B41FA5}">
                      <a16:colId xmlns:a16="http://schemas.microsoft.com/office/drawing/2014/main" xmlns="" val="4203744120"/>
                    </a:ext>
                  </a:extLst>
                </a:gridCol>
              </a:tblGrid>
              <a:tr h="7725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ลำดับ</a:t>
                      </a:r>
                      <a:endParaRPr lang="en-US" sz="24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สมาชิก</a:t>
                      </a:r>
                      <a:endParaRPr lang="en-US" sz="24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จำนวน</a:t>
                      </a:r>
                      <a:endParaRPr lang="en-US" sz="24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cs typeface="+mj-cs"/>
                        </a:rPr>
                        <a:t>จำนวนเงิน</a:t>
                      </a:r>
                      <a:endParaRPr lang="en-US" sz="240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33184455"/>
                  </a:ext>
                </a:extLst>
              </a:tr>
              <a:tr h="3862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endParaRPr lang="en-US" sz="2400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โอนย้ายสังกัด</a:t>
                      </a:r>
                      <a:endParaRPr lang="en-US" sz="24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3,900 </a:t>
                      </a:r>
                      <a:r>
                        <a:rPr lang="th-TH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บาท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77369833"/>
                  </a:ext>
                </a:extLst>
              </a:tr>
              <a:tr h="3862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th-TH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endParaRPr lang="en-US" sz="2400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ลาออกจากราชการ</a:t>
                      </a:r>
                      <a:endParaRPr lang="en-US" sz="24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10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240,000  </a:t>
                      </a:r>
                      <a:r>
                        <a:rPr lang="th-TH" sz="28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บาท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67672257"/>
                  </a:ext>
                </a:extLst>
              </a:tr>
              <a:tr h="3862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r>
                        <a:rPr lang="th-TH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endParaRPr lang="en-US" sz="2400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เกษียณอายุราชการ</a:t>
                      </a:r>
                      <a:endParaRPr lang="en-US" sz="24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31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920,000  </a:t>
                      </a:r>
                      <a:r>
                        <a:rPr lang="th-TH" sz="28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บาท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68194936"/>
                  </a:ext>
                </a:extLst>
              </a:tr>
              <a:tr h="3862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r>
                        <a:rPr lang="th-TH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endParaRPr lang="en-US" sz="2400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สมาชิกเสียชีวิต</a:t>
                      </a:r>
                      <a:endParaRPr lang="en-US" sz="24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ea typeface="+mn-ea"/>
                          <a:cs typeface="Angsana New" panose="02020603050405020304" pitchFamily="18" charset="-34"/>
                        </a:rPr>
                        <a:t>4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80,000  </a:t>
                      </a:r>
                      <a:r>
                        <a:rPr lang="th-TH" sz="28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บาท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10204804"/>
                  </a:ext>
                </a:extLst>
              </a:tr>
              <a:tr h="7725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r>
                        <a:rPr lang="th-TH" sz="2400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.</a:t>
                      </a:r>
                      <a:endParaRPr lang="en-US" sz="2400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คู่สมรส/บิดา/มารดาเสียชีวิต</a:t>
                      </a:r>
                      <a:endParaRPr lang="en-US" sz="24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ea typeface="Cordia New" panose="020B0304020202020204" pitchFamily="34" charset="-34"/>
                          <a:cs typeface="Angsana New" panose="02020603050405020304" pitchFamily="18" charset="-34"/>
                        </a:rPr>
                        <a:t>53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530,000 </a:t>
                      </a:r>
                      <a:r>
                        <a:rPr lang="th-TH" sz="2800" b="1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บาท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64228077"/>
                  </a:ext>
                </a:extLst>
              </a:tr>
              <a:tr h="410442">
                <a:tc gridSpan="3">
                  <a:txBody>
                    <a:bodyPr/>
                    <a:lstStyle/>
                    <a:p>
                      <a:pPr marL="6858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cs typeface="+mj-cs"/>
                        </a:rPr>
                        <a:t>รวมเป็นเงิน</a:t>
                      </a:r>
                      <a:endParaRPr lang="en-US" sz="2400" dirty="0">
                        <a:effectLst/>
                        <a:latin typeface="Cordia New" panose="020B0304020202020204" pitchFamily="34" charset="-34"/>
                        <a:ea typeface="Cordia New" panose="020B0304020202020204" pitchFamily="34" charset="-34"/>
                        <a:cs typeface="+mj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858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1,773,900 </a:t>
                      </a:r>
                      <a:r>
                        <a:rPr lang="th-TH" sz="2800" b="1" dirty="0" smtClean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บาท</a:t>
                      </a:r>
                      <a:endParaRPr lang="en-US" sz="2800" b="1" dirty="0">
                        <a:effectLst/>
                        <a:latin typeface="Angsana New" panose="02020603050405020304" pitchFamily="18" charset="-34"/>
                        <a:ea typeface="Cordia New" panose="020B0304020202020204" pitchFamily="34" charset="-34"/>
                        <a:cs typeface="Angsana New" panose="02020603050405020304" pitchFamily="18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4554788"/>
                  </a:ext>
                </a:extLst>
              </a:tr>
            </a:tbl>
          </a:graphicData>
        </a:graphic>
      </p:graphicFrame>
      <p:sp>
        <p:nvSpPr>
          <p:cNvPr id="6" name="ชื่อเรื่องรอง 5"/>
          <p:cNvSpPr>
            <a:spLocks noGrp="1"/>
          </p:cNvSpPr>
          <p:nvPr>
            <p:ph type="subTitle" idx="1"/>
          </p:nvPr>
        </p:nvSpPr>
        <p:spPr>
          <a:xfrm>
            <a:off x="545205" y="1275008"/>
            <a:ext cx="10813961" cy="4984124"/>
          </a:xfrm>
        </p:spPr>
        <p:txBody>
          <a:bodyPr/>
          <a:lstStyle/>
          <a:p>
            <a:pPr algn="l"/>
            <a:r>
              <a:rPr lang="th-TH" sz="3200" dirty="0" smtClean="0">
                <a:cs typeface="+mj-cs"/>
              </a:rPr>
              <a:t>              รายการ</a:t>
            </a:r>
            <a:r>
              <a:rPr lang="th-TH" sz="3200" dirty="0">
                <a:cs typeface="+mj-cs"/>
              </a:rPr>
              <a:t>เบิกจ่ายเงินให้กับสมาชิก ระหว่างเดือน </a:t>
            </a:r>
            <a:r>
              <a:rPr lang="th-TH" sz="3200" b="1" dirty="0">
                <a:cs typeface="+mj-cs"/>
              </a:rPr>
              <a:t>มกราคม – ธันวาคม </a:t>
            </a:r>
            <a:r>
              <a:rPr lang="en-US" sz="32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2564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52599" y="72947"/>
            <a:ext cx="8923986" cy="987157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</a:rPr>
              <a:t>สถานะทางการเงินและข้อมูลสมาชิก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742995" y="3098410"/>
            <a:ext cx="8061101" cy="26347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รายรับเดือน มกราคม  </a:t>
            </a:r>
            <a:r>
              <a:rPr lang="en-US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2,481 </a:t>
            </a: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</a:t>
            </a:r>
            <a:r>
              <a:rPr lang="en-US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x 60</a:t>
            </a:r>
            <a:r>
              <a:rPr lang="th-TH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บาท       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	=  148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,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860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บาท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  <a:p>
            <a:pPr marL="0" indent="0">
              <a:buNone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- ฐานะทางการเงิน ณ วันที่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กุมภาพันธ์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2565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ดังนี้</a:t>
            </a:r>
            <a:endParaRPr lang="en-US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en-US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	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ยอดเงินฝากธนาคาร              จำนวน	 	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205,138.52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บาท</a:t>
            </a:r>
          </a:p>
          <a:p>
            <a:pPr marL="0" indent="0">
              <a:buNone/>
            </a:pP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- จ่ายให้กับสมาชิก เดือนมกราคม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11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    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190,000.00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บาท</a:t>
            </a:r>
            <a:b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	เงินคงเหลือ			         </a:t>
            </a:r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15,138.52   </a:t>
            </a:r>
            <a: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บาท</a:t>
            </a:r>
            <a:endParaRPr lang="en-US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ปัจจุบันมียอดเงินค้างจ่ายให้กับสมาชิก  </a:t>
            </a:r>
            <a:r>
              <a:rPr lang="th-TH" dirty="0" smtClean="0"/>
              <a:t>			</a:t>
            </a:r>
            <a:r>
              <a:rPr lang="en-US" sz="43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1,170,000</a:t>
            </a:r>
            <a:r>
              <a:rPr lang="en-US" dirty="0" smtClean="0"/>
              <a:t>  </a:t>
            </a:r>
            <a:r>
              <a:rPr lang="th-TH" dirty="0" smtClean="0"/>
              <a:t>บาท</a:t>
            </a:r>
            <a:endParaRPr lang="en-US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2742995" y="1060104"/>
            <a:ext cx="7147775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จำนวนสมาชิก ณ เดือน ธันวาคม </a:t>
            </a:r>
            <a:r>
              <a:rPr lang="en-US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2564 		2,</a:t>
            </a:r>
            <a:r>
              <a:rPr lang="en-US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en-US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79   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คน</a:t>
            </a:r>
          </a:p>
          <a:p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-  สมาชิก ย้าย/ลาออก/เกษียณ/เสียชีวิต		</a:t>
            </a:r>
            <a:r>
              <a:rPr lang="en-US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4    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คน</a:t>
            </a:r>
          </a:p>
          <a:p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- สมาชิก เข้าใหม่ เดือน มกราคม </a:t>
            </a:r>
            <a:r>
              <a:rPr lang="en-US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2565		     6     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คน</a:t>
            </a:r>
          </a:p>
          <a:p>
            <a:r>
              <a:rPr lang="th-TH" sz="2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</a:t>
            </a:r>
            <a:r>
              <a:rPr lang="th-TH" sz="2800" b="1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รวมจำนวนสมาชิก			</a:t>
            </a:r>
            <a:r>
              <a:rPr lang="en-US" sz="2800" b="1" u="sng" smtClean="0">
                <a:latin typeface="Angsana New" panose="02020603050405020304" pitchFamily="18" charset="-34"/>
                <a:cs typeface="Angsana New" panose="02020603050405020304" pitchFamily="18" charset="-34"/>
              </a:rPr>
              <a:t>2,481   </a:t>
            </a:r>
            <a:r>
              <a:rPr lang="th-TH" sz="2800" b="1" u="sng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คน</a:t>
            </a:r>
            <a:endParaRPr lang="en-US" sz="2800" b="1" u="sng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138863" y="5473005"/>
            <a:ext cx="8911976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มติที่ประชุม คณะอนุกรรมการสวัสดิการ สป. สสจ.เพชรบูรณ์ </a:t>
            </a:r>
            <a:b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ครั้งที่ 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1/2565 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เมื่อวันที่ 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19 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มกราคม 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2565 </a:t>
            </a:r>
            <a:b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จึงมีมติ ให้เก็บเงินรายเดือน </a:t>
            </a:r>
            <a:r>
              <a:rPr lang="th-TH" sz="36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เพิ่มเป็น  </a:t>
            </a:r>
            <a:r>
              <a:rPr lang="en-US" sz="36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100 </a:t>
            </a:r>
            <a:r>
              <a:rPr lang="th-TH" sz="36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บาท/คน/เดือน ตั้งแต่เดือน ก.พ </a:t>
            </a:r>
            <a:r>
              <a:rPr lang="en-US" sz="3600" b="1" dirty="0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65 </a:t>
            </a:r>
            <a:endParaRPr lang="en-US" sz="36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4238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104</Words>
  <Application>Microsoft Office PowerPoint</Application>
  <PresentationFormat>กำหนดเอง</PresentationFormat>
  <Paragraphs>39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ธีมของ Office</vt:lpstr>
      <vt:lpstr>วาระเพื่อทราบ : เรื่องสรุปการดำเนินงานกองทุนสวัสดิการเพื่อนช่วยเพื่อน</vt:lpstr>
      <vt:lpstr>สถานะทางการเงินและข้อมูลสมาชิก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วาระเพื่อทราบ : สรุปการดำเนินงานกองทุนสวัสดิการเพื่อนช่วยเพื่อน</dc:title>
  <dc:creator>Windows User</dc:creator>
  <cp:lastModifiedBy>Duang</cp:lastModifiedBy>
  <cp:revision>11</cp:revision>
  <cp:lastPrinted>2022-02-28T08:24:20Z</cp:lastPrinted>
  <dcterms:created xsi:type="dcterms:W3CDTF">2022-02-28T06:54:42Z</dcterms:created>
  <dcterms:modified xsi:type="dcterms:W3CDTF">2022-02-28T08:28:08Z</dcterms:modified>
</cp:coreProperties>
</file>