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0" r:id="rId2"/>
    <p:sldId id="340" r:id="rId3"/>
    <p:sldId id="341" r:id="rId4"/>
    <p:sldId id="349" r:id="rId5"/>
    <p:sldId id="357" r:id="rId6"/>
    <p:sldId id="363" r:id="rId7"/>
    <p:sldId id="350" r:id="rId8"/>
    <p:sldId id="356" r:id="rId9"/>
    <p:sldId id="354" r:id="rId10"/>
    <p:sldId id="352" r:id="rId11"/>
    <p:sldId id="355" r:id="rId12"/>
    <p:sldId id="360" r:id="rId13"/>
    <p:sldId id="353" r:id="rId14"/>
    <p:sldId id="359" r:id="rId15"/>
    <p:sldId id="358" r:id="rId16"/>
    <p:sldId id="361" r:id="rId17"/>
    <p:sldId id="342" r:id="rId18"/>
    <p:sldId id="362" r:id="rId19"/>
    <p:sldId id="335" r:id="rId20"/>
  </p:sldIdLst>
  <p:sldSz cx="9144000" cy="5143500" type="screen16x9"/>
  <p:notesSz cx="6888163" cy="10018713"/>
  <p:embeddedFontLst>
    <p:embeddedFont>
      <p:font typeface="Angsana New" panose="02020603050405020304" pitchFamily="18" charset="-34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  <p:embeddedFont>
      <p:font typeface="TH SarabunPSK" panose="020B0500040200020003" pitchFamily="34" charset="-3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3238" autoAdjust="0"/>
  </p:normalViewPr>
  <p:slideViewPr>
    <p:cSldViewPr>
      <p:cViewPr>
        <p:scale>
          <a:sx n="80" d="100"/>
          <a:sy n="80" d="100"/>
        </p:scale>
        <p:origin x="-1230" y="-27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2BBBD-E782-4386-A803-3E2CDF23436C}" type="datetimeFigureOut">
              <a:rPr lang="th-TH" smtClean="0"/>
              <a:t>28/02/65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5476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5476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7E9F1-98B4-45AD-A537-1A39FE4E1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894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B65D35C-2CD4-4D56-A7BE-478FB68D8A8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892AAD2-1A91-4713-9CCD-E160347E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0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0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202-9C98-4C2A-8F57-E8C591CBDB7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42901" y="150495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การคัดกรองและการตรวจยืนยันการติดเชื้อไวรัสตับอักเสบบีและซี</a:t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เพชรบูรณ์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195" y="3239185"/>
            <a:ext cx="546479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1746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800" b="1" i="1" dirty="0">
                <a:solidFill>
                  <a:srgbClr val="001746"/>
                </a:solidFill>
                <a:latin typeface="TH SarabunPSK" pitchFamily="34" charset="-34"/>
                <a:cs typeface="TH SarabunPSK" pitchFamily="34" charset="-34"/>
              </a:rPr>
              <a:t>มีนาคม 256</a:t>
            </a:r>
            <a:r>
              <a:rPr lang="en-US" sz="2800" b="1" i="1" dirty="0">
                <a:solidFill>
                  <a:srgbClr val="001746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2800" b="1" i="1" dirty="0">
              <a:solidFill>
                <a:srgbClr val="00174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74287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กลุ่มงานควบคุมโรคไม่ติดต่อฯ    สำนักงาน</a:t>
            </a:r>
            <a:r>
              <a:rPr lang="th-TH" sz="32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สาธารณสุขจังหวัดเพชรบูรณ์</a:t>
            </a:r>
          </a:p>
        </p:txBody>
      </p:sp>
      <p:pic>
        <p:nvPicPr>
          <p:cNvPr id="2052" name="Picture 4" descr="ไฟล์:ตรากระทรวงสาธารณสุขใหม่.png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62" y="183357"/>
            <a:ext cx="1303058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โลโก้ วช. (NRCT Logo) &gt; สำนักงานคณะกรรมการวิจัยแห่งชาติ (วช.) | National  Research Council of Thailand (NRCT) &gt; ส่วนข่าวสาร-ประชาสัมพันธ์ วช."/>
          <p:cNvSpPr>
            <a:spLocks noChangeAspect="1" noChangeArrowheads="1"/>
          </p:cNvSpPr>
          <p:nvPr/>
        </p:nvSpPr>
        <p:spPr bwMode="auto">
          <a:xfrm>
            <a:off x="190500" y="-1595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0" descr="โลโก้ วช. (NRCT Logo) &gt; สำนักงานคณะกรรมการวิจัยแห่งชาติ (วช.) | National  Research Council of Thailand (NRCT) &gt; ส่วนข่าวสาร-ประชาสัมพันธ์ วช."/>
          <p:cNvSpPr>
            <a:spLocks noChangeAspect="1" noChangeArrowheads="1"/>
          </p:cNvSpPr>
          <p:nvPr/>
        </p:nvSpPr>
        <p:spPr bwMode="auto">
          <a:xfrm>
            <a:off x="342900" y="-452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2" descr="โลโก้ วช. (NRCT Logo) &gt; สำนักงานคณะกรรมการวิจัยแห่งชาติ (วช.) | National  Research Council of Thailand (NRCT) &gt; ส่วนข่าวสาร-ประชาสัมพันธ์ วช."/>
          <p:cNvSpPr>
            <a:spLocks noChangeAspect="1" noChangeArrowheads="1"/>
          </p:cNvSpPr>
          <p:nvPr/>
        </p:nvSpPr>
        <p:spPr bwMode="auto">
          <a:xfrm>
            <a:off x="495300" y="6905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11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8F7E82-B7D8-408C-8406-1A24E843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080E17F-C506-4709-B82D-435639DB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FE235270-FFC8-448C-86F5-C1FFC5D6BC7C}"/>
              </a:ext>
            </a:extLst>
          </p:cNvPr>
          <p:cNvSpPr txBox="1">
            <a:spLocks/>
          </p:cNvSpPr>
          <p:nvPr/>
        </p:nvSpPr>
        <p:spPr>
          <a:xfrm>
            <a:off x="1298255" y="39791"/>
            <a:ext cx="6390901" cy="47455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ผลงานการคัดกรองไวรัสตับอักเสบ ซี รายสถานบริการ อำเภอหล่มสัก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="" xmlns:a16="http://schemas.microsoft.com/office/drawing/2014/main" id="{5DBA45A5-F127-4606-A4BC-6FDADFBAA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03281"/>
              </p:ext>
            </p:extLst>
          </p:nvPr>
        </p:nvGraphicFramePr>
        <p:xfrm>
          <a:off x="434171" y="581020"/>
          <a:ext cx="4038600" cy="451033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358726355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182872549"/>
                    </a:ext>
                  </a:extLst>
                </a:gridCol>
                <a:gridCol w="937429">
                  <a:extLst>
                    <a:ext uri="{9D8B030D-6E8A-4147-A177-3AD203B41FA5}">
                      <a16:colId xmlns="" xmlns:a16="http://schemas.microsoft.com/office/drawing/2014/main" val="491240205"/>
                    </a:ext>
                  </a:extLst>
                </a:gridCol>
                <a:gridCol w="1043771">
                  <a:extLst>
                    <a:ext uri="{9D8B030D-6E8A-4147-A177-3AD203B41FA5}">
                      <a16:colId xmlns="" xmlns:a16="http://schemas.microsoft.com/office/drawing/2014/main" val="499258934"/>
                    </a:ext>
                  </a:extLst>
                </a:gridCol>
              </a:tblGrid>
              <a:tr h="44635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ผลงาน(คน)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2374676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24.53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4811005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ท่ามะกล้วย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52.88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5550205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ท่าช้าง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056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52.20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3397339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ฝายนาแซง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53.08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4971627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หนองสว่าง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467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61.03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1440777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น้ำเฮ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ี้ย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40.54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6916723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61.80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1683743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วังมล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926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39.64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8599521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บ้านโสก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062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68.52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8327399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กกเดื่อ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806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63.41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2071887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บ้านติ้ว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65.35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5747734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วังร่อง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61.57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100735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69.50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084372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น้ำดุก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60.18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8453809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วังยาว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81.21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8827104"/>
                  </a:ext>
                </a:extLst>
              </a:tr>
              <a:tr h="226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ห้วยระ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หงษ์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462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74.68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83666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>
            <a:extLst>
              <a:ext uri="{FF2B5EF4-FFF2-40B4-BE49-F238E27FC236}">
                <a16:creationId xmlns="" xmlns:a16="http://schemas.microsoft.com/office/drawing/2014/main" id="{88233A1F-1088-4596-B9FD-CB3FAE5B8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23200"/>
              </p:ext>
            </p:extLst>
          </p:nvPr>
        </p:nvGraphicFramePr>
        <p:xfrm>
          <a:off x="4670335" y="438150"/>
          <a:ext cx="4245065" cy="4761302"/>
        </p:xfrm>
        <a:graphic>
          <a:graphicData uri="http://schemas.openxmlformats.org/drawingml/2006/table">
            <a:tbl>
              <a:tblPr/>
              <a:tblGrid>
                <a:gridCol w="1120865">
                  <a:extLst>
                    <a:ext uri="{9D8B030D-6E8A-4147-A177-3AD203B41FA5}">
                      <a16:colId xmlns="" xmlns:a16="http://schemas.microsoft.com/office/drawing/2014/main" val="4173391336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8372218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23500760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621577441"/>
                    </a:ext>
                  </a:extLst>
                </a:gridCol>
              </a:tblGrid>
              <a:tr h="18856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144870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ปากช่อง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83.09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176543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น้ำชุนใหญ่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004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46.84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8951623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ดงขวาง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57.85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7281435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หนองไขว่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879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55.40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3132692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ลานบ่า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058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78.54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967656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งิ้วงาม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740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61.06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5665121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บ้านหัวนา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79018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หนองคัน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869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83.96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7444959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บุ่งน้ำเต้า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620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79.90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2195657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ธารทิพย์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744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70.72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03155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บ้านกลาง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274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62.27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408333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ช้างตะ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78.06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4882082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ดงน้อย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036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758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73.17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835167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บ้านไร่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68.73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8923089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ปากดุก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90.73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862305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ห้วยโปร่ง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645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51.79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118586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บ้านน้ำพุ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81.18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354491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669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493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58.37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03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8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92016EB-2298-4BCD-A3A7-F0E5F34C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0A485EF2-A37A-4E2B-861A-F175DADAF3DA}"/>
              </a:ext>
            </a:extLst>
          </p:cNvPr>
          <p:cNvSpPr txBox="1">
            <a:spLocks/>
          </p:cNvSpPr>
          <p:nvPr/>
        </p:nvSpPr>
        <p:spPr>
          <a:xfrm>
            <a:off x="1371600" y="151025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อำเภอวิเชียรบุรี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914FF519-7405-419E-81F8-37A6D370B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26218"/>
              </p:ext>
            </p:extLst>
          </p:nvPr>
        </p:nvGraphicFramePr>
        <p:xfrm>
          <a:off x="152402" y="971550"/>
          <a:ext cx="4267199" cy="3404940"/>
        </p:xfrm>
        <a:graphic>
          <a:graphicData uri="http://schemas.openxmlformats.org/drawingml/2006/table">
            <a:tbl>
              <a:tblPr/>
              <a:tblGrid>
                <a:gridCol w="1046670">
                  <a:extLst>
                    <a:ext uri="{9D8B030D-6E8A-4147-A177-3AD203B41FA5}">
                      <a16:colId xmlns="" xmlns:a16="http://schemas.microsoft.com/office/drawing/2014/main" val="2422335427"/>
                    </a:ext>
                  </a:extLst>
                </a:gridCol>
                <a:gridCol w="1127185">
                  <a:extLst>
                    <a:ext uri="{9D8B030D-6E8A-4147-A177-3AD203B41FA5}">
                      <a16:colId xmlns="" xmlns:a16="http://schemas.microsoft.com/office/drawing/2014/main" val="603733810"/>
                    </a:ext>
                  </a:extLst>
                </a:gridCol>
                <a:gridCol w="950343">
                  <a:extLst>
                    <a:ext uri="{9D8B030D-6E8A-4147-A177-3AD203B41FA5}">
                      <a16:colId xmlns="" xmlns:a16="http://schemas.microsoft.com/office/drawing/2014/main" val="1335911276"/>
                    </a:ext>
                  </a:extLst>
                </a:gridCol>
                <a:gridCol w="1143001">
                  <a:extLst>
                    <a:ext uri="{9D8B030D-6E8A-4147-A177-3AD203B41FA5}">
                      <a16:colId xmlns="" xmlns:a16="http://schemas.microsoft.com/office/drawing/2014/main" val="69716774"/>
                    </a:ext>
                  </a:extLst>
                </a:gridCol>
              </a:tblGrid>
              <a:tr h="3732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14713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รพ.วิเชียรบุรี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2116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29.73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3004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นาไร่เดียว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3723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1234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33.15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6046072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ท่าโรง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5318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1058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19.89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287751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แก่งหินปูน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1735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36.66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629139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โคกปรง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2921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2471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84.59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23956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น้ำร้อน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3190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2112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66.21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8536917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บ่อรัง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2990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1221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40.84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583221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วังไผ่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2155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77.63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425750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พุเตย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4317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2732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63.28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03421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="" xmlns:a16="http://schemas.microsoft.com/office/drawing/2014/main" id="{6221713F-9ED6-46BA-B428-78D4ABE4E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60418"/>
              </p:ext>
            </p:extLst>
          </p:nvPr>
        </p:nvGraphicFramePr>
        <p:xfrm>
          <a:off x="4571999" y="971550"/>
          <a:ext cx="4419599" cy="371495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40974847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390725349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977810546"/>
                    </a:ext>
                  </a:extLst>
                </a:gridCol>
                <a:gridCol w="1219199">
                  <a:extLst>
                    <a:ext uri="{9D8B030D-6E8A-4147-A177-3AD203B41FA5}">
                      <a16:colId xmlns="" xmlns:a16="http://schemas.microsoft.com/office/drawing/2014/main" val="2905403779"/>
                    </a:ext>
                  </a:extLst>
                </a:gridCol>
              </a:tblGrid>
              <a:tr h="34640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88296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พุขาม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2741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1465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53.45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485788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รวมทรัพย์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637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43.25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0746691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ยางจ่า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43.19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371751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โพทะเล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1400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62.57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9945732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บึงกระจับ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1750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1404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80.23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4421066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วังใหญ่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1592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49.56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9147857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โนนสง่า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81.06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402727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วังวัด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1729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1077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62.29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1232574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ซับน้อย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3154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31.17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5209433"/>
                  </a:ext>
                </a:extLst>
              </a:tr>
              <a:tr h="1996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44226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22213</a:t>
                      </a:r>
                    </a:p>
                  </a:txBody>
                  <a:tcPr marL="5214" marR="5214" marT="5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50.23</a:t>
                      </a:r>
                    </a:p>
                  </a:txBody>
                  <a:tcPr marL="5214" marR="5214" marT="5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550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6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06EACD3-EA1C-4006-9293-47DD76F4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8EEFFD31-4C90-49A7-8287-F0C81E521FBF}"/>
              </a:ext>
            </a:extLst>
          </p:cNvPr>
          <p:cNvSpPr txBox="1">
            <a:spLocks/>
          </p:cNvSpPr>
          <p:nvPr/>
        </p:nvSpPr>
        <p:spPr>
          <a:xfrm>
            <a:off x="1361505" y="210416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อำเภอหล่มเก่า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5DC57A94-CF05-481E-971E-2E2918C20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59937"/>
              </p:ext>
            </p:extLst>
          </p:nvPr>
        </p:nvGraphicFramePr>
        <p:xfrm>
          <a:off x="762000" y="1352550"/>
          <a:ext cx="7467599" cy="1941195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889975338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889919876"/>
                    </a:ext>
                  </a:extLst>
                </a:gridCol>
                <a:gridCol w="1688586">
                  <a:extLst>
                    <a:ext uri="{9D8B030D-6E8A-4147-A177-3AD203B41FA5}">
                      <a16:colId xmlns="" xmlns:a16="http://schemas.microsoft.com/office/drawing/2014/main" val="3248778676"/>
                    </a:ext>
                  </a:extLst>
                </a:gridCol>
                <a:gridCol w="1435613">
                  <a:extLst>
                    <a:ext uri="{9D8B030D-6E8A-4147-A177-3AD203B41FA5}">
                      <a16:colId xmlns="" xmlns:a16="http://schemas.microsoft.com/office/drawing/2014/main" val="353878845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  <a:p>
                      <a:pPr algn="ctr" fontAlgn="b"/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(คน)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 (คน)</a:t>
                      </a:r>
                    </a:p>
                    <a:p>
                      <a:pPr algn="ctr" fontAlgn="b"/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</a:p>
                    <a:p>
                      <a:pPr algn="ctr" fontAlgn="b"/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38992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ในอำเภอหล่มเก่า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2426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รพร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781709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727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3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B34CAD0-3F5C-4175-82BA-C117CE7E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ตาราง 4">
            <a:extLst>
              <a:ext uri="{FF2B5EF4-FFF2-40B4-BE49-F238E27FC236}">
                <a16:creationId xmlns="" xmlns:a16="http://schemas.microsoft.com/office/drawing/2014/main" id="{D47DC0E2-7746-48CF-BD06-07D4FE5C6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4942"/>
              </p:ext>
            </p:extLst>
          </p:nvPr>
        </p:nvGraphicFramePr>
        <p:xfrm>
          <a:off x="1066799" y="742950"/>
          <a:ext cx="6781800" cy="4312809"/>
        </p:xfrm>
        <a:graphic>
          <a:graphicData uri="http://schemas.openxmlformats.org/drawingml/2006/table">
            <a:tbl>
              <a:tblPr/>
              <a:tblGrid>
                <a:gridCol w="1676401">
                  <a:extLst>
                    <a:ext uri="{9D8B030D-6E8A-4147-A177-3AD203B41FA5}">
                      <a16:colId xmlns="" xmlns:a16="http://schemas.microsoft.com/office/drawing/2014/main" val="336222412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367933106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498592525"/>
                    </a:ext>
                  </a:extLst>
                </a:gridCol>
                <a:gridCol w="1676399">
                  <a:extLst>
                    <a:ext uri="{9D8B030D-6E8A-4147-A177-3AD203B41FA5}">
                      <a16:colId xmlns="" xmlns:a16="http://schemas.microsoft.com/office/drawing/2014/main" val="1405637530"/>
                    </a:ext>
                  </a:extLst>
                </a:gridCol>
              </a:tblGrid>
              <a:tr h="52216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1923690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รพ.ศรีเทพ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73.53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6723335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นาตระกรุด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479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14.43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1991803"/>
                  </a:ext>
                </a:extLst>
              </a:tr>
              <a:tr h="271708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ทุ่งเศรษฐี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380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42.68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2748860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เกาะแก้ว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412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44.69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878153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วังขอน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526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35.47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9778300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นาสนุ่น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859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22.92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256818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โคกสะอาด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48.73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4977164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หนองย่างทอย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948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61.34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417362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สันติธรรม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950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53.26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5732553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นาน้ำโครม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623</a:t>
                      </a:r>
                    </a:p>
                  </a:txBody>
                  <a:tcPr marL="9324" marR="9324" marT="93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60.07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1255282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165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43.83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3755074"/>
                  </a:ext>
                </a:extLst>
              </a:tr>
            </a:tbl>
          </a:graphicData>
        </a:graphic>
      </p:graphicFrame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837FE7E9-15A8-4D7E-AE57-7FC3FCFBB869}"/>
              </a:ext>
            </a:extLst>
          </p:cNvPr>
          <p:cNvSpPr txBox="1">
            <a:spLocks/>
          </p:cNvSpPr>
          <p:nvPr/>
        </p:nvSpPr>
        <p:spPr>
          <a:xfrm>
            <a:off x="1262249" y="57150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อำเภอศรีเทพ</a:t>
            </a:r>
          </a:p>
        </p:txBody>
      </p:sp>
    </p:spTree>
    <p:extLst>
      <p:ext uri="{BB962C8B-B14F-4D97-AF65-F5344CB8AC3E}">
        <p14:creationId xmlns:p14="http://schemas.microsoft.com/office/powerpoint/2010/main" val="273056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6FE79B0-C6E9-4009-88A4-9FF8F21C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7255844B-542A-4F01-BB1D-B24DA1C815CD}"/>
              </a:ext>
            </a:extLst>
          </p:cNvPr>
          <p:cNvSpPr txBox="1">
            <a:spLocks/>
          </p:cNvSpPr>
          <p:nvPr/>
        </p:nvSpPr>
        <p:spPr>
          <a:xfrm>
            <a:off x="1361505" y="58016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อำเภอเมือง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215860E7-8324-40D7-9027-D458582A1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86418"/>
              </p:ext>
            </p:extLst>
          </p:nvPr>
        </p:nvGraphicFramePr>
        <p:xfrm>
          <a:off x="228600" y="742950"/>
          <a:ext cx="4114800" cy="3911525"/>
        </p:xfrm>
        <a:graphic>
          <a:graphicData uri="http://schemas.openxmlformats.org/drawingml/2006/table">
            <a:tbl>
              <a:tblPr/>
              <a:tblGrid>
                <a:gridCol w="972589">
                  <a:extLst>
                    <a:ext uri="{9D8B030D-6E8A-4147-A177-3AD203B41FA5}">
                      <a16:colId xmlns="" xmlns:a16="http://schemas.microsoft.com/office/drawing/2014/main" val="3254949235"/>
                    </a:ext>
                  </a:extLst>
                </a:gridCol>
                <a:gridCol w="1084810">
                  <a:extLst>
                    <a:ext uri="{9D8B030D-6E8A-4147-A177-3AD203B41FA5}">
                      <a16:colId xmlns="" xmlns:a16="http://schemas.microsoft.com/office/drawing/2014/main" val="17124354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909716066"/>
                    </a:ext>
                  </a:extLst>
                </a:gridCol>
                <a:gridCol w="1295401">
                  <a:extLst>
                    <a:ext uri="{9D8B030D-6E8A-4147-A177-3AD203B41FA5}">
                      <a16:colId xmlns="" xmlns:a16="http://schemas.microsoft.com/office/drawing/2014/main" val="1181969763"/>
                    </a:ext>
                  </a:extLst>
                </a:gridCol>
              </a:tblGrid>
              <a:tr h="1758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539788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รพ.เพชรบูรณ์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10296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584486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ตะเบาะ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2793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11.99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022232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บ้านพ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ี้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2465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24.14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499475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พนานิคม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1652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7.57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995909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สะเดียง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5421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17.43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170551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ป่าแดง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1810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48.90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198846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บ้านพลำ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46.68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18016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นางั่ว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4959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16.23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90943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ท่าพล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4775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53.86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019878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วังซอง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58.88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990821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ดงมูลเหล็ก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3753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2836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75.57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605112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บ้านโคก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3365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43.36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7778329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="" xmlns:a16="http://schemas.microsoft.com/office/drawing/2014/main" id="{CD49C4EE-FAB2-4C95-BBEC-7189862F9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53546"/>
              </p:ext>
            </p:extLst>
          </p:nvPr>
        </p:nvGraphicFramePr>
        <p:xfrm>
          <a:off x="4495800" y="813375"/>
          <a:ext cx="4530637" cy="4196775"/>
        </p:xfrm>
        <a:graphic>
          <a:graphicData uri="http://schemas.openxmlformats.org/drawingml/2006/table">
            <a:tbl>
              <a:tblPr/>
              <a:tblGrid>
                <a:gridCol w="1177837">
                  <a:extLst>
                    <a:ext uri="{9D8B030D-6E8A-4147-A177-3AD203B41FA5}">
                      <a16:colId xmlns="" xmlns:a16="http://schemas.microsoft.com/office/drawing/2014/main" val="137419761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280178050"/>
                    </a:ext>
                  </a:extLst>
                </a:gridCol>
                <a:gridCol w="1072805">
                  <a:extLst>
                    <a:ext uri="{9D8B030D-6E8A-4147-A177-3AD203B41FA5}">
                      <a16:colId xmlns="" xmlns:a16="http://schemas.microsoft.com/office/drawing/2014/main" val="326634708"/>
                    </a:ext>
                  </a:extLst>
                </a:gridCol>
                <a:gridCol w="832195">
                  <a:extLst>
                    <a:ext uri="{9D8B030D-6E8A-4147-A177-3AD203B41FA5}">
                      <a16:colId xmlns="" xmlns:a16="http://schemas.microsoft.com/office/drawing/2014/main" val="2614847393"/>
                    </a:ext>
                  </a:extLst>
                </a:gridCol>
              </a:tblGrid>
              <a:tr h="2123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8936852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กงกะยาง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810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71.85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3905868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ชอนไพร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2783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1272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45.71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1506167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นาป่า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3825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20.18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6138563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หนองผักบุ้ง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56.38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052789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ถ้ำน้ำบัง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1184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284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23.99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3185381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วังชมภู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5262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13.99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4586326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น้ำร้อน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2087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10.69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0793566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ห้วยสะแก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2532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602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23.78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4550153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ห้วยใหญ่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1769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31.94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7730193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โป่งหว้า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1381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803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58.15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2805271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ยางลาด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40.54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2815041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ระวิง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949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511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53.85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341013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รพ.ค่ายฯ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2417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2016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83.41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45464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72227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23797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32.95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738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2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8BBEF3D-D36E-471C-B2EE-A5398F8C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FB9BC8E9-FC61-4E7B-8894-2AFD3EF06068}"/>
              </a:ext>
            </a:extLst>
          </p:cNvPr>
          <p:cNvSpPr txBox="1">
            <a:spLocks/>
          </p:cNvSpPr>
          <p:nvPr/>
        </p:nvSpPr>
        <p:spPr>
          <a:xfrm>
            <a:off x="1361505" y="151025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อำเภอเขาค้อ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="" xmlns:a16="http://schemas.microsoft.com/office/drawing/2014/main" id="{FE9181A6-1F4F-40B6-9529-D45669BFE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6894"/>
              </p:ext>
            </p:extLst>
          </p:nvPr>
        </p:nvGraphicFramePr>
        <p:xfrm>
          <a:off x="1141330" y="895350"/>
          <a:ext cx="6642452" cy="4082624"/>
        </p:xfrm>
        <a:graphic>
          <a:graphicData uri="http://schemas.openxmlformats.org/drawingml/2006/table">
            <a:tbl>
              <a:tblPr/>
              <a:tblGrid>
                <a:gridCol w="1537051">
                  <a:extLst>
                    <a:ext uri="{9D8B030D-6E8A-4147-A177-3AD203B41FA5}">
                      <a16:colId xmlns="" xmlns:a16="http://schemas.microsoft.com/office/drawing/2014/main" val="3063377719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56058189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4204161863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641855029"/>
                    </a:ext>
                  </a:extLst>
                </a:gridCol>
              </a:tblGrid>
              <a:tr h="2589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9248" marR="9248" marT="9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914993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รพ.เขาค้อ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743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319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42.93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8122183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นายาว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1622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7.40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591815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เหล่าหญ้า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1041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545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52.35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1975086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ป่าคา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984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262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26.63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9799653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ป่าแดง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276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3353910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ปานสุขุม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1124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404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35.94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499217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พัฒนวรพงษ์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458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34.28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4619914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รื่นฤดี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585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19.66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3108766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เสลี่ยง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แห้ง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461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36.23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5312243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หนองแม่นา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608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213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35.03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3648732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็ก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3501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490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14.00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5833711"/>
                  </a:ext>
                </a:extLst>
              </a:tr>
              <a:tr h="28669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9248" marR="9248" marT="9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11403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2850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24.99</a:t>
                      </a:r>
                    </a:p>
                  </a:txBody>
                  <a:tcPr marL="9248" marR="9248" marT="9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446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C46C445B-2C08-4BF7-B1CB-E67C550A8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229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66800" y="63174"/>
            <a:ext cx="7732802" cy="53253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อุปกรณ์ สิ่งสนับสนุนโครงการ สำหรับการคัดกรองและตรวจยืนยัน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  <p:graphicFrame>
        <p:nvGraphicFramePr>
          <p:cNvPr id="7" name="ตาราง 6">
            <a:extLst>
              <a:ext uri="{FF2B5EF4-FFF2-40B4-BE49-F238E27FC236}">
                <a16:creationId xmlns="" xmlns:a16="http://schemas.microsoft.com/office/drawing/2014/main" id="{78E7AF15-EF47-4AF2-ADD6-1143B0439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2607"/>
              </p:ext>
            </p:extLst>
          </p:nvPr>
        </p:nvGraphicFramePr>
        <p:xfrm>
          <a:off x="917054" y="839227"/>
          <a:ext cx="7162800" cy="3184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2741">
                  <a:extLst>
                    <a:ext uri="{9D8B030D-6E8A-4147-A177-3AD203B41FA5}">
                      <a16:colId xmlns="" xmlns:a16="http://schemas.microsoft.com/office/drawing/2014/main" val="1672314019"/>
                    </a:ext>
                  </a:extLst>
                </a:gridCol>
                <a:gridCol w="3160059">
                  <a:extLst>
                    <a:ext uri="{9D8B030D-6E8A-4147-A177-3AD203B41FA5}">
                      <a16:colId xmlns="" xmlns:a16="http://schemas.microsoft.com/office/drawing/2014/main" val="4273432814"/>
                    </a:ext>
                  </a:extLst>
                </a:gridCol>
              </a:tblGrid>
              <a:tr h="6643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สิ่งสนับสนุน</a:t>
                      </a: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ชิ้น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351934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HBV Strip tests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ชุดตรวจการติดเชื้อ</a:t>
                      </a:r>
                      <a:r>
                        <a:rPr lang="th-TH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ไวรัส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ตับอักเสบ บี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78,300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HCV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Strip tests (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ชุดตรวจการติดเชื้อ</a:t>
                      </a:r>
                      <a:r>
                        <a:rPr lang="th-TH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ไวรัส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ตับอักเสบ ซี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39,600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Serum tubes (Screw cap tubes)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8,300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Sample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tubes 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12*75 mm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7,400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Pasture Pipettes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Syringes &amp;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Needles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 – 2,000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EDTA tubes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ml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Lancets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7047490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Plastic Boxes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907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5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paporn\Desktop\1มีค65\S__49889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4644" y="136525"/>
            <a:ext cx="3138541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paporn\Desktop\1มีค65\S__8585303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85" y="136525"/>
            <a:ext cx="294461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paporn\Desktop\1มีค65\S__4988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42" y="2724150"/>
            <a:ext cx="2881258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paporn\Desktop\1มีค65\3817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t="12234" r="6679" b="13876"/>
          <a:stretch/>
        </p:blipFill>
        <p:spPr bwMode="auto">
          <a:xfrm>
            <a:off x="0" y="136525"/>
            <a:ext cx="2984644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paporn\Desktop\1มีค65\S__85853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1" y="2876551"/>
            <a:ext cx="299898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paporn\Desktop\1มีค65\S__85852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24150"/>
            <a:ext cx="3138541" cy="23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01863"/>
            <a:ext cx="58277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6110"/>
              </p:ext>
            </p:extLst>
          </p:nvPr>
        </p:nvGraphicFramePr>
        <p:xfrm>
          <a:off x="76201" y="668480"/>
          <a:ext cx="8984671" cy="42654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0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7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504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7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test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strip test positive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HCV-RNA 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/>
                      </a:r>
                      <a:b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Viral load ≥</a:t>
                      </a:r>
                      <a:r>
                        <a:rPr lang="th-TH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5000 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IU/ml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77.37% (4,653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/6,014)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8.7%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(405/4,653)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67.31% (140/208)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97.85% (137/140)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1200606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70.14% (14,266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/20,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340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62% (231/14,088)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84.35%(124/147)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(9/9)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8504559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3.38%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7,104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/11,207)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(268/7,104)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2.60% (57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92.11% (35/38)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62.88%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21,220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/33,745)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59% (1,398/21,220)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79.53% (272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447555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62.13%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(13,624/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69% (366/13,624)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63.88% (115/180)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2,493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/55,669)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(4,017/32,493)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79.28% (1,557/1,964)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97.50% (234/240)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50.23%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22,213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/44,226)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78% (617/22,213)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75.50% (299/396)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(80/80)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6547072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49.75% (13,722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/27,580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(1,530/13,722)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75.53% (818/1,083)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98.26% (230/226)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41.73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(8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,833/21,165)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(152/8,833)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83.72% (108/129)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92.41% (73/79)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เมืองเพชรบูรณ์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32.95% (23,797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/72,227)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5.64% (1,341/21,323)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86.77% (341/393)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95.96% (95/99)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31.40%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(3,581/11,403)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6.98% (250/3,581)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80.50% (95/118)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(22/22)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รวม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50.85% (165,506</a:t>
                      </a:r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/325,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505)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39% (10,575/165,506)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76.16% (4,021/5,280)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97.46% (1,001/1,027)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08073" y="491617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ข้อมูลคัดกรอง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27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256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1400" b="1" dirty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066800" y="57150"/>
            <a:ext cx="7732802" cy="609600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การคัดกรอง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ตับอักเสบ ซี จังหวัดเพชรบูรณ์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24403"/>
              </p:ext>
            </p:extLst>
          </p:nvPr>
        </p:nvGraphicFramePr>
        <p:xfrm>
          <a:off x="1219200" y="590550"/>
          <a:ext cx="7467600" cy="439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9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0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37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</a:t>
                      </a:r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test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HBV strip test positive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20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HBsAg</a:t>
                      </a:r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77.37% (4,653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6,014)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7.16%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(333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4,653)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71.43% (5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หล่มเก่า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49.75%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(13,722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27,580)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6.49% (891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13,722)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86.30% (422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489)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35.36% (11,933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33,745)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4.17% (498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11,933)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80.65%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(50</a:t>
                      </a:r>
                      <a:r>
                        <a:rPr lang="th-TH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28.20% (5,968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21,165)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4.79% (286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5,968)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89.29% (200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224)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17.09% (1,949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11,403)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5.82% (133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1,949)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87.50% (35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40)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10.26% (2,249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5.38% (121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2,249)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81.33% (61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11.76%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(1,318</a:t>
                      </a:r>
                      <a:r>
                        <a:rPr lang="th-TH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11,207)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5.77% (76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1,318)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</a:t>
                      </a:r>
                      <a:r>
                        <a:rPr lang="th-TH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9.18% (6,632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72,227)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3.98% (264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6,632)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79.07% (102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129)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7.75% (4,317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55,669)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3.45% (149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4,317)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66.67% (16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8.82%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(1,794</a:t>
                      </a:r>
                      <a:r>
                        <a:rPr lang="th-TH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20,340)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4.68% (84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1,794)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98.11% (52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5.85% (2,588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44,226)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2.90% (75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2,588)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63.64%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(7</a:t>
                      </a:r>
                      <a:r>
                        <a:rPr lang="th-TH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17.55% (57,123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325,505)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5.09% (2,910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57,123)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85.41% (960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1,124)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66800" y="57150"/>
            <a:ext cx="7732802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การคัดกรอง</a:t>
            </a:r>
            <a:r>
              <a:rPr lang="th-TH" sz="2800" b="1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ตับอักเสบ บี จังหวัดเพชรบูรณ์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6100" y="485775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ข้อมูลคัดกรอง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27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256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1400" b="1" dirty="0">
              <a:solidFill>
                <a:schemeClr val="bg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3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1250E373-62B7-49AB-8EE4-7D6BB0C46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26644"/>
              </p:ext>
            </p:extLst>
          </p:nvPr>
        </p:nvGraphicFramePr>
        <p:xfrm>
          <a:off x="609600" y="590550"/>
          <a:ext cx="7619999" cy="4419600"/>
        </p:xfrm>
        <a:graphic>
          <a:graphicData uri="http://schemas.openxmlformats.org/drawingml/2006/table">
            <a:tbl>
              <a:tblPr/>
              <a:tblGrid>
                <a:gridCol w="1359347">
                  <a:extLst>
                    <a:ext uri="{9D8B030D-6E8A-4147-A177-3AD203B41FA5}">
                      <a16:colId xmlns="" xmlns:a16="http://schemas.microsoft.com/office/drawing/2014/main" val="1442033883"/>
                    </a:ext>
                  </a:extLst>
                </a:gridCol>
                <a:gridCol w="1033869">
                  <a:extLst>
                    <a:ext uri="{9D8B030D-6E8A-4147-A177-3AD203B41FA5}">
                      <a16:colId xmlns="" xmlns:a16="http://schemas.microsoft.com/office/drawing/2014/main" val="3585526161"/>
                    </a:ext>
                  </a:extLst>
                </a:gridCol>
                <a:gridCol w="1033869">
                  <a:extLst>
                    <a:ext uri="{9D8B030D-6E8A-4147-A177-3AD203B41FA5}">
                      <a16:colId xmlns="" xmlns:a16="http://schemas.microsoft.com/office/drawing/2014/main" val="3871479241"/>
                    </a:ext>
                  </a:extLst>
                </a:gridCol>
                <a:gridCol w="1091307">
                  <a:extLst>
                    <a:ext uri="{9D8B030D-6E8A-4147-A177-3AD203B41FA5}">
                      <a16:colId xmlns="" xmlns:a16="http://schemas.microsoft.com/office/drawing/2014/main" val="1242832779"/>
                    </a:ext>
                  </a:extLst>
                </a:gridCol>
                <a:gridCol w="1033869">
                  <a:extLst>
                    <a:ext uri="{9D8B030D-6E8A-4147-A177-3AD203B41FA5}">
                      <a16:colId xmlns="" xmlns:a16="http://schemas.microsoft.com/office/drawing/2014/main" val="2158837251"/>
                    </a:ext>
                  </a:extLst>
                </a:gridCol>
                <a:gridCol w="1033869">
                  <a:extLst>
                    <a:ext uri="{9D8B030D-6E8A-4147-A177-3AD203B41FA5}">
                      <a16:colId xmlns="" xmlns:a16="http://schemas.microsoft.com/office/drawing/2014/main" val="3925778523"/>
                    </a:ext>
                  </a:extLst>
                </a:gridCol>
                <a:gridCol w="1033869">
                  <a:extLst>
                    <a:ext uri="{9D8B030D-6E8A-4147-A177-3AD203B41FA5}">
                      <a16:colId xmlns="" xmlns:a16="http://schemas.microsoft.com/office/drawing/2014/main" val="422595010"/>
                    </a:ext>
                  </a:extLst>
                </a:gridCol>
              </a:tblGrid>
              <a:tr h="294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2710276"/>
                  </a:ext>
                </a:extLst>
              </a:tr>
              <a:tr h="2946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051" marR="9051" marT="9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868493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เพชรบูรณ์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855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18.02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33.48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913926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ค่ายฯ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417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83.41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391359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898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28.14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738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67.92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318083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24.53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62.11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454957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787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49.05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4108115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629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29.73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51.26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735432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739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73.53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39.42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84463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44.58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65.59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277126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46.88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472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73.83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815972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662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52.95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352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70.63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917241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555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44.90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549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71.66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937207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185.87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20.64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086079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766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199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41.58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739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871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52.13</a:t>
                      </a:r>
                    </a:p>
                  </a:txBody>
                  <a:tcPr marL="9051" marR="9051" marT="9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307380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26551723-54EA-4C8F-BF88-60C1C39FCC3C}"/>
              </a:ext>
            </a:extLst>
          </p:cNvPr>
          <p:cNvSpPr txBox="1">
            <a:spLocks/>
          </p:cNvSpPr>
          <p:nvPr/>
        </p:nvSpPr>
        <p:spPr>
          <a:xfrm>
            <a:off x="553198" y="31907"/>
            <a:ext cx="7732802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คัดกรอง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ตับอักเสบ ซี ของโรงพยาบาล และ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รายอำเภอ </a:t>
            </a:r>
          </a:p>
        </p:txBody>
      </p:sp>
    </p:spTree>
    <p:extLst>
      <p:ext uri="{BB962C8B-B14F-4D97-AF65-F5344CB8AC3E}">
        <p14:creationId xmlns:p14="http://schemas.microsoft.com/office/powerpoint/2010/main" val="115314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8F78A1D-7E9C-45E2-826D-933A9F02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8ED18EFD-DA63-40FD-9834-3A7BDF3A2EFE}"/>
              </a:ext>
            </a:extLst>
          </p:cNvPr>
          <p:cNvSpPr txBox="1">
            <a:spLocks/>
          </p:cNvSpPr>
          <p:nvPr/>
        </p:nvSpPr>
        <p:spPr>
          <a:xfrm>
            <a:off x="1066800" y="151025"/>
            <a:ext cx="7268817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อำเภอน้ำหนาว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="" xmlns:a16="http://schemas.microsoft.com/office/drawing/2014/main" id="{5FD3E100-58FC-49C7-AAD0-4B7B463D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68261"/>
              </p:ext>
            </p:extLst>
          </p:nvPr>
        </p:nvGraphicFramePr>
        <p:xfrm>
          <a:off x="1308100" y="1471612"/>
          <a:ext cx="6769100" cy="2626995"/>
        </p:xfrm>
        <a:graphic>
          <a:graphicData uri="http://schemas.openxmlformats.org/drawingml/2006/table">
            <a:tbl>
              <a:tblPr/>
              <a:tblGrid>
                <a:gridCol w="1479550">
                  <a:extLst>
                    <a:ext uri="{9D8B030D-6E8A-4147-A177-3AD203B41FA5}">
                      <a16:colId xmlns="" xmlns:a16="http://schemas.microsoft.com/office/drawing/2014/main" val="1550096985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73026845"/>
                    </a:ext>
                  </a:extLst>
                </a:gridCol>
                <a:gridCol w="2242157">
                  <a:extLst>
                    <a:ext uri="{9D8B030D-6E8A-4147-A177-3AD203B41FA5}">
                      <a16:colId xmlns="" xmlns:a16="http://schemas.microsoft.com/office/drawing/2014/main" val="608602942"/>
                    </a:ext>
                  </a:extLst>
                </a:gridCol>
                <a:gridCol w="1294793">
                  <a:extLst>
                    <a:ext uri="{9D8B030D-6E8A-4147-A177-3AD203B41FA5}">
                      <a16:colId xmlns="" xmlns:a16="http://schemas.microsoft.com/office/drawing/2014/main" val="255648048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 </a:t>
                      </a:r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97868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รพ.น้ำหนาว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780018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หลักด่าน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41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บ้านวังกวาง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03148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คล้อ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26313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โคกมน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588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773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54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4873F7B-3B3D-4B76-99F1-E2605D67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DFF1F5D5-2859-471B-A6F0-42DE8313E2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96727" y="1200150"/>
          <a:ext cx="3750546" cy="3394076"/>
        </p:xfrm>
        <a:graphic>
          <a:graphicData uri="http://schemas.openxmlformats.org/drawingml/2006/table">
            <a:tbl>
              <a:tblPr/>
              <a:tblGrid>
                <a:gridCol w="1138659">
                  <a:extLst>
                    <a:ext uri="{9D8B030D-6E8A-4147-A177-3AD203B41FA5}">
                      <a16:colId xmlns="" xmlns:a16="http://schemas.microsoft.com/office/drawing/2014/main" val="808815863"/>
                    </a:ext>
                  </a:extLst>
                </a:gridCol>
                <a:gridCol w="902493">
                  <a:extLst>
                    <a:ext uri="{9D8B030D-6E8A-4147-A177-3AD203B41FA5}">
                      <a16:colId xmlns="" xmlns:a16="http://schemas.microsoft.com/office/drawing/2014/main" val="1952278809"/>
                    </a:ext>
                  </a:extLst>
                </a:gridCol>
                <a:gridCol w="820959">
                  <a:extLst>
                    <a:ext uri="{9D8B030D-6E8A-4147-A177-3AD203B41FA5}">
                      <a16:colId xmlns="" xmlns:a16="http://schemas.microsoft.com/office/drawing/2014/main" val="2590369368"/>
                    </a:ext>
                  </a:extLst>
                </a:gridCol>
                <a:gridCol w="888435">
                  <a:extLst>
                    <a:ext uri="{9D8B030D-6E8A-4147-A177-3AD203B41FA5}">
                      <a16:colId xmlns="" xmlns:a16="http://schemas.microsoft.com/office/drawing/2014/main" val="3781110022"/>
                    </a:ext>
                  </a:extLst>
                </a:gridCol>
              </a:tblGrid>
              <a:tr h="53217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อำเภอบึงสามพัน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คัดกรอง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ร้อยละคัดกรอง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1524079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โรงพยาบาลบึงสามพัน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3447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1794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52.05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4821818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รพสต.หินดาดน้อย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87.97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1587386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รพสต.ซับสมพงษ์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1748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86.66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6523297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รพสต.หนองแจง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1977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91.05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5303722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รพสต.ซับบอน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1964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48.88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3014377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รพสต.เนินเสรี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1133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66.76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6540717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รพสต.วังพิกุล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2762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1825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66.08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882528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รพสต.พญาวัง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92.09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9598309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รพสต.ศรีมงคล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42.57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271477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รพสต.เขาพลวง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74.25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0368989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รพสต.ราหุล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92.17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8031953"/>
                  </a:ext>
                </a:extLst>
              </a:tr>
              <a:tr h="2365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20340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14266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70.14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7691701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B7D3A1E-23F0-4A2D-9FD2-AC03EE3A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085F9D83-B14F-41F2-ABDE-377F1ACD1003}"/>
              </a:ext>
            </a:extLst>
          </p:cNvPr>
          <p:cNvSpPr txBox="1">
            <a:spLocks/>
          </p:cNvSpPr>
          <p:nvPr/>
        </p:nvSpPr>
        <p:spPr>
          <a:xfrm>
            <a:off x="1262248" y="323417"/>
            <a:ext cx="681495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อำเภอบึงสามพัน</a:t>
            </a: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="" xmlns:a16="http://schemas.microsoft.com/office/drawing/2014/main" id="{BBC19DAF-A653-4102-95B0-9A652B39E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59790"/>
              </p:ext>
            </p:extLst>
          </p:nvPr>
        </p:nvGraphicFramePr>
        <p:xfrm>
          <a:off x="152400" y="1276350"/>
          <a:ext cx="4343400" cy="2985209"/>
        </p:xfrm>
        <a:graphic>
          <a:graphicData uri="http://schemas.openxmlformats.org/drawingml/2006/table">
            <a:tbl>
              <a:tblPr/>
              <a:tblGrid>
                <a:gridCol w="1106129">
                  <a:extLst>
                    <a:ext uri="{9D8B030D-6E8A-4147-A177-3AD203B41FA5}">
                      <a16:colId xmlns="" xmlns:a16="http://schemas.microsoft.com/office/drawing/2014/main" val="4124174083"/>
                    </a:ext>
                  </a:extLst>
                </a:gridCol>
                <a:gridCol w="1256071">
                  <a:extLst>
                    <a:ext uri="{9D8B030D-6E8A-4147-A177-3AD203B41FA5}">
                      <a16:colId xmlns="" xmlns:a16="http://schemas.microsoft.com/office/drawing/2014/main" val="4233308824"/>
                    </a:ext>
                  </a:extLst>
                </a:gridCol>
                <a:gridCol w="1029929">
                  <a:extLst>
                    <a:ext uri="{9D8B030D-6E8A-4147-A177-3AD203B41FA5}">
                      <a16:colId xmlns="" xmlns:a16="http://schemas.microsoft.com/office/drawing/2014/main" val="7156091"/>
                    </a:ext>
                  </a:extLst>
                </a:gridCol>
                <a:gridCol w="951271">
                  <a:extLst>
                    <a:ext uri="{9D8B030D-6E8A-4147-A177-3AD203B41FA5}">
                      <a16:colId xmlns="" xmlns:a16="http://schemas.microsoft.com/office/drawing/2014/main" val="2951239159"/>
                    </a:ext>
                  </a:extLst>
                </a:gridCol>
              </a:tblGrid>
              <a:tr h="5487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 (คน)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587515"/>
                  </a:ext>
                </a:extLst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52.05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0589627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หินดาดน้อย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87.97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6964657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ซับสมพงษ์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748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86.66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6295560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หนองแจง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91.05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428138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ซบบอน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48.88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778687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เนินเสรี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66.76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74554"/>
                  </a:ext>
                </a:extLst>
              </a:tr>
            </a:tbl>
          </a:graphicData>
        </a:graphic>
      </p:graphicFrame>
      <p:graphicFrame>
        <p:nvGraphicFramePr>
          <p:cNvPr id="10" name="ตาราง 9">
            <a:extLst>
              <a:ext uri="{FF2B5EF4-FFF2-40B4-BE49-F238E27FC236}">
                <a16:creationId xmlns="" xmlns:a16="http://schemas.microsoft.com/office/drawing/2014/main" id="{BBC19DAF-A653-4102-95B0-9A652B39E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51635"/>
              </p:ext>
            </p:extLst>
          </p:nvPr>
        </p:nvGraphicFramePr>
        <p:xfrm>
          <a:off x="4648200" y="1276350"/>
          <a:ext cx="4267202" cy="2985209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412417408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423330882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7156091"/>
                    </a:ext>
                  </a:extLst>
                </a:gridCol>
                <a:gridCol w="838202">
                  <a:extLst>
                    <a:ext uri="{9D8B030D-6E8A-4147-A177-3AD203B41FA5}">
                      <a16:colId xmlns="" xmlns:a16="http://schemas.microsoft.com/office/drawing/2014/main" val="2951239159"/>
                    </a:ext>
                  </a:extLst>
                </a:gridCol>
              </a:tblGrid>
              <a:tr h="5487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 (คน)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47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587515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วังพิกุล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66.08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6022562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พญาวัง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92.09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396140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ศรีมงคล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42.57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9341697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เขาพลวง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74.25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156890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ราหุล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92.17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97796"/>
                  </a:ext>
                </a:extLst>
              </a:tr>
              <a:tr h="2601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340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266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70.14</a:t>
                      </a:r>
                    </a:p>
                  </a:txBody>
                  <a:tcPr marL="8447" marR="8447" marT="8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9249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8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0F8C6F1-07B9-4335-85EE-DDD67FC6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ตาราง 6">
            <a:extLst>
              <a:ext uri="{FF2B5EF4-FFF2-40B4-BE49-F238E27FC236}">
                <a16:creationId xmlns="" xmlns:a16="http://schemas.microsoft.com/office/drawing/2014/main" id="{663F8388-70B4-457D-B3D9-C96576F7E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73716"/>
              </p:ext>
            </p:extLst>
          </p:nvPr>
        </p:nvGraphicFramePr>
        <p:xfrm>
          <a:off x="1066798" y="819150"/>
          <a:ext cx="7010402" cy="4128135"/>
        </p:xfrm>
        <a:graphic>
          <a:graphicData uri="http://schemas.openxmlformats.org/drawingml/2006/table">
            <a:tbl>
              <a:tblPr/>
              <a:tblGrid>
                <a:gridCol w="2590802">
                  <a:extLst>
                    <a:ext uri="{9D8B030D-6E8A-4147-A177-3AD203B41FA5}">
                      <a16:colId xmlns="" xmlns:a16="http://schemas.microsoft.com/office/drawing/2014/main" val="2674658845"/>
                    </a:ext>
                  </a:extLst>
                </a:gridCol>
                <a:gridCol w="1977776">
                  <a:extLst>
                    <a:ext uri="{9D8B030D-6E8A-4147-A177-3AD203B41FA5}">
                      <a16:colId xmlns="" xmlns:a16="http://schemas.microsoft.com/office/drawing/2014/main" val="243079371"/>
                    </a:ext>
                  </a:extLst>
                </a:gridCol>
                <a:gridCol w="1240305">
                  <a:extLst>
                    <a:ext uri="{9D8B030D-6E8A-4147-A177-3AD203B41FA5}">
                      <a16:colId xmlns="" xmlns:a16="http://schemas.microsoft.com/office/drawing/2014/main" val="1202163879"/>
                    </a:ext>
                  </a:extLst>
                </a:gridCol>
                <a:gridCol w="1201519">
                  <a:extLst>
                    <a:ext uri="{9D8B030D-6E8A-4147-A177-3AD203B41FA5}">
                      <a16:colId xmlns="" xmlns:a16="http://schemas.microsoft.com/office/drawing/2014/main" val="612136155"/>
                    </a:ext>
                  </a:extLst>
                </a:gridCol>
              </a:tblGrid>
              <a:tr h="2842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2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</a:t>
                      </a:r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(คน)</a:t>
                      </a:r>
                      <a:endParaRPr lang="th-TH" sz="2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999784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โรงพยาบาลวังโป่ง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วังกระดาษเงิน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628788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1056185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ด่านช้าง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7618371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คลองน้ำคัน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2745999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ซับเปิบ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4375798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น้ำอ้อม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2635670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วังหิน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2469526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วังศาล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0340850"/>
                  </a:ext>
                </a:extLst>
              </a:tr>
              <a:tr h="2992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6481229"/>
                  </a:ext>
                </a:extLst>
              </a:tr>
            </a:tbl>
          </a:graphicData>
        </a:graphic>
      </p:graphicFrame>
      <p:sp>
        <p:nvSpPr>
          <p:cNvPr id="8" name="ชื่อเรื่อง 1">
            <a:extLst>
              <a:ext uri="{FF2B5EF4-FFF2-40B4-BE49-F238E27FC236}">
                <a16:creationId xmlns="" xmlns:a16="http://schemas.microsoft.com/office/drawing/2014/main" id="{30700B8B-E8D3-41BD-B4A0-B2BDC29B1176}"/>
              </a:ext>
            </a:extLst>
          </p:cNvPr>
          <p:cNvSpPr txBox="1">
            <a:spLocks/>
          </p:cNvSpPr>
          <p:nvPr/>
        </p:nvSpPr>
        <p:spPr>
          <a:xfrm>
            <a:off x="1262249" y="133350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อำเภอวังโป่ง</a:t>
            </a:r>
          </a:p>
        </p:txBody>
      </p:sp>
    </p:spTree>
    <p:extLst>
      <p:ext uri="{BB962C8B-B14F-4D97-AF65-F5344CB8AC3E}">
        <p14:creationId xmlns:p14="http://schemas.microsoft.com/office/powerpoint/2010/main" val="57676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CD9FD75-9335-4574-AB8F-B2F6D5C3F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167175F0-5DE6-4545-BD92-EF317B9050C6}"/>
              </a:ext>
            </a:extLst>
          </p:cNvPr>
          <p:cNvSpPr txBox="1">
            <a:spLocks/>
          </p:cNvSpPr>
          <p:nvPr/>
        </p:nvSpPr>
        <p:spPr>
          <a:xfrm>
            <a:off x="1341783" y="151025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อำเภอหนองไผ่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F25D019D-72C9-453F-95D2-708620C32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14445"/>
              </p:ext>
            </p:extLst>
          </p:nvPr>
        </p:nvGraphicFramePr>
        <p:xfrm>
          <a:off x="152400" y="895350"/>
          <a:ext cx="4343399" cy="3715434"/>
        </p:xfrm>
        <a:graphic>
          <a:graphicData uri="http://schemas.openxmlformats.org/drawingml/2006/table">
            <a:tbl>
              <a:tblPr/>
              <a:tblGrid>
                <a:gridCol w="1066799">
                  <a:extLst>
                    <a:ext uri="{9D8B030D-6E8A-4147-A177-3AD203B41FA5}">
                      <a16:colId xmlns="" xmlns:a16="http://schemas.microsoft.com/office/drawing/2014/main" val="1489364294"/>
                    </a:ext>
                  </a:extLst>
                </a:gridCol>
                <a:gridCol w="1219201">
                  <a:extLst>
                    <a:ext uri="{9D8B030D-6E8A-4147-A177-3AD203B41FA5}">
                      <a16:colId xmlns="" xmlns:a16="http://schemas.microsoft.com/office/drawing/2014/main" val="2582034799"/>
                    </a:ext>
                  </a:extLst>
                </a:gridCol>
                <a:gridCol w="914399">
                  <a:extLst>
                    <a:ext uri="{9D8B030D-6E8A-4147-A177-3AD203B41FA5}">
                      <a16:colId xmlns="" xmlns:a16="http://schemas.microsoft.com/office/drawing/2014/main" val="678821189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957496206"/>
                    </a:ext>
                  </a:extLst>
                </a:gridCol>
              </a:tblGrid>
              <a:tr h="3354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 (</a:t>
                      </a:r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1403278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รพ.หนองไผ่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4361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1849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42.40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0971573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กองทูล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1314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458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34.86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8079833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นาเฉลียง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3506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2228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63.55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8194129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บ้านโภชน์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2707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1510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55.78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9667384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74.75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1252389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บ้านท่าเยี่ยม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2099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2064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98.33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4664665"/>
                  </a:ext>
                </a:extLst>
              </a:tr>
              <a:tr h="264594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เพชรละคร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1538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1175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76.40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3213054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เกษมสุข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1820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42.91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1452489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="" xmlns:a16="http://schemas.microsoft.com/office/drawing/2014/main" id="{514E2BB9-602E-42D0-8FB0-544B59F59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15385"/>
              </p:ext>
            </p:extLst>
          </p:nvPr>
        </p:nvGraphicFramePr>
        <p:xfrm>
          <a:off x="4579499" y="895350"/>
          <a:ext cx="4412101" cy="4087620"/>
        </p:xfrm>
        <a:graphic>
          <a:graphicData uri="http://schemas.openxmlformats.org/drawingml/2006/table">
            <a:tbl>
              <a:tblPr/>
              <a:tblGrid>
                <a:gridCol w="1211701">
                  <a:extLst>
                    <a:ext uri="{9D8B030D-6E8A-4147-A177-3AD203B41FA5}">
                      <a16:colId xmlns="" xmlns:a16="http://schemas.microsoft.com/office/drawing/2014/main" val="3923757928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452326295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58834113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740944891"/>
                    </a:ext>
                  </a:extLst>
                </a:gridCol>
              </a:tblGrid>
              <a:tr h="1799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038964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บ่อไทย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2464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1336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54.22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3778125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ห้วยโป่ง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1860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1674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90.00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159537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บ้านกลาง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1662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73.41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6236808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บัววัฒนา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1711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1444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84.40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898649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อิสานสามัคคี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918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62.20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614485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นาข้าวดอ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1452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785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54.06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0605018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ยางงาม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42.81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2095897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ท่าด้วง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1793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1664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92.81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0645591"/>
                  </a:ext>
                </a:extLst>
              </a:tr>
              <a:tr h="2528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33745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21220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62.88</a:t>
                      </a:r>
                    </a:p>
                  </a:txBody>
                  <a:tcPr marL="6426" marR="6426" marT="64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341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1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ECBC137-E567-4202-9377-B7DF30AF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B300F48C-CD42-4E8E-BB1B-1D70A0383178}"/>
              </a:ext>
            </a:extLst>
          </p:cNvPr>
          <p:cNvSpPr txBox="1">
            <a:spLocks/>
          </p:cNvSpPr>
          <p:nvPr/>
        </p:nvSpPr>
        <p:spPr>
          <a:xfrm>
            <a:off x="1371600" y="210416"/>
            <a:ext cx="6390901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คัดกรองไวรัสตับอักเสบ ซี รายสถานบริการ อำเภอชนแดน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="" xmlns:a16="http://schemas.microsoft.com/office/drawing/2014/main" id="{CA739312-EBB8-4FAB-AC33-CA5F0B397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35622"/>
              </p:ext>
            </p:extLst>
          </p:nvPr>
        </p:nvGraphicFramePr>
        <p:xfrm>
          <a:off x="152400" y="1047750"/>
          <a:ext cx="4414650" cy="372177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94583253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72663012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15346746"/>
                    </a:ext>
                  </a:extLst>
                </a:gridCol>
                <a:gridCol w="909450">
                  <a:extLst>
                    <a:ext uri="{9D8B030D-6E8A-4147-A177-3AD203B41FA5}">
                      <a16:colId xmlns="" xmlns:a16="http://schemas.microsoft.com/office/drawing/2014/main" val="1560236939"/>
                    </a:ext>
                  </a:extLst>
                </a:gridCol>
              </a:tblGrid>
              <a:tr h="1996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7130" marR="7130" marT="7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b"/>
                      <a:r>
                        <a:rPr lang="th-TH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7041211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3191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28.14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7845962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บุ่งคล้า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2839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1614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56.85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6504108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หนองโก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2874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1556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1202142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น้ำลัด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1943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57.08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7698015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ห้วยงาช้าง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1725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70.67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7833691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สมเด็จย่า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944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63.45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1709434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เขาแม่แก่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676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608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89.94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178538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ลาดแค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1001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887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88.61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301800"/>
                  </a:ext>
                </a:extLst>
              </a:tr>
            </a:tbl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="" xmlns:a16="http://schemas.microsoft.com/office/drawing/2014/main" id="{CA739312-EBB8-4FAB-AC33-CA5F0B397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03468"/>
              </p:ext>
            </p:extLst>
          </p:nvPr>
        </p:nvGraphicFramePr>
        <p:xfrm>
          <a:off x="4724400" y="1047750"/>
          <a:ext cx="4191000" cy="3721770"/>
        </p:xfrm>
        <a:graphic>
          <a:graphicData uri="http://schemas.openxmlformats.org/drawingml/2006/table">
            <a:tbl>
              <a:tblPr/>
              <a:tblGrid>
                <a:gridCol w="1168746">
                  <a:extLst>
                    <a:ext uri="{9D8B030D-6E8A-4147-A177-3AD203B41FA5}">
                      <a16:colId xmlns="" xmlns:a16="http://schemas.microsoft.com/office/drawing/2014/main" val="945832534"/>
                    </a:ext>
                  </a:extLst>
                </a:gridCol>
                <a:gridCol w="1193454">
                  <a:extLst>
                    <a:ext uri="{9D8B030D-6E8A-4147-A177-3AD203B41FA5}">
                      <a16:colId xmlns="" xmlns:a16="http://schemas.microsoft.com/office/drawing/2014/main" val="372663012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1534674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560236939"/>
                    </a:ext>
                  </a:extLst>
                </a:gridCol>
              </a:tblGrid>
              <a:tr h="1996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 (คน)</a:t>
                      </a:r>
                    </a:p>
                  </a:txBody>
                  <a:tcPr marL="7130" marR="7130" marT="71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r>
                        <a:rPr lang="th-TH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7041211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หนองใหญ่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1041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94.62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7554524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โคกสำราญ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1329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75.55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5006181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ซับพุทรา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1104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75.54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5978878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ตะกุดไร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896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60.71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5208524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โป่งนกแก้ว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542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435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80.26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1228313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ศาลาลาย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1470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929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63.20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1329455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ร่องเข้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354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113.84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0411460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21929</a:t>
                      </a:r>
                    </a:p>
                  </a:txBody>
                  <a:tcPr marL="7130" marR="7130" marT="7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13624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62.13</a:t>
                      </a:r>
                    </a:p>
                  </a:txBody>
                  <a:tcPr marL="7130" marR="7130" marT="7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39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</a:spPr>
      <a:bodyPr wrap="square">
        <a:spAutoFit/>
      </a:bodyPr>
      <a:lstStyle>
        <a:defPPr algn="ctr">
          <a:defRPr sz="2800" b="1" dirty="0" err="1">
            <a:latin typeface="TH SarabunPSK" pitchFamily="34" charset="-34"/>
            <a:cs typeface="TH SarabunPSK" pitchFamily="34" charset="-34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5995</TotalTime>
  <Words>2468</Words>
  <Application>Microsoft Office PowerPoint</Application>
  <PresentationFormat>นำเสนอทางหน้าจอ (16:9)</PresentationFormat>
  <Paragraphs>1046</Paragraphs>
  <Slides>19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5" baseType="lpstr">
      <vt:lpstr>Arial</vt:lpstr>
      <vt:lpstr>Angsana New</vt:lpstr>
      <vt:lpstr>Cordia New</vt:lpstr>
      <vt:lpstr>TH SarabunPSK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SSJ-NB_NCD</dc:creator>
  <cp:lastModifiedBy>Windows User</cp:lastModifiedBy>
  <cp:revision>307</cp:revision>
  <cp:lastPrinted>2021-01-28T03:58:29Z</cp:lastPrinted>
  <dcterms:created xsi:type="dcterms:W3CDTF">2020-12-23T13:09:13Z</dcterms:created>
  <dcterms:modified xsi:type="dcterms:W3CDTF">2022-02-28T17:02:49Z</dcterms:modified>
</cp:coreProperties>
</file>