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71" r:id="rId4"/>
    <p:sldId id="278" r:id="rId5"/>
    <p:sldId id="275" r:id="rId6"/>
    <p:sldId id="272" r:id="rId7"/>
    <p:sldId id="273" r:id="rId8"/>
    <p:sldId id="279" r:id="rId9"/>
    <p:sldId id="266" r:id="rId10"/>
  </p:sldIdLst>
  <p:sldSz cx="9144000" cy="5143500" type="screen16x9"/>
  <p:notesSz cx="6858000" cy="9144000"/>
  <p:embeddedFontLst>
    <p:embeddedFont>
      <p:font typeface="Angsana New" pitchFamily="18" charset="-34"/>
      <p:regular r:id="rId12"/>
      <p:bold r:id="rId13"/>
      <p:italic r:id="rId14"/>
      <p:boldItalic r:id="rId15"/>
    </p:embeddedFont>
    <p:embeddedFont>
      <p:font typeface="Cordia New" pitchFamily="34" charset="-34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90" d="100"/>
          <a:sy n="90" d="100"/>
        </p:scale>
        <p:origin x="-816" y="-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99C27-64D0-42B3-9556-7A3A786333B5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A8F53-26A0-4B46-BF5C-3B7804E650F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131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1E4-7DCB-43FC-A26B-1ADED01A9416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D2DD-567D-4A61-9933-5C819FCD20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630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1E4-7DCB-43FC-A26B-1ADED01A9416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D2DD-567D-4A61-9933-5C819FCD20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37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1E4-7DCB-43FC-A26B-1ADED01A9416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D2DD-567D-4A61-9933-5C819FCD20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521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1E4-7DCB-43FC-A26B-1ADED01A9416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D2DD-567D-4A61-9933-5C819FCD20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354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1E4-7DCB-43FC-A26B-1ADED01A9416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D2DD-567D-4A61-9933-5C819FCD20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847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1E4-7DCB-43FC-A26B-1ADED01A9416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D2DD-567D-4A61-9933-5C819FCD20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761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1E4-7DCB-43FC-A26B-1ADED01A9416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D2DD-567D-4A61-9933-5C819FCD20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530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1E4-7DCB-43FC-A26B-1ADED01A9416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D2DD-567D-4A61-9933-5C819FCD20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412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1E4-7DCB-43FC-A26B-1ADED01A9416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D2DD-567D-4A61-9933-5C819FCD20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52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1E4-7DCB-43FC-A26B-1ADED01A9416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D2DD-567D-4A61-9933-5C819FCD20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87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81E4-7DCB-43FC-A26B-1ADED01A9416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D2DD-567D-4A61-9933-5C819FCD20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405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A81E4-7DCB-43FC-A26B-1ADED01A9416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3D2DD-567D-4A61-9933-5C819FCD20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318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951614" y="133350"/>
            <a:ext cx="7010400" cy="26670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ข้อมูลผู้ป่วยและเตียงสำหรับรองรับผู้ป่วย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COVID-19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ในโปรแกรม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CO-Ward</a:t>
            </a:r>
          </a:p>
          <a:p>
            <a:pPr algn="ctr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กลุ่มภารกิจ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Case Management 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วันที่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30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มีนาคม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2565)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214" y="2876550"/>
            <a:ext cx="3581400" cy="195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47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90549"/>
              </p:ext>
            </p:extLst>
          </p:nvPr>
        </p:nvGraphicFramePr>
        <p:xfrm>
          <a:off x="304800" y="361955"/>
          <a:ext cx="8610595" cy="4348184"/>
        </p:xfrm>
        <a:graphic>
          <a:graphicData uri="http://schemas.openxmlformats.org/drawingml/2006/table">
            <a:tbl>
              <a:tblPr/>
              <a:tblGrid>
                <a:gridCol w="1106585"/>
                <a:gridCol w="650118"/>
                <a:gridCol w="650118"/>
                <a:gridCol w="612079"/>
                <a:gridCol w="608619"/>
                <a:gridCol w="612079"/>
                <a:gridCol w="608619"/>
                <a:gridCol w="608619"/>
                <a:gridCol w="636285"/>
                <a:gridCol w="636285"/>
                <a:gridCol w="636285"/>
                <a:gridCol w="636285"/>
                <a:gridCol w="608619"/>
              </a:tblGrid>
              <a:tr h="46876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โรงพยาบาล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ระดับ3 ใส่ท่อและเครื่องช่วยหายใจ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ระดับ 2.2 </a:t>
                      </a: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Oxygen high flow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ระดับ 2.1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Oxygen low flow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ระดับ 1 ไม่ใช้ 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Oxygen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5663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ทั้งหมด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ใช้ไปแล้ว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คงเหลือ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ทั้งหมด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ใช้ไปแล้ว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คงเหลือ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ทั้งหมด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ใช้ไปแล้ว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คงเหลือ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ทั้งหมด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ใช้ไปแล้ว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คงเหลือ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6631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เพชรบูรณ์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31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ชนแดน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31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หล่มสัก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66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45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31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หล่มเก่า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26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26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32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18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31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วิเชียรบุรี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-3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69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31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ศรีเทพ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31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หนองไผ่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-4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31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บึงสามพัน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-3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54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-4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31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น้ำหนาว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31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วังโป่ง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15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17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-2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31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เขาค้อ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-3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31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เพชรรัตน์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113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49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64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31"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ค่ายพ่อขุนผาเมือง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8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</a:p>
                  </a:txBody>
                  <a:tcPr marL="8294" marR="8294" marT="8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18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38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146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59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87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528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293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235</a:t>
                      </a:r>
                    </a:p>
                  </a:txBody>
                  <a:tcPr marL="8294" marR="8294" marT="8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685800" y="-21044"/>
            <a:ext cx="7848600" cy="3619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ข้อมูลการใช้เตียงของโรงพยาบาลสำหรับผู้ป่วย 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COVID-19 (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ณ วันที่  30 มีนาคม 2565 เวลา  9.00 น. )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1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19400" y="4776508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600" b="1" dirty="0" smtClean="0">
                <a:latin typeface="Angsana New" pitchFamily="18" charset="-34"/>
                <a:cs typeface="Angsana New" pitchFamily="18" charset="-34"/>
              </a:rPr>
              <a:t>: https://co-ward.moph.go.th/#/staff2/report-bed</a:t>
            </a:r>
            <a:endParaRPr lang="th-TH" sz="16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146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439288"/>
              </p:ext>
            </p:extLst>
          </p:nvPr>
        </p:nvGraphicFramePr>
        <p:xfrm>
          <a:off x="228604" y="317918"/>
          <a:ext cx="8610596" cy="4627867"/>
        </p:xfrm>
        <a:graphic>
          <a:graphicData uri="http://schemas.openxmlformats.org/drawingml/2006/table">
            <a:tbl>
              <a:tblPr/>
              <a:tblGrid>
                <a:gridCol w="1320092"/>
                <a:gridCol w="810056"/>
                <a:gridCol w="810056"/>
                <a:gridCol w="810056"/>
                <a:gridCol w="810056"/>
                <a:gridCol w="810056"/>
                <a:gridCol w="810056"/>
                <a:gridCol w="810056"/>
                <a:gridCol w="810056"/>
                <a:gridCol w="810056"/>
              </a:tblGrid>
              <a:tr h="2286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โรงพยาบาล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Home Isolation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ระดับ 0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Home Isolation (stepdown)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Community Isolation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0596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ทั้งหมด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ใช้ไปแล้ว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คงเหลือ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ทั้งหมด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ใช้ไปแล้ว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คงเหลือ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ทั้งหมด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ใช้ไปแล้ว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คงเหลือ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5662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หล่มสัก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62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ศรีเทพ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62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หนองไผ่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79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62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บึงสามพัน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62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น้ำหนาว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89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62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เขาค้อ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207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207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162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157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62"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เพชรรัตน์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217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283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6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CI</a:t>
                      </a: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เมืองเพชรบูรณ์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61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139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6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CI</a:t>
                      </a: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หล่มเก่า 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211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211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167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167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2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CI </a:t>
                      </a: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ค่ายพ่อขุนผาเมือง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165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73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92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6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CI</a:t>
                      </a: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ศรีเทพ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544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544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6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CI</a:t>
                      </a: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หนองไผ่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1500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1111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389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400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66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334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6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CI</a:t>
                      </a: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บึงสามพัน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600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284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316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825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825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6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CI</a:t>
                      </a: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ชนแดน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550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276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274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224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37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187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6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CI</a:t>
                      </a: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วิเชียรบุรี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700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376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324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750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750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6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CI</a:t>
                      </a: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หล่มสัก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1099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1099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93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6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CI</a:t>
                      </a: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วังโป่ง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570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570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220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122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98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6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CI</a:t>
                      </a: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เขาค้อ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176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176</a:t>
                      </a:r>
                    </a:p>
                  </a:txBody>
                  <a:tcPr marL="5553" marR="5553" marT="55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6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6088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4774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1314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683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320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363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3489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538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2951</a:t>
                      </a:r>
                    </a:p>
                  </a:txBody>
                  <a:tcPr marL="5553" marR="5553" marT="55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685800" y="0"/>
            <a:ext cx="8001000" cy="285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ข้อมูลการใช้เตียงประเภท 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HI &amp; CI 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สำหรับผู้ป่วย 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COVID-19 (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ณ วันที่  30 มีนาคม 2565 เวลา  9.00 น. )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1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21172" y="4839333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600" b="1" dirty="0" smtClean="0">
                <a:latin typeface="Angsana New" pitchFamily="18" charset="-34"/>
                <a:cs typeface="Angsana New" pitchFamily="18" charset="-34"/>
              </a:rPr>
              <a:t>: https://co-ward.moph.go.th/#/staff2/report-bed</a:t>
            </a:r>
            <a:endParaRPr lang="th-TH" sz="16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924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274"/>
            <a:ext cx="9067800" cy="4986876"/>
          </a:xfrm>
        </p:spPr>
      </p:pic>
    </p:spTree>
    <p:extLst>
      <p:ext uri="{BB962C8B-B14F-4D97-AF65-F5344CB8AC3E}">
        <p14:creationId xmlns:p14="http://schemas.microsoft.com/office/powerpoint/2010/main" val="318752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830263"/>
              </p:ext>
            </p:extLst>
          </p:nvPr>
        </p:nvGraphicFramePr>
        <p:xfrm>
          <a:off x="228600" y="1047750"/>
          <a:ext cx="8839194" cy="1219200"/>
        </p:xfrm>
        <a:graphic>
          <a:graphicData uri="http://schemas.openxmlformats.org/drawingml/2006/table">
            <a:tbl>
              <a:tblPr/>
              <a:tblGrid>
                <a:gridCol w="597392"/>
                <a:gridCol w="597392"/>
                <a:gridCol w="741209"/>
                <a:gridCol w="738444"/>
                <a:gridCol w="597392"/>
                <a:gridCol w="597392"/>
                <a:gridCol w="597392"/>
                <a:gridCol w="597392"/>
                <a:gridCol w="752272"/>
                <a:gridCol w="746741"/>
                <a:gridCol w="597392"/>
                <a:gridCol w="840775"/>
                <a:gridCol w="838009"/>
              </a:tblGrid>
              <a:tr h="30730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จังหวัด</a:t>
                      </a:r>
                    </a:p>
                  </a:txBody>
                  <a:tcPr marL="8219" marR="8219" marT="8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ระดับ 3</a:t>
                      </a:r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Ventilator</a:t>
                      </a:r>
                      <a:endParaRPr lang="th-TH" sz="1800" b="1" i="0" u="none" strike="noStrike" dirty="0"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ระดับ 2.2 </a:t>
                      </a:r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O2</a:t>
                      </a:r>
                      <a:r>
                        <a:rPr lang="en-US" sz="1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high 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flow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ระดับ 2.1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O2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low flow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ระดับ 1 ไม่ใช้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O2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045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ทั้งหมด</a:t>
                      </a:r>
                    </a:p>
                  </a:txBody>
                  <a:tcPr marL="8219" marR="8219" marT="8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ครองเตียง</a:t>
                      </a:r>
                    </a:p>
                  </a:txBody>
                  <a:tcPr marL="8219" marR="8219" marT="8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อัตราครองเตียง</a:t>
                      </a:r>
                    </a:p>
                  </a:txBody>
                  <a:tcPr marL="8219" marR="8219" marT="8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ทั้งหมด</a:t>
                      </a:r>
                    </a:p>
                  </a:txBody>
                  <a:tcPr marL="8219" marR="8219" marT="8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ครองเตียง</a:t>
                      </a:r>
                    </a:p>
                  </a:txBody>
                  <a:tcPr marL="8219" marR="8219" marT="8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อัตราครองเตียง</a:t>
                      </a:r>
                    </a:p>
                  </a:txBody>
                  <a:tcPr marL="8219" marR="8219" marT="8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ทั้งหมด</a:t>
                      </a:r>
                    </a:p>
                  </a:txBody>
                  <a:tcPr marL="8219" marR="8219" marT="8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ครองเตียง</a:t>
                      </a:r>
                    </a:p>
                  </a:txBody>
                  <a:tcPr marL="8219" marR="8219" marT="8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อัตราครองเตียง</a:t>
                      </a:r>
                    </a:p>
                  </a:txBody>
                  <a:tcPr marL="8219" marR="8219" marT="8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ทั้งหมด</a:t>
                      </a:r>
                    </a:p>
                  </a:txBody>
                  <a:tcPr marL="8219" marR="8219" marT="8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ครองเตียง</a:t>
                      </a:r>
                    </a:p>
                  </a:txBody>
                  <a:tcPr marL="8219" marR="8219" marT="8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อัตราครองเตียง</a:t>
                      </a:r>
                    </a:p>
                  </a:txBody>
                  <a:tcPr marL="8219" marR="8219" marT="8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305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เพชรบูรณ์</a:t>
                      </a:r>
                    </a:p>
                  </a:txBody>
                  <a:tcPr marL="8219" marR="8219" marT="821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18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50%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38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21.05%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146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59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40.41%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528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293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55.49%</a:t>
                      </a:r>
                    </a:p>
                  </a:txBody>
                  <a:tcPr marL="8219" marR="8219" marT="82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678901"/>
              </p:ext>
            </p:extLst>
          </p:nvPr>
        </p:nvGraphicFramePr>
        <p:xfrm>
          <a:off x="2400300" y="2647950"/>
          <a:ext cx="4191000" cy="1341438"/>
        </p:xfrm>
        <a:graphic>
          <a:graphicData uri="http://schemas.openxmlformats.org/drawingml/2006/table">
            <a:tbl>
              <a:tblPr/>
              <a:tblGrid>
                <a:gridCol w="1629104"/>
                <a:gridCol w="1190296"/>
                <a:gridCol w="1371600"/>
              </a:tblGrid>
              <a:tr h="67071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รวมเตียงทั้งหมด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ครองเตียง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อัตราครองเตียง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70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730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369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50.55%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1219200" y="56264"/>
            <a:ext cx="6553200" cy="762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ข้อมูลการใช้เตียงผู้ป่วย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COVID-19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โรงพยาบาล ในจังหวัดเพชรบูรณ์</a:t>
            </a:r>
            <a:br>
              <a:rPr lang="th-TH" sz="24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(ณ วันที่ 30 มีนาคม 2565  เวลา 9.00 น.)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495800" y="4798427"/>
            <a:ext cx="464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600" b="1" dirty="0" smtClean="0">
                <a:latin typeface="Angsana New" pitchFamily="18" charset="-34"/>
                <a:cs typeface="Angsana New" pitchFamily="18" charset="-34"/>
              </a:rPr>
              <a:t>: https://co-ward.moph.go.th/#/staff2/report-bed</a:t>
            </a:r>
            <a:endParaRPr lang="th-TH" sz="16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764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sj-saranya\Desktop\1648606593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0" y="-47625"/>
            <a:ext cx="11049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6210300" y="4935655"/>
            <a:ext cx="3886200" cy="219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รายงานข้อมูลผู้ป่วยประจำวันของหน่วยบริการ</a:t>
            </a:r>
            <a:endParaRPr lang="th-TH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16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sj-saranya\Desktop\16486066134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18" r="730"/>
          <a:stretch/>
        </p:blipFill>
        <p:spPr bwMode="auto">
          <a:xfrm>
            <a:off x="28575" y="120770"/>
            <a:ext cx="9020534" cy="47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1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253578"/>
              </p:ext>
            </p:extLst>
          </p:nvPr>
        </p:nvGraphicFramePr>
        <p:xfrm>
          <a:off x="562639" y="427074"/>
          <a:ext cx="8153402" cy="4531790"/>
        </p:xfrm>
        <a:graphic>
          <a:graphicData uri="http://schemas.openxmlformats.org/drawingml/2006/table">
            <a:tbl>
              <a:tblPr/>
              <a:tblGrid>
                <a:gridCol w="1330796"/>
                <a:gridCol w="1567787"/>
                <a:gridCol w="1558671"/>
                <a:gridCol w="1932389"/>
                <a:gridCol w="1763759"/>
              </a:tblGrid>
              <a:tr h="2801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โรงพยาบาล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Home Isolation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Community Isolation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897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ข้อมูลมหาดไทย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ข้อมูล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CO-Ward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ข้อมูลมหาดไทย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ข้อมูล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CO-Ward</a:t>
                      </a:r>
                    </a:p>
                  </a:txBody>
                  <a:tcPr marL="5868" marR="5868" marT="58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เพชรบูรณ์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1965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61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61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ชนแดน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496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276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37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หล่มสัก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1692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1139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15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หล่มเก่า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932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211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147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167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วิเชียรบุรี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265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377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33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ศรีเทพ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484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556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หนองไผ่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1570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1132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116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66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บึงสามพัน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650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320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น้ำหนาว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89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89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วังโป่ง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422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570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226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122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เขาค้อ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64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207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รพ.เพชรรัตน์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217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217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รพ.ค่ายฯ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112</a:t>
                      </a:r>
                    </a:p>
                  </a:txBody>
                  <a:tcPr marL="5868" marR="5868" marT="58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73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8846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5094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792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538</a:t>
                      </a:r>
                    </a:p>
                  </a:txBody>
                  <a:tcPr marL="5868" marR="5868" marT="58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228600" y="64681"/>
            <a:ext cx="8534400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ตารางเปรียบเทียบ ข้อมูลส่งรายงานมหาดไทยกับข้อมูลจากโปรแกรม </a:t>
            </a:r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CO-Ward 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วันที่  30 มีนาคม 2565 </a:t>
            </a:r>
            <a:endParaRPr lang="th-TH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257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71551"/>
            <a:ext cx="7560788" cy="298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3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784</Words>
  <Application>Microsoft Office PowerPoint</Application>
  <PresentationFormat>นำเสนอทางหน้าจอ (16:9)</PresentationFormat>
  <Paragraphs>526</Paragraphs>
  <Slides>9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4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4" baseType="lpstr">
      <vt:lpstr>Arial</vt:lpstr>
      <vt:lpstr>Angsana New</vt:lpstr>
      <vt:lpstr>Cordia New</vt:lpstr>
      <vt:lpstr>Calibri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45</cp:revision>
  <dcterms:created xsi:type="dcterms:W3CDTF">2022-03-21T03:32:54Z</dcterms:created>
  <dcterms:modified xsi:type="dcterms:W3CDTF">2022-03-30T04:36:29Z</dcterms:modified>
</cp:coreProperties>
</file>