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8" r:id="rId1"/>
  </p:sldMasterIdLst>
  <p:notesMasterIdLst>
    <p:notesMasterId r:id="rId16"/>
  </p:notesMasterIdLst>
  <p:handoutMasterIdLst>
    <p:handoutMasterId r:id="rId17"/>
  </p:handoutMasterIdLst>
  <p:sldIdLst>
    <p:sldId id="392" r:id="rId2"/>
    <p:sldId id="395" r:id="rId3"/>
    <p:sldId id="419" r:id="rId4"/>
    <p:sldId id="420" r:id="rId5"/>
    <p:sldId id="257" r:id="rId6"/>
    <p:sldId id="380" r:id="rId7"/>
    <p:sldId id="382" r:id="rId8"/>
    <p:sldId id="427" r:id="rId9"/>
    <p:sldId id="429" r:id="rId10"/>
    <p:sldId id="417" r:id="rId11"/>
    <p:sldId id="258" r:id="rId12"/>
    <p:sldId id="259" r:id="rId13"/>
    <p:sldId id="430" r:id="rId14"/>
    <p:sldId id="384" r:id="rId15"/>
  </p:sldIdLst>
  <p:sldSz cx="12192000" cy="6858000"/>
  <p:notesSz cx="10018713" cy="6888163"/>
  <p:embeddedFontLst>
    <p:embeddedFont>
      <p:font typeface="Angsana New" panose="02020603050405020304" pitchFamily="18" charset="-34"/>
      <p:regular r:id="rId18"/>
      <p:bold r:id="rId19"/>
      <p:italic r:id="rId20"/>
      <p:boldItalic r:id="rId21"/>
    </p:embeddedFont>
    <p:embeddedFont>
      <p:font typeface="Cordia New" panose="020B0304020202020204" pitchFamily="34" charset="-34"/>
      <p:regular r:id="rId22"/>
      <p:bold r:id="rId23"/>
      <p:italic r:id="rId24"/>
      <p:boldItalic r:id="rId25"/>
    </p:embeddedFont>
    <p:embeddedFont>
      <p:font typeface="TH SarabunPSK" panose="020B0500040200020003" pitchFamily="34" charset="-34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TH Sarabun New" panose="020B0500040200020003" pitchFamily="34" charset="-34"/>
      <p:regular r:id="rId36"/>
      <p:bold r:id="rId37"/>
      <p:italic r:id="rId38"/>
      <p:boldItalic r:id="rId39"/>
    </p:embeddedFont>
    <p:embeddedFont>
      <p:font typeface="Tw Cen MT" panose="020B06020201040206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CC99FF"/>
    <a:srgbClr val="F56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ลักษณะสีปานกลาง 4 - เน้น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6252" autoAdjust="0"/>
  </p:normalViewPr>
  <p:slideViewPr>
    <p:cSldViewPr snapToGrid="0">
      <p:cViewPr>
        <p:scale>
          <a:sx n="70" d="100"/>
          <a:sy n="70" d="100"/>
        </p:scale>
        <p:origin x="-660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81366161490666"/>
          <c:y val="0.1054776887374019"/>
          <c:w val="0.85783552553133713"/>
          <c:h val="0.7806011025969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65</c:v>
                </c:pt>
                <c:pt idx="1">
                  <c:v>50</c:v>
                </c:pt>
                <c:pt idx="2">
                  <c:v>92</c:v>
                </c:pt>
                <c:pt idx="3">
                  <c:v>32</c:v>
                </c:pt>
                <c:pt idx="4">
                  <c:v>58</c:v>
                </c:pt>
                <c:pt idx="5">
                  <c:v>46</c:v>
                </c:pt>
                <c:pt idx="6">
                  <c:v>13</c:v>
                </c:pt>
                <c:pt idx="7">
                  <c:v>32</c:v>
                </c:pt>
                <c:pt idx="8">
                  <c:v>22</c:v>
                </c:pt>
                <c:pt idx="9">
                  <c:v>31</c:v>
                </c:pt>
                <c:pt idx="1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85-4D74-AEAC-9DEC230BB5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63</c:v>
                </c:pt>
                <c:pt idx="1">
                  <c:v>50</c:v>
                </c:pt>
                <c:pt idx="2">
                  <c:v>70</c:v>
                </c:pt>
                <c:pt idx="3">
                  <c:v>33</c:v>
                </c:pt>
                <c:pt idx="4">
                  <c:v>31</c:v>
                </c:pt>
                <c:pt idx="5">
                  <c:v>35</c:v>
                </c:pt>
                <c:pt idx="6">
                  <c:v>12</c:v>
                </c:pt>
                <c:pt idx="7">
                  <c:v>41</c:v>
                </c:pt>
                <c:pt idx="8">
                  <c:v>12</c:v>
                </c:pt>
                <c:pt idx="9">
                  <c:v>19</c:v>
                </c:pt>
                <c:pt idx="10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85-4D74-AEAC-9DEC230BB5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87</c:v>
                </c:pt>
                <c:pt idx="1">
                  <c:v>47</c:v>
                </c:pt>
                <c:pt idx="2">
                  <c:v>96</c:v>
                </c:pt>
                <c:pt idx="3">
                  <c:v>24</c:v>
                </c:pt>
                <c:pt idx="4">
                  <c:v>59</c:v>
                </c:pt>
                <c:pt idx="5">
                  <c:v>27</c:v>
                </c:pt>
                <c:pt idx="6">
                  <c:v>18</c:v>
                </c:pt>
                <c:pt idx="7">
                  <c:v>13</c:v>
                </c:pt>
                <c:pt idx="8">
                  <c:v>26</c:v>
                </c:pt>
                <c:pt idx="9">
                  <c:v>12</c:v>
                </c:pt>
                <c:pt idx="10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85-4D74-AEAC-9DEC230BB5D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133</c:v>
                </c:pt>
                <c:pt idx="1">
                  <c:v>41</c:v>
                </c:pt>
                <c:pt idx="2">
                  <c:v>91</c:v>
                </c:pt>
                <c:pt idx="3">
                  <c:v>27</c:v>
                </c:pt>
                <c:pt idx="4">
                  <c:v>75</c:v>
                </c:pt>
                <c:pt idx="5">
                  <c:v>25</c:v>
                </c:pt>
                <c:pt idx="6">
                  <c:v>26</c:v>
                </c:pt>
                <c:pt idx="7">
                  <c:v>32</c:v>
                </c:pt>
                <c:pt idx="8">
                  <c:v>39</c:v>
                </c:pt>
                <c:pt idx="9">
                  <c:v>22</c:v>
                </c:pt>
                <c:pt idx="1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85-4D74-AEAC-9DEC230BB5D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30</c:v>
                </c:pt>
                <c:pt idx="1">
                  <c:v>14</c:v>
                </c:pt>
                <c:pt idx="2">
                  <c:v>29</c:v>
                </c:pt>
                <c:pt idx="3">
                  <c:v>13</c:v>
                </c:pt>
                <c:pt idx="4">
                  <c:v>21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85-4D74-AEAC-9DEC230BB5D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69</c:v>
                </c:pt>
                <c:pt idx="1">
                  <c:v>33</c:v>
                </c:pt>
                <c:pt idx="2">
                  <c:v>44</c:v>
                </c:pt>
                <c:pt idx="3">
                  <c:v>10</c:v>
                </c:pt>
                <c:pt idx="4">
                  <c:v>38</c:v>
                </c:pt>
                <c:pt idx="5">
                  <c:v>25</c:v>
                </c:pt>
                <c:pt idx="6">
                  <c:v>19</c:v>
                </c:pt>
                <c:pt idx="7">
                  <c:v>31</c:v>
                </c:pt>
                <c:pt idx="8">
                  <c:v>12</c:v>
                </c:pt>
                <c:pt idx="9">
                  <c:v>7</c:v>
                </c:pt>
                <c:pt idx="1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785-4D74-AEAC-9DEC230BB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398720"/>
        <c:axId val="198400256"/>
      </c:barChart>
      <c:catAx>
        <c:axId val="198398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400256"/>
        <c:crosses val="autoZero"/>
        <c:auto val="1"/>
        <c:lblAlgn val="ctr"/>
        <c:lblOffset val="100"/>
        <c:noMultiLvlLbl val="0"/>
      </c:catAx>
      <c:valAx>
        <c:axId val="1984002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จำนวน (ราย)</a:t>
                </a:r>
              </a:p>
            </c:rich>
          </c:tx>
          <c:layout>
            <c:manualLayout>
              <c:xMode val="edge"/>
              <c:yMode val="edge"/>
              <c:x val="2.2420071938943987E-3"/>
              <c:y val="9.3288772641120839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8398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3896228257342"/>
          <c:y val="0.1054776887374019"/>
          <c:w val="0.86661017505616389"/>
          <c:h val="0.7806011025969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2559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CD-4E0C-8072-0A1411DB14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CD-4E0C-8072-0A1411DB14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CD-4E0C-8072-0A1411DB14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CD-4E0C-8072-0A1411DB144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ปี 2563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CD-4E0C-8072-0A1411DB144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ปี 2564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เมือง</c:v>
                </c:pt>
                <c:pt idx="1">
                  <c:v>วิเชียรบุรี</c:v>
                </c:pt>
                <c:pt idx="2">
                  <c:v>หล่มสัก</c:v>
                </c:pt>
                <c:pt idx="3">
                  <c:v>หล่มเก่า</c:v>
                </c:pt>
                <c:pt idx="4">
                  <c:v>หนองไผ่</c:v>
                </c:pt>
                <c:pt idx="5">
                  <c:v>บึงสามพัน</c:v>
                </c:pt>
                <c:pt idx="6">
                  <c:v>ชนแดน</c:v>
                </c:pt>
                <c:pt idx="7">
                  <c:v>ศรีเทพ</c:v>
                </c:pt>
                <c:pt idx="8">
                  <c:v>วังโป่ง</c:v>
                </c:pt>
                <c:pt idx="9">
                  <c:v>เขาค้อ</c:v>
                </c:pt>
                <c:pt idx="10">
                  <c:v>น้ำหนาว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CD-4E0C-8072-0A1411DB1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69504"/>
        <c:axId val="240471040"/>
      </c:barChart>
      <c:catAx>
        <c:axId val="24046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0471040"/>
        <c:crosses val="autoZero"/>
        <c:auto val="1"/>
        <c:lblAlgn val="ctr"/>
        <c:lblOffset val="100"/>
        <c:noMultiLvlLbl val="0"/>
      </c:catAx>
      <c:valAx>
        <c:axId val="2404710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th-TH"/>
                  <a:t>จำนวน (ราย)</a:t>
                </a:r>
              </a:p>
            </c:rich>
          </c:tx>
          <c:layout>
            <c:manualLayout>
              <c:xMode val="edge"/>
              <c:yMode val="edge"/>
              <c:x val="0"/>
              <c:y val="6.9966579480840634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0469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2274246832380516"/>
          <c:y val="0.1788778702053187"/>
          <c:w val="0.85113209220815111"/>
          <c:h val="0.629188176361803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ช่วงอายุ</c:v>
                </c:pt>
              </c:strCache>
            </c:strRef>
          </c:tx>
          <c:spPr>
            <a:ln w="38100"/>
          </c:spPr>
          <c:marker>
            <c:spPr>
              <a:solidFill>
                <a:srgbClr val="F567C6"/>
              </a:solidFill>
              <a:ln w="38100"/>
            </c:spPr>
          </c:marker>
          <c:dLbls>
            <c:dLbl>
              <c:idx val="0"/>
              <c:layout>
                <c:manualLayout>
                  <c:x val="-8.2313479463193534E-2"/>
                  <c:y val="-7.0474259465547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5F-4E15-9BFF-026AA8E2967A}"/>
                </c:ext>
              </c:extLst>
            </c:dLbl>
            <c:dLbl>
              <c:idx val="1"/>
              <c:layout>
                <c:manualLayout>
                  <c:x val="-8.1799604918756791E-2"/>
                  <c:y val="-7.44102907892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5F-4E15-9BFF-026AA8E2967A}"/>
                </c:ext>
              </c:extLst>
            </c:dLbl>
            <c:dLbl>
              <c:idx val="2"/>
              <c:layout>
                <c:manualLayout>
                  <c:x val="-4.7981621423761472E-2"/>
                  <c:y val="-7.5496494994205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5F-4E15-9BFF-026AA8E2967A}"/>
                </c:ext>
              </c:extLst>
            </c:dLbl>
            <c:dLbl>
              <c:idx val="3"/>
              <c:layout>
                <c:manualLayout>
                  <c:x val="-6.0938018081433586E-2"/>
                  <c:y val="-8.000424722289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5F-4E15-9BFF-026AA8E2967A}"/>
                </c:ext>
              </c:extLst>
            </c:dLbl>
            <c:dLbl>
              <c:idx val="4"/>
              <c:layout>
                <c:manualLayout>
                  <c:x val="-5.8562966816793592E-2"/>
                  <c:y val="-9.429922885890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5F-4E15-9BFF-026AA8E2967A}"/>
                </c:ext>
              </c:extLst>
            </c:dLbl>
            <c:dLbl>
              <c:idx val="5"/>
              <c:layout>
                <c:manualLayout>
                  <c:x val="-6.0938018081433502E-2"/>
                  <c:y val="-5.6179277829534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5F-4E15-9BFF-026AA8E2967A}"/>
                </c:ext>
              </c:extLst>
            </c:dLbl>
            <c:dLbl>
              <c:idx val="6"/>
              <c:layout>
                <c:manualLayout>
                  <c:x val="-2.3972099569275502E-2"/>
                  <c:y val="-7.0757082572634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5F-4E15-9BFF-026AA8E296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0-14 ปี</c:v>
                </c:pt>
                <c:pt idx="1">
                  <c:v>15-24 ปี</c:v>
                </c:pt>
                <c:pt idx="2">
                  <c:v>25-34 ปี</c:v>
                </c:pt>
                <c:pt idx="3">
                  <c:v>35-44 ปี</c:v>
                </c:pt>
                <c:pt idx="4">
                  <c:v>45-54 ปี</c:v>
                </c:pt>
                <c:pt idx="5">
                  <c:v>55-64 ปี</c:v>
                </c:pt>
                <c:pt idx="6">
                  <c:v>&gt; 64 ปี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11.48</c:v>
                </c:pt>
                <c:pt idx="1">
                  <c:v>28.85</c:v>
                </c:pt>
                <c:pt idx="2">
                  <c:v>13.44</c:v>
                </c:pt>
                <c:pt idx="3">
                  <c:v>10.82</c:v>
                </c:pt>
                <c:pt idx="4" formatCode="0.00">
                  <c:v>17.7</c:v>
                </c:pt>
                <c:pt idx="5" formatCode="0.00">
                  <c:v>10.16</c:v>
                </c:pt>
                <c:pt idx="6" formatCode="0.00">
                  <c:v>7.54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705F-4E15-9BFF-026AA8E296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851648"/>
        <c:axId val="203858688"/>
      </c:lineChart>
      <c:catAx>
        <c:axId val="20385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203858688"/>
        <c:crosses val="autoZero"/>
        <c:auto val="1"/>
        <c:lblAlgn val="ctr"/>
        <c:lblOffset val="100"/>
        <c:noMultiLvlLbl val="0"/>
      </c:catAx>
      <c:valAx>
        <c:axId val="20385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20385164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  <a:miter lim="800000"/>
    </a:ln>
    <a:effectLst/>
  </c:spPr>
  <c:txPr>
    <a:bodyPr/>
    <a:lstStyle/>
    <a:p>
      <a:pPr>
        <a:defRPr sz="20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62331847683075"/>
          <c:y val="2.6876420314764501E-2"/>
        </c:manualLayout>
      </c:layout>
      <c:overlay val="0"/>
      <c:txPr>
        <a:bodyPr/>
        <a:lstStyle/>
        <a:p>
          <a:pPr>
            <a:defRPr sz="2200"/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0.13131911757631543"/>
          <c:y val="0.21466974134222269"/>
          <c:w val="0.83403995534618358"/>
          <c:h val="0.386110496184438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ช่วงเวลา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5.2856859400518361E-2"/>
                  <c:y val="-6.4413217409911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AC-4609-B263-D79CCD75A123}"/>
                </c:ext>
              </c:extLst>
            </c:dLbl>
            <c:dLbl>
              <c:idx val="1"/>
              <c:layout>
                <c:manualLayout>
                  <c:x val="-6.3313069346073586E-2"/>
                  <c:y val="-6.87684045234962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AC-4609-B263-D79CCD75A123}"/>
                </c:ext>
              </c:extLst>
            </c:dLbl>
            <c:dLbl>
              <c:idx val="2"/>
              <c:layout>
                <c:manualLayout>
                  <c:x val="-6.0938018081433586E-2"/>
                  <c:y val="-5.5702843182743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AC-4609-B263-D79CCD75A123}"/>
                </c:ext>
              </c:extLst>
            </c:dLbl>
            <c:dLbl>
              <c:idx val="3"/>
              <c:layout>
                <c:manualLayout>
                  <c:x val="-6.7236495751776162E-2"/>
                  <c:y val="-6.23259720598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AC-4609-B263-D79CCD75A123}"/>
                </c:ext>
              </c:extLst>
            </c:dLbl>
            <c:dLbl>
              <c:idx val="5"/>
              <c:layout>
                <c:manualLayout>
                  <c:x val="-5.2856859400518361E-2"/>
                  <c:y val="-6.4413217409911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AC-4609-B263-D79CCD75A12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06.00-09.59 น.</c:v>
                </c:pt>
                <c:pt idx="1">
                  <c:v>10.00-13.59 น.</c:v>
                </c:pt>
                <c:pt idx="2">
                  <c:v>14.00-17.59 น.</c:v>
                </c:pt>
                <c:pt idx="3">
                  <c:v>18.00-21.59 น.</c:v>
                </c:pt>
                <c:pt idx="4">
                  <c:v>22.00-01.59 น.</c:v>
                </c:pt>
                <c:pt idx="5">
                  <c:v>02.00-05.59 น.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 formatCode="General">
                  <c:v>18.36</c:v>
                </c:pt>
                <c:pt idx="1">
                  <c:v>20</c:v>
                </c:pt>
                <c:pt idx="2" formatCode="General">
                  <c:v>24.59</c:v>
                </c:pt>
                <c:pt idx="3" formatCode="General">
                  <c:v>21.31</c:v>
                </c:pt>
                <c:pt idx="4" formatCode="General">
                  <c:v>10.49</c:v>
                </c:pt>
                <c:pt idx="5">
                  <c:v>5.25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C8AC-4609-B263-D79CCD75A12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0883584"/>
        <c:axId val="240886528"/>
      </c:lineChart>
      <c:catAx>
        <c:axId val="24088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240886528"/>
        <c:crosses val="autoZero"/>
        <c:auto val="1"/>
        <c:lblAlgn val="ctr"/>
        <c:lblOffset val="100"/>
        <c:noMultiLvlLbl val="0"/>
      </c:catAx>
      <c:valAx>
        <c:axId val="240886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8835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 b="1">
          <a:solidFill>
            <a:schemeClr val="dk1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1875305123223"/>
          <c:y val="0.22468854395166962"/>
          <c:w val="0.84751724251507787"/>
          <c:h val="0.583729851394615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บาดเจ็บ 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pPr>
              <a:solidFill>
                <a:srgbClr val="FFFF00"/>
              </a:solidFill>
              <a:ln w="57150"/>
            </c:spPr>
          </c:marker>
          <c:dLbls>
            <c:dLbl>
              <c:idx val="0"/>
              <c:layout>
                <c:manualLayout>
                  <c:x val="-2.3374978482417166E-2"/>
                  <c:y val="-5.590446943283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35-4079-B917-05FD000E3464}"/>
                </c:ext>
              </c:extLst>
            </c:dLbl>
            <c:dLbl>
              <c:idx val="1"/>
              <c:layout>
                <c:manualLayout>
                  <c:x val="-2.3374986004150441E-2"/>
                  <c:y val="-7.684482413048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35-4079-B917-05FD000E3464}"/>
                </c:ext>
              </c:extLst>
            </c:dLbl>
            <c:dLbl>
              <c:idx val="2"/>
              <c:layout>
                <c:manualLayout>
                  <c:x val="-2.3374986004150441E-2"/>
                  <c:y val="-7.684482413048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35-4079-B917-05FD000E3464}"/>
                </c:ext>
              </c:extLst>
            </c:dLbl>
            <c:dLbl>
              <c:idx val="3"/>
              <c:layout>
                <c:manualLayout>
                  <c:x val="-2.5322901504496311E-2"/>
                  <c:y val="-6.7239221114174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35-4079-B917-05FD000E3464}"/>
                </c:ext>
              </c:extLst>
            </c:dLbl>
            <c:dLbl>
              <c:idx val="4"/>
              <c:layout>
                <c:manualLayout>
                  <c:x val="-2.7270817004842181E-2"/>
                  <c:y val="-9.6056030163106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35-4079-B917-05FD000E3464}"/>
                </c:ext>
              </c:extLst>
            </c:dLbl>
            <c:dLbl>
              <c:idx val="5"/>
              <c:layout>
                <c:manualLayout>
                  <c:x val="-2.7728064107034694E-2"/>
                  <c:y val="-6.7239221114174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35-4079-B917-05FD000E3464}"/>
                </c:ext>
              </c:extLst>
            </c:dLbl>
            <c:dLbl>
              <c:idx val="6"/>
              <c:layout>
                <c:manualLayout>
                  <c:x val="-2.441286687347367E-2"/>
                  <c:y val="-8.777573175706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35-4079-B917-05FD000E34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10 เม.ย. 64</c:v>
                </c:pt>
                <c:pt idx="1">
                  <c:v>11 เม.ย. 64</c:v>
                </c:pt>
                <c:pt idx="2">
                  <c:v>12 เม.ย. 64</c:v>
                </c:pt>
                <c:pt idx="3">
                  <c:v>13 เม.ย. 64</c:v>
                </c:pt>
                <c:pt idx="4">
                  <c:v>14 เม.ย. 64</c:v>
                </c:pt>
                <c:pt idx="5">
                  <c:v>15 เม.ย. 64</c:v>
                </c:pt>
                <c:pt idx="6">
                  <c:v>16 เม.ย. 64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58</c:v>
                </c:pt>
                <c:pt idx="1">
                  <c:v>47</c:v>
                </c:pt>
                <c:pt idx="2">
                  <c:v>41</c:v>
                </c:pt>
                <c:pt idx="3">
                  <c:v>40</c:v>
                </c:pt>
                <c:pt idx="4">
                  <c:v>44</c:v>
                </c:pt>
                <c:pt idx="5">
                  <c:v>36</c:v>
                </c:pt>
                <c:pt idx="6">
                  <c:v>31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5735-4079-B917-05FD000E34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  <a:ln w="57150"/>
            </c:spPr>
          </c:marker>
          <c:dLbls>
            <c:dLbl>
              <c:idx val="0"/>
              <c:layout>
                <c:manualLayout>
                  <c:x val="-1.7423193668180494E-2"/>
                  <c:y val="-9.243237937116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35-4079-B917-05FD000E3464}"/>
                </c:ext>
              </c:extLst>
            </c:dLbl>
            <c:dLbl>
              <c:idx val="1"/>
              <c:layout>
                <c:manualLayout>
                  <c:x val="-2.1161375996028062E-2"/>
                  <c:y val="-9.1749692904548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35-4079-B917-05FD000E3464}"/>
                </c:ext>
              </c:extLst>
            </c:dLbl>
            <c:dLbl>
              <c:idx val="2"/>
              <c:layout>
                <c:manualLayout>
                  <c:x val="-2.1774745770462633E-2"/>
                  <c:y val="-9.7993293975244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35-4079-B917-05FD000E3464}"/>
                </c:ext>
              </c:extLst>
            </c:dLbl>
            <c:dLbl>
              <c:idx val="3"/>
              <c:layout>
                <c:manualLayout>
                  <c:x val="-2.2561769032546964E-2"/>
                  <c:y val="-7.968621740320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35-4079-B917-05FD000E3464}"/>
                </c:ext>
              </c:extLst>
            </c:dLbl>
            <c:dLbl>
              <c:idx val="4"/>
              <c:layout>
                <c:manualLayout>
                  <c:x val="-2.0012673616369513E-2"/>
                  <c:y val="-9.352686197306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35-4079-B917-05FD000E3464}"/>
                </c:ext>
              </c:extLst>
            </c:dLbl>
            <c:dLbl>
              <c:idx val="5"/>
              <c:layout>
                <c:manualLayout>
                  <c:x val="-2.1661906636900891E-2"/>
                  <c:y val="-8.4363275471068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35-4079-B917-05FD000E3464}"/>
                </c:ext>
              </c:extLst>
            </c:dLbl>
            <c:dLbl>
              <c:idx val="6"/>
              <c:layout>
                <c:manualLayout>
                  <c:x val="-2.3633622023348198E-2"/>
                  <c:y val="-8.497432770398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35-4079-B917-05FD000E34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10 เม.ย. 64</c:v>
                </c:pt>
                <c:pt idx="1">
                  <c:v>11 เม.ย. 64</c:v>
                </c:pt>
                <c:pt idx="2">
                  <c:v>12 เม.ย. 64</c:v>
                </c:pt>
                <c:pt idx="3">
                  <c:v>13 เม.ย. 64</c:v>
                </c:pt>
                <c:pt idx="4">
                  <c:v>14 เม.ย. 64</c:v>
                </c:pt>
                <c:pt idx="5">
                  <c:v>15 เม.ย. 64</c:v>
                </c:pt>
                <c:pt idx="6">
                  <c:v>16 เม.ย. 64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F-5735-4079-B917-05FD000E3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54912"/>
        <c:axId val="204056448"/>
      </c:lineChart>
      <c:catAx>
        <c:axId val="20405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056448"/>
        <c:crosses val="autoZero"/>
        <c:auto val="1"/>
        <c:lblAlgn val="ctr"/>
        <c:lblOffset val="100"/>
        <c:noMultiLvlLbl val="0"/>
      </c:catAx>
      <c:valAx>
        <c:axId val="20405644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05491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8198042181643683"/>
          <c:y val="6.7012620969540207E-2"/>
          <c:w val="0.33528164935061788"/>
          <c:h val="0.1107275241226413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ED7D31"/>
      </a:solidFill>
      <a:prstDash val="solid"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H SarabunPSK" pitchFamily="34" charset="-34"/>
          <a:ea typeface="+mn-ea"/>
          <a:cs typeface="TH SarabunPSK" pitchFamily="34" charset="-34"/>
        </a:defRPr>
      </a:pPr>
      <a:endParaRPr lang="th-TH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42308" cy="344685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674045" y="1"/>
            <a:ext cx="4342307" cy="344685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r">
              <a:defRPr sz="1200"/>
            </a:lvl1pPr>
          </a:lstStyle>
          <a:p>
            <a:fld id="{A648261B-B032-405F-BAD3-C5929AEA20B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4" y="6542370"/>
            <a:ext cx="4342308" cy="344685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5674045" y="6542370"/>
            <a:ext cx="4342307" cy="344685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r">
              <a:defRPr sz="1200"/>
            </a:lvl1pPr>
          </a:lstStyle>
          <a:p>
            <a:fld id="{63FD8DCA-8CAB-4E5A-B162-8878CD4EE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42308" cy="34579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674045" y="2"/>
            <a:ext cx="4342307" cy="345794"/>
          </a:xfrm>
          <a:prstGeom prst="rect">
            <a:avLst/>
          </a:prstGeom>
        </p:spPr>
        <p:txBody>
          <a:bodyPr vert="horz" lIns="93101" tIns="46551" rIns="93101" bIns="46551" rtlCol="0"/>
          <a:lstStyle>
            <a:lvl1pPr algn="r">
              <a:defRPr sz="1200"/>
            </a:lvl1pPr>
          </a:lstStyle>
          <a:p>
            <a:fld id="{8DF2DEF3-00EF-4F61-B17F-4D391F093B1E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1" tIns="46551" rIns="93101" bIns="4655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1001166" y="3314964"/>
            <a:ext cx="8016388" cy="2712041"/>
          </a:xfrm>
          <a:prstGeom prst="rect">
            <a:avLst/>
          </a:prstGeom>
        </p:spPr>
        <p:txBody>
          <a:bodyPr vert="horz" lIns="93101" tIns="46551" rIns="93101" bIns="46551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6542370"/>
            <a:ext cx="4342308" cy="34579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674045" y="6542370"/>
            <a:ext cx="4342307" cy="345794"/>
          </a:xfrm>
          <a:prstGeom prst="rect">
            <a:avLst/>
          </a:prstGeom>
        </p:spPr>
        <p:txBody>
          <a:bodyPr vert="horz" lIns="93101" tIns="46551" rIns="93101" bIns="46551" rtlCol="0" anchor="b"/>
          <a:lstStyle>
            <a:lvl1pPr algn="r">
              <a:defRPr sz="1200"/>
            </a:lvl1pPr>
          </a:lstStyle>
          <a:p>
            <a:fld id="{1CFE85C0-8751-42D5-B677-A0625804E9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14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67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86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9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4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246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031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508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41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FBE25B7-7732-4AA5-86AF-909D519C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7C72B1E-8474-4901-AD2E-1E96DDA12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="" xmlns:a16="http://schemas.microsoft.com/office/drawing/2014/main" id="{E57DECB8-9AFB-4EFC-BC67-FFD64198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="" xmlns:a16="http://schemas.microsoft.com/office/drawing/2014/main" id="{C614DE36-6A02-4126-A52E-C3D8AA85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="" xmlns:a16="http://schemas.microsoft.com/office/drawing/2014/main" id="{966BA3B1-1DAD-4DDC-846C-47420456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62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23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68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1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473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280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2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1750034-98ED-492D-9A9D-9090426F1DD7}" type="datetimeFigureOut">
              <a:rPr lang="th-TH" smtClean="0"/>
              <a:t>28/03/65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4DD4C14-0C31-4602-BFCF-5E93E08D9A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44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microsoft.com/office/2007/relationships/hdphoto" Target="../media/hdphoto2.wdp"/><Relationship Id="rId21" Type="http://schemas.openxmlformats.org/officeDocument/2006/relationships/image" Target="../media/image22.png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24" Type="http://schemas.microsoft.com/office/2007/relationships/hdphoto" Target="../media/hdphoto12.wdp"/><Relationship Id="rId5" Type="http://schemas.microsoft.com/office/2007/relationships/hdphoto" Target="../media/hdphoto3.wdp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jpe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31" Type="http://schemas.openxmlformats.org/officeDocument/2006/relationships/hyperlink" Target="http://ict-pher.moph.go.th/" TargetMode="External"/><Relationship Id="rId4" Type="http://schemas.openxmlformats.org/officeDocument/2006/relationships/image" Target="../media/image13.png"/><Relationship Id="rId9" Type="http://schemas.microsoft.com/office/2007/relationships/hdphoto" Target="../media/hdphoto5.wdp"/><Relationship Id="rId14" Type="http://schemas.openxmlformats.org/officeDocument/2006/relationships/image" Target="../media/image18.png"/><Relationship Id="rId22" Type="http://schemas.microsoft.com/office/2007/relationships/hdphoto" Target="../media/hdphoto11.wdp"/><Relationship Id="rId27" Type="http://schemas.openxmlformats.org/officeDocument/2006/relationships/image" Target="../media/image25.png"/><Relationship Id="rId30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45003" y="541449"/>
            <a:ext cx="9695794" cy="206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การ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ดำเนินงาน</a:t>
            </a: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ป้องกันและ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ลดอุบัติเหตุทาง</a:t>
            </a: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ถนน</a:t>
            </a:r>
          </a:p>
          <a:p>
            <a:pPr algn="ctr">
              <a:lnSpc>
                <a:spcPct val="107000"/>
              </a:lnSpc>
            </a:pP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ในช่วง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เทศกาลสงกรานต์ พ.ศ.2565 </a:t>
            </a:r>
            <a:endParaRPr lang="th-TH" sz="4000" b="1" dirty="0" smtClean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ctr">
              <a:lnSpc>
                <a:spcPct val="107000"/>
              </a:lnSpc>
            </a:pPr>
            <a:r>
              <a:rPr lang="th-TH" sz="40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ระหว่าง</a:t>
            </a:r>
            <a:r>
              <a:rPr lang="th-TH" sz="4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วันที่ 11 – 17 เมษายน 2565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28" y="2705242"/>
            <a:ext cx="2740879" cy="118696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EED872B9-32D2-47A4-9788-B77118A7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" y="0"/>
            <a:ext cx="1938197" cy="19381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7723" y="4085476"/>
            <a:ext cx="670017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ชีวิตวิถีใหม่ ขับขี่อย่างปลอดภัย ไร้อุบัติเหตุ”</a:t>
            </a:r>
            <a:endParaRPr lang="en-US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2745" y="6290441"/>
            <a:ext cx="6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41209" y="6003127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กลุ่มงาน ควบคุมโรคไม่ติดต่อ สุขภาพจิตและ</a:t>
            </a:r>
            <a:r>
              <a:rPr lang="th-TH" sz="3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ยาเสพติด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167723" y="5413550"/>
            <a:ext cx="6553200" cy="574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0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777" y="1717467"/>
            <a:ext cx="7707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จังหวัด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		- ผู้เสียชีวิต ณ ที่เกิดเหตุตั้งแต่ 2 รายขึ้นไป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		- ผู้บาดเจ็บและเสียชีวิตรวมกันตั้งแต่ 4 รายขึ้นไป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ระดับ</a:t>
            </a:r>
            <a:r>
              <a:rPr lang="th-TH" sz="32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อำเภอ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ผู้เสียชีวิต ณ ที่เกิดเหตุตั้งแต่ 2 รายขึ้นไป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     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ผู้บาดเจ็บและเสียชีวิตรวมกันตั้งแต่ 2 รายขึ้นไป</a:t>
            </a:r>
          </a:p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  -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ประเด็นที่สนใจของสังคมและผู้บริหาร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05150" y="534542"/>
            <a:ext cx="5376698" cy="646331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แนวทางการสอบสวนอุบัติเหตุทางถนน</a:t>
            </a:r>
          </a:p>
        </p:txBody>
      </p:sp>
    </p:spTree>
    <p:extLst>
      <p:ext uri="{BB962C8B-B14F-4D97-AF65-F5344CB8AC3E}">
        <p14:creationId xmlns:p14="http://schemas.microsoft.com/office/powerpoint/2010/main" val="16306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22" y="1147615"/>
            <a:ext cx="6553199" cy="34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26328" y="4840332"/>
            <a:ext cx="7378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*ช่วงก่อนควบคุมเข้มข้น 	ระหว่าง   4-10  เมษายน 2565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*ช่วงควบคุมเข้มข้น 			ระหว่าง 11-17  เมษายน 2565</a:t>
            </a:r>
          </a:p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*ช่วงหลังควบคุมเข้มข้น 	ระหว่าง 18-24  เมษายน 2565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A98C353E-B800-4239-873C-B6A86C33AB16}"/>
              </a:ext>
            </a:extLst>
          </p:cNvPr>
          <p:cNvSpPr txBox="1"/>
          <p:nvPr/>
        </p:nvSpPr>
        <p:spPr>
          <a:xfrm>
            <a:off x="830450" y="294475"/>
            <a:ext cx="11054629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การดำเนินการตามแผนบูรณาการป้องกันและลดอุบัติเหตุทางถนนช่วงเทศกาลสงกรานต์พ.ศ. 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2565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2425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44140" y="2217161"/>
            <a:ext cx="10541617" cy="31700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ด้านการบริหารจัดการ 					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=&gt;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จัดตั้งศูนย์ป้องกันและลดอุบัติเหตุทางถนนในช่วงเทศกาล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ด้านลดปัจจัยเสี่ยงด้านถนนและสภาพแวดล้อม 	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=&gt;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จัดทำถนนปลอดภัย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ด้านลดปัจจัยเสี่ยงด้านยานพาหนะ 			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=&gt;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ขอความร่วมมือผู้ประกอบการขนส่งด้วยรถบรรทุก หยุดประกอบกิจการหรือ						  					    หลีกเลี่ยงการใช้รถบรรทุกในการประกอบกิจกรรมในช่วงเทศกาลสงกรานต์ กวดขันผู้ใช้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รถกระบะที่บรรทุกน้ำหนักเกิน และรถบรรทุกขนาดเล็กที่บรรทุกผู้โดยสารในลักษณะที่ไม่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ปลอดภัยเข้มงวดกับรถตู้ส่วนบุคคลหรือรถเช่าให้ได้มาตรฐาน เป็นต้น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ด้านผู้ใช้รถใช้ถนนอย่างปลอดภัย 			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=&gt;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มีการบังคับใช้กฎหมายอย่างจริงจัง ตรวจวัดระดับแอลกอฮอล์ อย่างเข้มข้น รณรงค์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ประชาสัมพันธ์สร้างการรับรู้ด้านความปลอดภัยทางถนนในชุมชน/หมู่บ้าน เป็นต้น</a:t>
            </a:r>
          </a:p>
          <a:p>
            <a:pPr algn="thaiDist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ด้านการช่วยเหลือหลังเกิดอุบัติเหตุ 			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=&gt;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จัดเตรียมความพร้อมโรงพยาบาล แพทย์ พยาบาลและหน่วย บริการการแพทย์ฉุกเฉิน   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              เตรียมความพร้อมระบบช่วยเหลือเยียวยาผู้ประสบเหตุ ณ จุดเกิดเหตุของแต่ละพื้นที่ เป็นต้น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3779" y="215464"/>
            <a:ext cx="11603421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นโยบายและแนวทางการดำเนินงานป้องกันและลดอุบัติเหตุทางถนน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เทศกาลและวันหยุด พ.ศ. 2565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28749" y="1030014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คณะกรรมการนโยบายป้องกันและลดอุบัติเหตุทางถนนแห่งชาติ แผน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บูรณา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การและมาตรการการดำเนินงานป้องกันและลดอุบัติเหตุทางถนน 5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065" y="5921106"/>
            <a:ext cx="81794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ศปถ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.จังหวัดเพชรบูรณ์ จำนวนผู้เสียชีวิต ไม่เกิน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2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6" b="37588"/>
          <a:stretch/>
        </p:blipFill>
        <p:spPr bwMode="auto">
          <a:xfrm>
            <a:off x="1686910" y="433550"/>
            <a:ext cx="5168299" cy="591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3B515C26-BFF7-4D4F-937E-525868770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7" y="4813397"/>
            <a:ext cx="1533525" cy="154305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69" y="2502323"/>
            <a:ext cx="3577922" cy="308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551683" y="1266497"/>
            <a:ext cx="4300536" cy="76944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มาตรการหลัก</a:t>
            </a:r>
          </a:p>
        </p:txBody>
      </p:sp>
    </p:spTree>
    <p:extLst>
      <p:ext uri="{BB962C8B-B14F-4D97-AF65-F5344CB8AC3E}">
        <p14:creationId xmlns:p14="http://schemas.microsoft.com/office/powerpoint/2010/main" val="415727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0924" r="6702" b="7204"/>
          <a:stretch/>
        </p:blipFill>
        <p:spPr bwMode="auto">
          <a:xfrm>
            <a:off x="4578006" y="474797"/>
            <a:ext cx="3404039" cy="165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48" y="2288970"/>
            <a:ext cx="5727825" cy="424586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659838" y="3551403"/>
            <a:ext cx="3122900" cy="2051642"/>
          </a:xfrm>
          <a:prstGeom prst="rect">
            <a:avLst/>
          </a:prstGeom>
        </p:spPr>
      </p:pic>
      <p:sp>
        <p:nvSpPr>
          <p:cNvPr id="5" name="TextBox 80">
            <a:extLst>
              <a:ext uri="{FF2B5EF4-FFF2-40B4-BE49-F238E27FC236}">
                <a16:creationId xmlns="" xmlns:a16="http://schemas.microsoft.com/office/drawing/2014/main" xmlns:lc="http://schemas.openxmlformats.org/drawingml/2006/lockedCanvas" id="{A966A02C-FC0A-4946-ABBC-6CD1F2692595}"/>
              </a:ext>
            </a:extLst>
          </p:cNvPr>
          <p:cNvSpPr txBox="1"/>
          <p:nvPr/>
        </p:nvSpPr>
        <p:spPr>
          <a:xfrm>
            <a:off x="8659838" y="5749095"/>
            <a:ext cx="329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2032000" rtl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457200" algn="l" defTabSz="2032000" rtl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2pPr>
            <a:lvl3pPr marL="914400" algn="l" defTabSz="2032000" rtl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3pPr>
            <a:lvl4pPr marL="1371600" algn="l" defTabSz="2032000" rtl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4pPr>
            <a:lvl5pPr marL="1828800" algn="l" defTabSz="2032000" rtl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  <a:sym typeface="Calibri" pitchFamily="34" charset="0"/>
              </a:defRPr>
            </a:lvl9pPr>
          </a:lstStyle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Good Drivers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18247" y="2810089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Ambulance </a:t>
            </a:r>
            <a:r>
              <a:rPr lang="en-US" sz="3200" b="1" dirty="0" smtClean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Safety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94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1182414" y="1497723"/>
            <a:ext cx="9883993" cy="3504314"/>
          </a:xfrm>
          <a:prstGeom prst="horizontalScroll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28916" y="2475308"/>
            <a:ext cx="8390987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สถานการณ์การบาดเจ็บและเสียชีวิต</a:t>
            </a:r>
          </a:p>
          <a:p>
            <a:pPr algn="ctr">
              <a:spcAft>
                <a:spcPts val="800"/>
              </a:spcAft>
            </a:pPr>
            <a:r>
              <a:rPr lang="th-TH" sz="4800" b="1" dirty="0">
                <a:latin typeface="TH SarabunPSK" pitchFamily="34" charset="-34"/>
                <a:cs typeface="TH SarabunPSK" pitchFamily="34" charset="-34"/>
              </a:rPr>
              <a:t>จากการจราจรทางถนน ช่วงเทศกาลสงกรานต์</a:t>
            </a:r>
          </a:p>
        </p:txBody>
      </p:sp>
    </p:spTree>
    <p:extLst>
      <p:ext uri="{BB962C8B-B14F-4D97-AF65-F5344CB8AC3E}">
        <p14:creationId xmlns:p14="http://schemas.microsoft.com/office/powerpoint/2010/main" val="27518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276876785"/>
              </p:ext>
            </p:extLst>
          </p:nvPr>
        </p:nvGraphicFramePr>
        <p:xfrm>
          <a:off x="177421" y="887104"/>
          <a:ext cx="11791666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1214651" y="176589"/>
            <a:ext cx="10112991" cy="58477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ผู้บาดเจ็บจากการจราจรทางถนน ช่วงเทศกาลสงกรานต์ พ.ศ. 2559-2564 แยกรายอำเภอ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812702" y="1806694"/>
            <a:ext cx="0" cy="15659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="" xmlns:a16="http://schemas.microsoft.com/office/drawing/2014/main" id="{70FD5E9B-46EA-4055-B344-7F83BB089465}"/>
              </a:ext>
            </a:extLst>
          </p:cNvPr>
          <p:cNvSpPr txBox="1"/>
          <p:nvPr/>
        </p:nvSpPr>
        <p:spPr>
          <a:xfrm>
            <a:off x="341186" y="6370193"/>
            <a:ext cx="42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กองสาธารณสุขฉุกเฉิน ข้อมูล ณ วันที่ 2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เม.ย. 6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6131" y="837199"/>
            <a:ext cx="1871417" cy="1938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2559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4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46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คน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2560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381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คน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2561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425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คน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2562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533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คน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2563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1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39 คน</a:t>
            </a:r>
          </a:p>
          <a:p>
            <a:pPr algn="ctr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2564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296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คน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8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182994953"/>
              </p:ext>
            </p:extLst>
          </p:nvPr>
        </p:nvGraphicFramePr>
        <p:xfrm>
          <a:off x="272955" y="887104"/>
          <a:ext cx="11696132" cy="544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804042" y="176589"/>
            <a:ext cx="1059442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ผู้เสียชีวิตจากการจราจรทางถนน ช่วงเทศกาลสงกรานต์ พ.ศ. 2559-2564 แยกรายอำเภอ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70FD5E9B-46EA-4055-B344-7F83BB089465}"/>
              </a:ext>
            </a:extLst>
          </p:cNvPr>
          <p:cNvSpPr txBox="1"/>
          <p:nvPr/>
        </p:nvSpPr>
        <p:spPr>
          <a:xfrm>
            <a:off x="341186" y="6370193"/>
            <a:ext cx="4260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กองสาธารณสุขฉุกเฉิน ข้อมูล ณ วันที่ 26 เม.ย. 64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0152993" y="842903"/>
            <a:ext cx="1806149" cy="1969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2559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8 ราย</a:t>
            </a:r>
          </a:p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2560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10 ราย</a:t>
            </a:r>
          </a:p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2561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14 ราย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2562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13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ราย</a:t>
            </a:r>
          </a:p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2563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2 ราย</a:t>
            </a:r>
          </a:p>
          <a:p>
            <a:pPr algn="l"/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ปี 2564 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9 ราย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47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6" t="13091" r="14455" b="7394"/>
          <a:stretch/>
        </p:blipFill>
        <p:spPr bwMode="auto">
          <a:xfrm>
            <a:off x="4328465" y="436706"/>
            <a:ext cx="3470292" cy="34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19576" r="39364" b="5596"/>
          <a:stretch/>
        </p:blipFill>
        <p:spPr bwMode="auto">
          <a:xfrm>
            <a:off x="5008809" y="4183731"/>
            <a:ext cx="2284719" cy="265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16667" r="71637" b="77677"/>
          <a:stretch/>
        </p:blipFill>
        <p:spPr bwMode="auto">
          <a:xfrm>
            <a:off x="4372599" y="3921769"/>
            <a:ext cx="1915625" cy="23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กลุ่ม 5">
            <a:extLst>
              <a:ext uri="{FF2B5EF4-FFF2-40B4-BE49-F238E27FC236}">
                <a16:creationId xmlns="" xmlns:a16="http://schemas.microsoft.com/office/drawing/2014/main" id="{7E699DFF-9BF6-4BD4-84CA-27605ECA9256}"/>
              </a:ext>
            </a:extLst>
          </p:cNvPr>
          <p:cNvGrpSpPr/>
          <p:nvPr/>
        </p:nvGrpSpPr>
        <p:grpSpPr>
          <a:xfrm>
            <a:off x="276016" y="176250"/>
            <a:ext cx="3810581" cy="6505500"/>
            <a:chOff x="1931661" y="152400"/>
            <a:chExt cx="3810581" cy="6505500"/>
          </a:xfrm>
        </p:grpSpPr>
        <p:pic>
          <p:nvPicPr>
            <p:cNvPr id="1026" name="Picture 2" descr="C:\Users\ADMIN\Documents\alc\หนังสือสงกรานต์65\Untit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599" y="772930"/>
              <a:ext cx="3779643" cy="5884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931661" y="152400"/>
              <a:ext cx="3779642" cy="584775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อำเภอเสี่ยง</a:t>
              </a:r>
            </a:p>
          </p:txBody>
        </p:sp>
      </p:grpSp>
      <p:sp>
        <p:nvSpPr>
          <p:cNvPr id="4" name="สี่เหลี่ยมผืนผ้า 3"/>
          <p:cNvSpPr/>
          <p:nvPr/>
        </p:nvSpPr>
        <p:spPr>
          <a:xfrm>
            <a:off x="6288224" y="6582079"/>
            <a:ext cx="533400" cy="199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6173924" y="6519446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/>
              <a:t>หล่มเก่า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BE7B6287-B31D-4894-850E-930357E7B9FA}"/>
              </a:ext>
            </a:extLst>
          </p:cNvPr>
          <p:cNvSpPr txBox="1"/>
          <p:nvPr/>
        </p:nvSpPr>
        <p:spPr>
          <a:xfrm>
            <a:off x="2747999" y="1422586"/>
            <a:ext cx="111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น้ำหนาว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(8/1)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="" xmlns:a16="http://schemas.microsoft.com/office/drawing/2014/main" id="{9AD797E0-E9B0-4928-8559-0BDF1DBB8F96}"/>
              </a:ext>
            </a:extLst>
          </p:cNvPr>
          <p:cNvSpPr txBox="1"/>
          <p:nvPr/>
        </p:nvSpPr>
        <p:spPr>
          <a:xfrm>
            <a:off x="1453396" y="3087548"/>
            <a:ext cx="126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เมืองเพชรบูรณ์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(69/1)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="" xmlns:a16="http://schemas.microsoft.com/office/drawing/2014/main" id="{92B8F8BF-9966-41B8-B0D5-3625207790AE}"/>
              </a:ext>
            </a:extLst>
          </p:cNvPr>
          <p:cNvSpPr txBox="1"/>
          <p:nvPr/>
        </p:nvSpPr>
        <p:spPr>
          <a:xfrm>
            <a:off x="1962176" y="1942752"/>
            <a:ext cx="110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หล่มสัก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(44/1)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="" xmlns:a16="http://schemas.microsoft.com/office/drawing/2014/main" id="{7BD5F429-E5C5-4A92-BB43-B0711758E9E7}"/>
              </a:ext>
            </a:extLst>
          </p:cNvPr>
          <p:cNvSpPr txBox="1"/>
          <p:nvPr/>
        </p:nvSpPr>
        <p:spPr>
          <a:xfrm>
            <a:off x="1047286" y="2318232"/>
            <a:ext cx="90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เขาค้อ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(7/1)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="" xmlns:a16="http://schemas.microsoft.com/office/drawing/2014/main" id="{BF64CD9B-ED6C-4496-885B-622089144ED7}"/>
              </a:ext>
            </a:extLst>
          </p:cNvPr>
          <p:cNvSpPr txBox="1"/>
          <p:nvPr/>
        </p:nvSpPr>
        <p:spPr>
          <a:xfrm>
            <a:off x="529328" y="319407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วังโป่ง (12/0)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="" xmlns:a16="http://schemas.microsoft.com/office/drawing/2014/main" id="{9C3CC917-B645-4D0A-8149-2120EECEC114}"/>
              </a:ext>
            </a:extLst>
          </p:cNvPr>
          <p:cNvSpPr txBox="1"/>
          <p:nvPr/>
        </p:nvSpPr>
        <p:spPr>
          <a:xfrm>
            <a:off x="423713" y="3796142"/>
            <a:ext cx="102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ชนแดน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(19/0)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="" xmlns:a16="http://schemas.microsoft.com/office/drawing/2014/main" id="{A94F37FB-881A-4776-B8B2-CBD43478169D}"/>
              </a:ext>
            </a:extLst>
          </p:cNvPr>
          <p:cNvSpPr txBox="1"/>
          <p:nvPr/>
        </p:nvSpPr>
        <p:spPr>
          <a:xfrm>
            <a:off x="1229166" y="4253832"/>
            <a:ext cx="172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หนองไผ่ (38/1)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="" xmlns:a16="http://schemas.microsoft.com/office/drawing/2014/main" id="{3F770D21-DB65-4EBB-926C-BDB7478A41F1}"/>
              </a:ext>
            </a:extLst>
          </p:cNvPr>
          <p:cNvSpPr txBox="1"/>
          <p:nvPr/>
        </p:nvSpPr>
        <p:spPr>
          <a:xfrm>
            <a:off x="843923" y="5326262"/>
            <a:ext cx="182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วิเชียรบุรี (33/1)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="" xmlns:a16="http://schemas.microsoft.com/office/drawing/2014/main" id="{9BF1392A-1705-461F-9AC7-B6E9B721C5F4}"/>
              </a:ext>
            </a:extLst>
          </p:cNvPr>
          <p:cNvSpPr txBox="1"/>
          <p:nvPr/>
        </p:nvSpPr>
        <p:spPr>
          <a:xfrm>
            <a:off x="936651" y="4755455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บึงสามพัน (25/1)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="" xmlns:a16="http://schemas.microsoft.com/office/drawing/2014/main" id="{2EA96B98-966F-46AE-95DB-B0B98010FFB0}"/>
              </a:ext>
            </a:extLst>
          </p:cNvPr>
          <p:cNvSpPr txBox="1"/>
          <p:nvPr/>
        </p:nvSpPr>
        <p:spPr>
          <a:xfrm>
            <a:off x="1110505" y="5958907"/>
            <a:ext cx="1637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ศรีเทพ (31/1)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="" xmlns:a16="http://schemas.microsoft.com/office/drawing/2014/main" id="{F0962317-DE1E-444D-9113-6688D3853027}"/>
              </a:ext>
            </a:extLst>
          </p:cNvPr>
          <p:cNvSpPr txBox="1"/>
          <p:nvPr/>
        </p:nvSpPr>
        <p:spPr>
          <a:xfrm>
            <a:off x="1598852" y="1225585"/>
            <a:ext cx="148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หล่มเก่า (10/1)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26">
            <a:extLst>
              <a:ext uri="{FF2B5EF4-FFF2-40B4-BE49-F238E27FC236}">
                <a16:creationId xmlns="" xmlns:a16="http://schemas.microsoft.com/office/drawing/2014/main" id="{EBBAE71C-224D-4810-98F2-C8184E3EAEC6}"/>
              </a:ext>
            </a:extLst>
          </p:cNvPr>
          <p:cNvSpPr txBox="1"/>
          <p:nvPr/>
        </p:nvSpPr>
        <p:spPr>
          <a:xfrm>
            <a:off x="4895940" y="176250"/>
            <a:ext cx="213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บาดเจ็บ/เสียชีวิต</a:t>
            </a:r>
            <a:endParaRPr lang="en-US" b="1" u="sng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="" xmlns:a16="http://schemas.microsoft.com/office/drawing/2014/main" id="{8C899A58-255B-45CE-8C65-7CBFAB02D1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14" y="1537438"/>
            <a:ext cx="4278960" cy="37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5807122"/>
            <a:ext cx="12192000" cy="10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3619101" y="1228"/>
            <a:ext cx="0" cy="5807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396" y="283198"/>
            <a:ext cx="1871415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สถานการณ์ประเทศ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0971" y="934561"/>
            <a:ext cx="127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18,207 ราย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0985" y="933826"/>
            <a:ext cx="101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314 ราย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638" y="1626270"/>
            <a:ext cx="1598446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เขตสุขภาพที่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0008" y="2338997"/>
            <a:ext cx="113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952 ราย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3972" y="2338997"/>
            <a:ext cx="859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ราย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1397" y="3061957"/>
            <a:ext cx="1232069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7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u="sng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เพชรบูรณ์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181397" y="770935"/>
            <a:ext cx="894730" cy="788918"/>
          </a:xfrm>
          <a:prstGeom prst="rect">
            <a:avLst/>
          </a:prstGeom>
        </p:spPr>
      </p:pic>
      <p:pic>
        <p:nvPicPr>
          <p:cNvPr id="37" name="รูปภาพ 3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4570" y="957283"/>
            <a:ext cx="391496" cy="416220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8460" y="2293767"/>
            <a:ext cx="391496" cy="416220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205638" y="2173662"/>
            <a:ext cx="894730" cy="7889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67821" y="3768420"/>
            <a:ext cx="98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296 ราย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47229" y="3790408"/>
            <a:ext cx="844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9 ราย</a:t>
            </a:r>
          </a:p>
        </p:txBody>
      </p:sp>
      <p:pic>
        <p:nvPicPr>
          <p:cNvPr id="45" name="รูปภาพ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38" l="1282" r="99359">
                        <a14:foregroundMark x1="44133" y1="20800" x2="44133" y2="20800"/>
                        <a14:foregroundMark x1="44933" y1="15733" x2="44933" y2="15733"/>
                        <a14:foregroundMark x1="44933" y1="67200" x2="44933" y2="67200"/>
                        <a14:foregroundMark x1="37600" y1="64267" x2="37600" y2="64267"/>
                        <a14:foregroundMark x1="41333" y1="73733" x2="41333" y2="73733"/>
                        <a14:foregroundMark x1="38400" y1="78800" x2="38400" y2="78800"/>
                        <a14:foregroundMark x1="39867" y1="82533" x2="39867" y2="82533"/>
                        <a14:foregroundMark x1="63733" y1="79600" x2="63733" y2="79600"/>
                        <a14:foregroundMark x1="66000" y1="57733" x2="66000" y2="57733"/>
                        <a14:foregroundMark x1="72533" y1="84000" x2="72533" y2="84000"/>
                        <a14:foregroundMark x1="61600" y1="84667" x2="61600" y2="84667"/>
                        <a14:foregroundMark x1="58667" y1="21467" x2="58667" y2="21467"/>
                        <a14:foregroundMark x1="65385" y1="17308" x2="65385" y2="17308"/>
                        <a14:foregroundMark x1="76282" y1="26923" x2="76282" y2="2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/>
          <a:stretch/>
        </p:blipFill>
        <p:spPr>
          <a:xfrm>
            <a:off x="181398" y="3552567"/>
            <a:ext cx="894730" cy="788918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" b="970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1731" y="3738915"/>
            <a:ext cx="391496" cy="41622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1374" y="4615523"/>
            <a:ext cx="285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อันดับ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21 ของประเทศ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อันดับ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 ของเขตสุขภาพ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8" b="100000" l="0" r="100000">
                        <a14:foregroundMark x1="20463" y1="65979" x2="20463" y2="65979"/>
                        <a14:foregroundMark x1="84942" y1="73711" x2="84942" y2="73711"/>
                        <a14:foregroundMark x1="37452" y1="55155" x2="37452" y2="55155"/>
                        <a14:foregroundMark x1="75676" y1="27320" x2="75676" y2="2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90" y="1376467"/>
            <a:ext cx="1497502" cy="797640"/>
          </a:xfrm>
          <a:prstGeom prst="rect">
            <a:avLst/>
          </a:prstGeom>
        </p:spPr>
      </p:pic>
      <p:pic>
        <p:nvPicPr>
          <p:cNvPr id="50" name="รูปภาพ 4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60" y="3126169"/>
            <a:ext cx="1454622" cy="852831"/>
          </a:xfrm>
          <a:prstGeom prst="rect">
            <a:avLst/>
          </a:prstGeom>
        </p:spPr>
      </p:pic>
      <p:pic>
        <p:nvPicPr>
          <p:cNvPr id="51" name="รูปภาพ 5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48" y="2338997"/>
            <a:ext cx="812868" cy="7265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7201" y="1705245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5.74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87200" y="3403306"/>
            <a:ext cx="103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3.28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แผนผังลำดับงาน: ข้อมูล 54"/>
          <p:cNvSpPr/>
          <p:nvPr/>
        </p:nvSpPr>
        <p:spPr>
          <a:xfrm>
            <a:off x="6773945" y="882333"/>
            <a:ext cx="1785159" cy="46240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พาหนะ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มุมเว้า 55"/>
          <p:cNvSpPr/>
          <p:nvPr/>
        </p:nvSpPr>
        <p:spPr>
          <a:xfrm>
            <a:off x="5702362" y="185990"/>
            <a:ext cx="4527488" cy="528650"/>
          </a:xfrm>
          <a:prstGeom prst="plaqu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ปัจจัยสาเหตุการบาดเจ็บและเสียชีวิต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6" name="Picture 4" descr="ผลการค้นหารูปภาพสำหรับ รถกระบะ การ์ตูน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80" y="2416318"/>
            <a:ext cx="812868" cy="6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887201" y="2539748"/>
            <a:ext cx="104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3.44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2" name="รูปภาพ 6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446" y1="57813" x2="26446" y2="57813"/>
                        <a14:foregroundMark x1="62810" y1="14063" x2="62810" y2="14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1376467"/>
            <a:ext cx="944478" cy="765453"/>
          </a:xfrm>
          <a:prstGeom prst="rect">
            <a:avLst/>
          </a:prstGeom>
        </p:spPr>
      </p:pic>
      <p:pic>
        <p:nvPicPr>
          <p:cNvPr id="63" name="รูปภาพ 6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7407" y1="70796" x2="27407" y2="7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3144231"/>
            <a:ext cx="944478" cy="712725"/>
          </a:xfrm>
          <a:prstGeom prst="rect">
            <a:avLst/>
          </a:prstGeom>
        </p:spPr>
      </p:pic>
      <p:pic>
        <p:nvPicPr>
          <p:cNvPr id="64" name="รูปภาพ 6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5000" y1="50459" x2="25000" y2="50459"/>
                        <a14:foregroundMark x1="50806" y1="49541" x2="50806" y2="49541"/>
                        <a14:foregroundMark x1="61290" y1="49541" x2="61290" y2="49541"/>
                        <a14:foregroundMark x1="81452" y1="69725" x2="81452" y2="69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45" y="2294297"/>
            <a:ext cx="944478" cy="712725"/>
          </a:xfrm>
          <a:prstGeom prst="rect">
            <a:avLst/>
          </a:prstGeom>
        </p:spPr>
      </p:pic>
      <p:sp>
        <p:nvSpPr>
          <p:cNvPr id="68" name="แผนผังลำดับงาน: ข้อมูล 67"/>
          <p:cNvSpPr/>
          <p:nvPr/>
        </p:nvSpPr>
        <p:spPr>
          <a:xfrm>
            <a:off x="3942412" y="882334"/>
            <a:ext cx="1759949" cy="461592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บุคคล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55624" y="1701611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21.31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55623" y="3399672"/>
            <a:ext cx="108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21.95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55624" y="2536114"/>
            <a:ext cx="10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6.49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8" name="รูปภาพ 3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242" l="0" r="100000">
                        <a14:foregroundMark x1="13014" y1="15152" x2="13014" y2="15152"/>
                        <a14:foregroundMark x1="21233" y1="12121" x2="21233" y2="12121"/>
                        <a14:foregroundMark x1="38356" y1="14394" x2="38356" y2="14394"/>
                        <a14:foregroundMark x1="45890" y1="18182" x2="45890" y2="18182"/>
                        <a14:foregroundMark x1="58219" y1="9848" x2="58219" y2="9848"/>
                        <a14:foregroundMark x1="65753" y1="15909" x2="65753" y2="15909"/>
                        <a14:foregroundMark x1="87671" y1="10606" x2="87671" y2="10606"/>
                        <a14:foregroundMark x1="77397" y1="43182" x2="77397" y2="43182"/>
                        <a14:foregroundMark x1="19863" y1="43939" x2="19863" y2="43939"/>
                        <a14:foregroundMark x1="47260" y1="36364" x2="47260" y2="36364"/>
                        <a14:foregroundMark x1="47945" y1="57576" x2="47945" y2="57576"/>
                        <a14:foregroundMark x1="47945" y1="80303" x2="47945" y2="80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7" y="1410240"/>
            <a:ext cx="869740" cy="777881"/>
          </a:xfrm>
          <a:prstGeom prst="rect">
            <a:avLst/>
          </a:prstGeom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381" b="93651" l="1538" r="100000">
                        <a14:foregroundMark x1="30000" y1="16667" x2="30000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5" y="2293767"/>
            <a:ext cx="869742" cy="707646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279" b="100000" l="1389" r="96528">
                        <a14:foregroundMark x1="40972" y1="43443" x2="40972" y2="4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65" y="3065572"/>
            <a:ext cx="869742" cy="91342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0279013" y="1441603"/>
            <a:ext cx="160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ทางหลวง 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43.93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79095" y="2295172"/>
            <a:ext cx="1603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ทางหลวงชนบท 10.82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25883" y="3198641"/>
            <a:ext cx="190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ถนน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./หมู่บ้าน</a:t>
            </a:r>
          </a:p>
          <a:p>
            <a:pPr algn="ctr"/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10.82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แผนผังลำดับงาน: ข้อมูล 58"/>
          <p:cNvSpPr/>
          <p:nvPr/>
        </p:nvSpPr>
        <p:spPr>
          <a:xfrm>
            <a:off x="9722849" y="882333"/>
            <a:ext cx="1785159" cy="491170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ถนน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" name="เครื่องหมายบั้ง 79"/>
          <p:cNvSpPr/>
          <p:nvPr/>
        </p:nvSpPr>
        <p:spPr>
          <a:xfrm>
            <a:off x="3739705" y="4706263"/>
            <a:ext cx="2026982" cy="495882"/>
          </a:xfrm>
          <a:prstGeom prst="chevron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พฤติกรรมเสี่ยง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97091" y="4154689"/>
            <a:ext cx="1695338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ไม่สวมหมวกนิรภัย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592430" y="4154689"/>
            <a:ext cx="1025988" cy="43088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88.31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97092" y="4734839"/>
            <a:ext cx="1695338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ไม่คาดเข็มขัดนิรภัย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8447536" y="4168978"/>
            <a:ext cx="590503" cy="400110"/>
          </a:xfrm>
          <a:prstGeom prst="ellipse">
            <a:avLst/>
          </a:prstGeom>
          <a:blipFill rotWithShape="1">
            <a:blip r:embed="rId27"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6" name="TextBox 95"/>
          <p:cNvSpPr txBox="1"/>
          <p:nvPr/>
        </p:nvSpPr>
        <p:spPr>
          <a:xfrm>
            <a:off x="7592430" y="4734839"/>
            <a:ext cx="1025988" cy="43088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71.17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97092" y="5311339"/>
            <a:ext cx="1695337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ดื่ม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Alcohol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92430" y="5319706"/>
            <a:ext cx="1018184" cy="430887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21.31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308248" y="4465746"/>
            <a:ext cx="2486575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เด็กอายุ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&lt; 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20 ปี ดื่ม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 Alcohol</a:t>
            </a:r>
          </a:p>
        </p:txBody>
      </p:sp>
      <p:sp>
        <p:nvSpPr>
          <p:cNvPr id="91" name="วงรี 90"/>
          <p:cNvSpPr/>
          <p:nvPr/>
        </p:nvSpPr>
        <p:spPr>
          <a:xfrm>
            <a:off x="8447536" y="5335245"/>
            <a:ext cx="590271" cy="399665"/>
          </a:xfrm>
          <a:prstGeom prst="ellipse">
            <a:avLst/>
          </a:prstGeom>
          <a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100" name="TextBox 99"/>
          <p:cNvSpPr txBox="1"/>
          <p:nvPr/>
        </p:nvSpPr>
        <p:spPr>
          <a:xfrm>
            <a:off x="9308249" y="4917961"/>
            <a:ext cx="2486574" cy="43088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16.92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90" name="วงรี 89"/>
          <p:cNvSpPr/>
          <p:nvPr/>
        </p:nvSpPr>
        <p:spPr>
          <a:xfrm>
            <a:off x="8447767" y="4749128"/>
            <a:ext cx="590272" cy="400110"/>
          </a:xfrm>
          <a:prstGeom prst="ellipse">
            <a:avLst/>
          </a:prstGeom>
          <a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92" name="วงรี 91"/>
          <p:cNvSpPr/>
          <p:nvPr/>
        </p:nvSpPr>
        <p:spPr>
          <a:xfrm>
            <a:off x="11391957" y="4895121"/>
            <a:ext cx="590272" cy="452146"/>
          </a:xfrm>
          <a:prstGeom prst="ellipse">
            <a:avLst/>
          </a:prstGeom>
          <a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4BACC6">
                <a:tint val="40000"/>
                <a:alpha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2" name="ดาว 7 แฉก 1"/>
          <p:cNvSpPr/>
          <p:nvPr/>
        </p:nvSpPr>
        <p:spPr>
          <a:xfrm>
            <a:off x="181396" y="4269017"/>
            <a:ext cx="3309963" cy="1496469"/>
          </a:xfrm>
          <a:prstGeom prst="star7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สี่เหลี่ยมผืนผ้า 100"/>
          <p:cNvSpPr/>
          <p:nvPr/>
        </p:nvSpPr>
        <p:spPr>
          <a:xfrm>
            <a:off x="7459379" y="5821410"/>
            <a:ext cx="4710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กองสาธารณสุขฉุกเฉิน </a:t>
            </a:r>
            <a:r>
              <a:rPr lang="en-US" sz="2000" b="1" u="sng" dirty="0">
                <a:solidFill>
                  <a:srgbClr val="0000FF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  <a:hlinkClick r:id="rId31"/>
              </a:rPr>
              <a:t>http://ict-pher.moph.go.th</a:t>
            </a:r>
            <a:endParaRPr lang="th-TH" sz="2000" b="1" u="sng" dirty="0">
              <a:solidFill>
                <a:srgbClr val="0000FF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ข้อมูล ณ วันที่ 26 เมษายน 2564</a:t>
            </a:r>
          </a:p>
        </p:txBody>
      </p:sp>
      <p:cxnSp>
        <p:nvCxnSpPr>
          <p:cNvPr id="4" name="ตัวเชื่อมต่อตรง 3"/>
          <p:cNvCxnSpPr/>
          <p:nvPr/>
        </p:nvCxnSpPr>
        <p:spPr>
          <a:xfrm>
            <a:off x="3811145" y="4021240"/>
            <a:ext cx="81710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4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5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43325" r="22016" b="27425"/>
          <a:stretch/>
        </p:blipFill>
        <p:spPr bwMode="auto">
          <a:xfrm>
            <a:off x="0" y="5807122"/>
            <a:ext cx="12192000" cy="10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" t="16705" r="4567" b="18563"/>
          <a:stretch/>
        </p:blipFill>
        <p:spPr bwMode="auto">
          <a:xfrm>
            <a:off x="228594" y="1057275"/>
            <a:ext cx="2795594" cy="17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ตัวเชื่อมต่อตรง 7"/>
          <p:cNvCxnSpPr/>
          <p:nvPr/>
        </p:nvCxnSpPr>
        <p:spPr>
          <a:xfrm>
            <a:off x="1554954" y="1371601"/>
            <a:ext cx="0" cy="1185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2370" y="4039261"/>
            <a:ext cx="248693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เสียชีวิต ณ จุดเกิดเหตุ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9306" y="4047268"/>
            <a:ext cx="865421" cy="400110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77.78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7602" y="4560628"/>
            <a:ext cx="249170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เสียชีวิต ณ ห้องฉุกเฉิน</a:t>
            </a:r>
            <a:endParaRPr lang="en-US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49306" y="4554347"/>
            <a:ext cx="865421" cy="400110"/>
          </a:xfrm>
          <a:prstGeom prst="rect">
            <a:avLst/>
          </a:prstGeom>
          <a:solidFill>
            <a:srgbClr val="CC99FF"/>
          </a:solidFill>
          <a:ln w="28575">
            <a:solidFill>
              <a:srgbClr val="CC99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22.22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%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47703" y="3421902"/>
            <a:ext cx="2300288" cy="461105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สถานที่เสียชีวิต</a:t>
            </a:r>
            <a:endParaRPr lang="en-US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060" y="551736"/>
            <a:ext cx="257266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อัตราส่วน ช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ญ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1.68 </a:t>
            </a:r>
            <a:r>
              <a:rPr lang="en-US" sz="24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: 1</a:t>
            </a:r>
          </a:p>
        </p:txBody>
      </p:sp>
      <p:graphicFrame>
        <p:nvGraphicFramePr>
          <p:cNvPr id="6" name="แผนภูมิ 5"/>
          <p:cNvGraphicFramePr/>
          <p:nvPr>
            <p:extLst>
              <p:ext uri="{D42A27DB-BD31-4B8C-83A1-F6EECF244321}">
                <p14:modId xmlns:p14="http://schemas.microsoft.com/office/powerpoint/2010/main" val="1447108325"/>
              </p:ext>
            </p:extLst>
          </p:nvPr>
        </p:nvGraphicFramePr>
        <p:xfrm>
          <a:off x="3082016" y="250885"/>
          <a:ext cx="4600574" cy="263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แผนภูมิ 23"/>
          <p:cNvGraphicFramePr/>
          <p:nvPr>
            <p:extLst>
              <p:ext uri="{D42A27DB-BD31-4B8C-83A1-F6EECF244321}">
                <p14:modId xmlns:p14="http://schemas.microsoft.com/office/powerpoint/2010/main" val="666850958"/>
              </p:ext>
            </p:extLst>
          </p:nvPr>
        </p:nvGraphicFramePr>
        <p:xfrm>
          <a:off x="7808123" y="249278"/>
          <a:ext cx="4236241" cy="263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สี่เหลี่ยมผืนผ้า 28"/>
          <p:cNvSpPr/>
          <p:nvPr/>
        </p:nvSpPr>
        <p:spPr>
          <a:xfrm>
            <a:off x="4191001" y="431671"/>
            <a:ext cx="571500" cy="236857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2100">
              <a:solidFill>
                <a:prstClr val="white"/>
              </a:solidFill>
            </a:endParaRPr>
          </a:p>
        </p:txBody>
      </p:sp>
      <p:graphicFrame>
        <p:nvGraphicFramePr>
          <p:cNvPr id="31" name="แผนภูมิ 30"/>
          <p:cNvGraphicFramePr/>
          <p:nvPr>
            <p:extLst>
              <p:ext uri="{D42A27DB-BD31-4B8C-83A1-F6EECF244321}">
                <p14:modId xmlns:p14="http://schemas.microsoft.com/office/powerpoint/2010/main" val="1909884604"/>
              </p:ext>
            </p:extLst>
          </p:nvPr>
        </p:nvGraphicFramePr>
        <p:xfrm>
          <a:off x="3598590" y="3800475"/>
          <a:ext cx="8419065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เครื่องหมายบั้ง 33"/>
          <p:cNvSpPr/>
          <p:nvPr/>
        </p:nvSpPr>
        <p:spPr>
          <a:xfrm>
            <a:off x="4414842" y="2995856"/>
            <a:ext cx="6786562" cy="680653"/>
          </a:xfrm>
          <a:prstGeom prst="chevr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จำนวนผู้บาดเจ็บและเสียชีวิต แยกรายวัน ในช่วงเทศกาลสงกรานต์ พ.ศ.256</a:t>
            </a:r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ระหว่างวันที่ 10 – 16 เมษายน 2564</a:t>
            </a:r>
            <a:endParaRPr lang="en-US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157602" y="5070660"/>
            <a:ext cx="3357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ที่มา </a:t>
            </a:r>
            <a:r>
              <a:rPr lang="en-US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: </a:t>
            </a:r>
            <a:r>
              <a:rPr lang="th-TH" sz="20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กองสาธารณสุขฉุกเฉิน 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        ข้อมูล ณ วันที่ 26 เมษายน 256</a:t>
            </a:r>
            <a:r>
              <a:rPr lang="en-US" sz="2000" b="1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วงรี 12"/>
          <p:cNvSpPr/>
          <p:nvPr/>
        </p:nvSpPr>
        <p:spPr>
          <a:xfrm rot="19227710">
            <a:off x="8773828" y="2170792"/>
            <a:ext cx="1426641" cy="3967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วงรี 35"/>
          <p:cNvSpPr/>
          <p:nvPr/>
        </p:nvSpPr>
        <p:spPr>
          <a:xfrm>
            <a:off x="9592864" y="596405"/>
            <a:ext cx="584977" cy="78948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9711" y="1513504"/>
            <a:ext cx="9806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ดำเนินการตามแนวทาง</a:t>
            </a:r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การดำเนินงานป้องกันและลดการบาดเจ็บจากการจราจรทาง</a:t>
            </a: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ถนนในช่วงเทศกาลสงกรานต์ พ.ศ.</a:t>
            </a:r>
            <a:r>
              <a:rPr lang="en-US" sz="2800" b="1" dirty="0" smtClean="0">
                <a:latin typeface="TH SarabunPSK" pitchFamily="34" charset="-34"/>
                <a:cs typeface="TH SarabunPSK" pitchFamily="34" charset="-34"/>
              </a:rPr>
              <a:t>2565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711" y="2601320"/>
            <a:ext cx="999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ให้ความร่วมมือตรวจวัดระดับแอลกอฮอล์ในเลือด ระหว่างวันที่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11-17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กรณีตำรวจส่งผู้ขับขี่มาตรวจ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และส่งตรวจวิเคราะห์ที่ศูนย์วิทยาศาสตร์การแพทย์ โดยไม่เก็บค่าใช้จ่าย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29711" y="3623697"/>
            <a:ext cx="10625958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8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3.</a:t>
            </a:r>
            <a:r>
              <a:rPr lang="th-TH" sz="28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รางานข้อมูลตาม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แบบรายงาน ช่วงเวลา </a:t>
            </a:r>
            <a:r>
              <a:rPr lang="th-TH" sz="2800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และ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ช่องทางที่กำหนด ดังนี้</a:t>
            </a:r>
            <a:endParaRPr lang="en-US" sz="2800" b="1" dirty="0"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indent="457176">
              <a:lnSpc>
                <a:spcPct val="107000"/>
              </a:lnSpc>
            </a:pP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      - ระบบข้อมูลสารสนเทศเพื่อการจัดการข้อมูลผู้บาดเจ็บและเสียชีวิต (</a:t>
            </a:r>
            <a:r>
              <a:rPr lang="en-US" sz="2800" b="1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Pher</a:t>
            </a:r>
            <a:r>
              <a:rPr lang="en-US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Accident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)</a:t>
            </a:r>
          </a:p>
          <a:p>
            <a:pPr indent="457176">
              <a:lnSpc>
                <a:spcPct val="107000"/>
              </a:lnSpc>
            </a:pP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	      - ระบบเฝ้าระวังการบาดเจ็บ 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IS Online / </a:t>
            </a:r>
            <a:r>
              <a:rPr lang="en-US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ISWIN V.3</a:t>
            </a:r>
          </a:p>
          <a:p>
            <a:pPr indent="457176">
              <a:lnSpc>
                <a:spcPct val="107000"/>
              </a:lnSpc>
            </a:pP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   	      </a:t>
            </a:r>
            <a:r>
              <a:rPr lang="th-TH" sz="2800" b="1" spc="-30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- รวบรวมและส่งข้อมูลผู้บาดเจ็บและผู้เสียชีวิต ตามแบบรายงาน ให้กับศูนย์อำนวยการความปลอดภัย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ทางถนนระดับอำเภอ (</a:t>
            </a:r>
            <a:r>
              <a:rPr lang="th-TH" sz="2800" b="1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ปภ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.บอ.3 และ </a:t>
            </a:r>
            <a:r>
              <a:rPr lang="th-TH" sz="2800" b="1" dirty="0" err="1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ปภ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.บอ.4) ส่งข้อมูลภายใน </a:t>
            </a:r>
            <a:r>
              <a:rPr lang="en-US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24.00 </a:t>
            </a:r>
            <a:r>
              <a:rPr lang="th-TH" sz="2800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น.ของทุกวัน และปรับปรุง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รายงานผลการรักษาเพิ่มเติม 30 วันหลังเกิดเหตุ ให้แล้วเสร็จภายในวันที่  16 พฤษภาคม 2565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ea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9" name="ชื่อเรื่อง 3"/>
          <p:cNvSpPr>
            <a:spLocks noGrp="1"/>
          </p:cNvSpPr>
          <p:nvPr>
            <p:ph type="title"/>
          </p:nvPr>
        </p:nvSpPr>
        <p:spPr>
          <a:xfrm>
            <a:off x="733096" y="303642"/>
            <a:ext cx="10988566" cy="109081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การดำเนินงานป้องกันและลดการบาดเจ็บจากการจราจรทางถนนในช่วงเทศกาล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ระหว่างวันที่ </a:t>
            </a:r>
            <a:r>
              <a:rPr lang="th-TH" b="1" dirty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11 – 17 เมษายน </a:t>
            </a:r>
            <a:r>
              <a:rPr lang="th-TH" b="1" dirty="0" smtClean="0"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2565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5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526" y="1923396"/>
            <a:ext cx="103737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กำหนดค่าตอบแทน </a:t>
            </a:r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.ปฏิบัติงาน ให้สามารถปรับค่าตอบแทนเพิ่มขึ้น</a:t>
            </a:r>
          </a:p>
          <a:p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</a:t>
            </a:r>
            <a:r>
              <a:rPr 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 ของอัตราที่กำหนด ทั้งนี้ให้อยู่ในดุลยพินิจของผู้บริหารหน่วยงาน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(เริ่ม วันที่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16.00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 วันที่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 </a:t>
            </a: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08.30 </a:t>
            </a: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น.)</a:t>
            </a:r>
            <a:endParaRPr lang="th-TH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0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9326</TotalTime>
  <Words>657</Words>
  <Application>Microsoft Office PowerPoint</Application>
  <PresentationFormat>กำหนดเอง</PresentationFormat>
  <Paragraphs>153</Paragraphs>
  <Slides>14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23" baseType="lpstr">
      <vt:lpstr>Arial</vt:lpstr>
      <vt:lpstr>Angsana New</vt:lpstr>
      <vt:lpstr>Cordia New</vt:lpstr>
      <vt:lpstr>TH SarabunPSK</vt:lpstr>
      <vt:lpstr>Tahoma</vt:lpstr>
      <vt:lpstr>Calibri</vt:lpstr>
      <vt:lpstr>TH Sarabun New</vt:lpstr>
      <vt:lpstr>Tw Cen MT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การดำเนินงานป้องกันและลดการบาดเจ็บจากการจราจรทางถนนในช่วงเทศกาล ระหว่างวันที่ 11 – 17 เมษายน 2565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ZODIAC COMPUTER</dc:creator>
  <cp:lastModifiedBy>Windows User</cp:lastModifiedBy>
  <cp:revision>595</cp:revision>
  <cp:lastPrinted>2021-02-11T06:12:56Z</cp:lastPrinted>
  <dcterms:created xsi:type="dcterms:W3CDTF">2017-12-26T02:46:09Z</dcterms:created>
  <dcterms:modified xsi:type="dcterms:W3CDTF">2022-03-28T06:14:23Z</dcterms:modified>
</cp:coreProperties>
</file>