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60" r:id="rId5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-1086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3626;&#3617;&#3640;&#3604;&#3591;&#3634;&#3609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Sheet4!$A$2</c:f>
              <c:strCache>
                <c:ptCount val="1"/>
                <c:pt idx="0">
                  <c:v>ร้อยละ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7"/>
            <c:invertIfNegative val="0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Sheet4!$B$1:$M$1</c:f>
              <c:strCache>
                <c:ptCount val="12"/>
                <c:pt idx="0">
                  <c:v>อ.เมือง</c:v>
                </c:pt>
                <c:pt idx="1">
                  <c:v>อ.วิเชียรบุรี</c:v>
                </c:pt>
                <c:pt idx="2">
                  <c:v>อ.หล่มสัก</c:v>
                </c:pt>
                <c:pt idx="3">
                  <c:v>อ.หนองไผ่</c:v>
                </c:pt>
                <c:pt idx="4">
                  <c:v>อ.หล่มเก่า</c:v>
                </c:pt>
                <c:pt idx="5">
                  <c:v>อ.บึงสามพัน</c:v>
                </c:pt>
                <c:pt idx="6">
                  <c:v>อ.ศรีเทพ</c:v>
                </c:pt>
                <c:pt idx="7">
                  <c:v>อ.ชนแดน</c:v>
                </c:pt>
                <c:pt idx="8">
                  <c:v>อ.วังโป่ง</c:v>
                </c:pt>
                <c:pt idx="9">
                  <c:v>อ.เขาค้อ</c:v>
                </c:pt>
                <c:pt idx="10">
                  <c:v>อ.น้ำหนาว</c:v>
                </c:pt>
                <c:pt idx="11">
                  <c:v>รวม</c:v>
                </c:pt>
              </c:strCache>
            </c:strRef>
          </c:cat>
          <c:val>
            <c:numRef>
              <c:f>Sheet4!$B$2:$M$2</c:f>
              <c:numCache>
                <c:formatCode>General</c:formatCode>
                <c:ptCount val="12"/>
                <c:pt idx="0">
                  <c:v>49.31</c:v>
                </c:pt>
                <c:pt idx="1">
                  <c:v>156.49</c:v>
                </c:pt>
                <c:pt idx="2">
                  <c:v>170.89</c:v>
                </c:pt>
                <c:pt idx="3">
                  <c:v>52.38</c:v>
                </c:pt>
                <c:pt idx="4">
                  <c:v>29.47</c:v>
                </c:pt>
                <c:pt idx="5">
                  <c:v>24.46</c:v>
                </c:pt>
                <c:pt idx="6">
                  <c:v>32.049999999999997</c:v>
                </c:pt>
                <c:pt idx="7">
                  <c:v>91.76</c:v>
                </c:pt>
                <c:pt idx="8">
                  <c:v>37.31</c:v>
                </c:pt>
                <c:pt idx="9">
                  <c:v>28.67</c:v>
                </c:pt>
                <c:pt idx="10">
                  <c:v>20.05</c:v>
                </c:pt>
                <c:pt idx="11">
                  <c:v>80.180000000000007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28140800"/>
        <c:axId val="128142720"/>
      </c:barChart>
      <c:catAx>
        <c:axId val="1281408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th-TH"/>
          </a:p>
        </c:txPr>
        <c:crossAx val="128142720"/>
        <c:crosses val="autoZero"/>
        <c:auto val="1"/>
        <c:lblAlgn val="ctr"/>
        <c:lblOffset val="100"/>
        <c:noMultiLvlLbl val="0"/>
      </c:catAx>
      <c:valAx>
        <c:axId val="1281427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8140800"/>
        <c:crosses val="autoZero"/>
        <c:crossBetween val="between"/>
      </c:valAx>
    </c:plotArea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accent6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th-TH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445F4E88-D800-4EF7-8B91-B67FA7E8CECF}" type="datetimeFigureOut">
              <a:rPr lang="th-TH" smtClean="0"/>
              <a:t>30/03/65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F755E30-CDA6-453C-A392-F1E61F20707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6237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93CF661C-B5B4-4091-8AE4-413D70AE0D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xmlns="" id="{EC32CAAE-7835-40A4-9CCC-479FDA286A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0F52FD20-3C40-4E28-B057-DA6A16C60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7A30-40B2-4C38-9CF1-BC81052DECE8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1D43CD46-96D1-40F9-AAE3-E54D79453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DCB37532-8839-4A63-9EB2-E20BBE6A9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607E-0FBB-46BF-9521-0FE3F1B73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79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63B5F1EC-9756-4395-8CC0-2F7DB0C20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xmlns="" id="{B5A21289-8D5A-453F-9825-3BA72B71D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09DE25FC-9A5E-442C-827C-5628511BD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7A30-40B2-4C38-9CF1-BC81052DECE8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ECA3B22C-3BE1-4848-9175-E5B9DADD5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D0F7AA6B-117F-48DB-BCCA-66622ED08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607E-0FBB-46BF-9521-0FE3F1B73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5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xmlns="" id="{B951B418-8C87-42C6-A67A-C873E64B4B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xmlns="" id="{2D17DAD0-E1A6-41AE-917D-7A9E412BE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416AC419-D41C-4A82-BE9E-433565C40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7A30-40B2-4C38-9CF1-BC81052DECE8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21207954-1B6D-47EA-B54C-2FAD858F6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EE862773-A552-4B8C-95C4-565B8755E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607E-0FBB-46BF-9521-0FE3F1B73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68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D7D4791F-A251-4522-BAE0-9AE2E4742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5491657B-93F1-4088-90BB-5962955FC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CB13C7A2-F223-4198-95E3-F00602B74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7A30-40B2-4C38-9CF1-BC81052DECE8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8BA33FE8-3C28-423D-A917-94B4CA619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E1FAC3EA-6840-4A04-93DC-5F32C5EE3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607E-0FBB-46BF-9521-0FE3F1B73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23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CAE34EFC-7675-46B0-8A76-BAA5036FC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xmlns="" id="{04938933-F90F-4F9B-B5E7-4A2E05267B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70473BCC-2C2D-4B30-B9E3-4A2E4A7D4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7A30-40B2-4C38-9CF1-BC81052DECE8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F0B958BD-0DBA-4B93-8EFF-5564FAD6A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A6750AB8-FDC1-45FA-A0AF-A7A3A7078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607E-0FBB-46BF-9521-0FE3F1B73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853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A996F468-5D13-4B19-B765-D07EBEC3B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F47AE4DD-8FAD-4FDF-B5EE-3BFF89E10D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xmlns="" id="{01C7BBAE-4195-4F5D-B921-3A0E3E4CA8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xmlns="" id="{5A852A99-9088-4A1B-ABAD-8FFEB2CB5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7A30-40B2-4C38-9CF1-BC81052DECE8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xmlns="" id="{95AB3C6A-AC37-4ED1-B905-2250B3E1E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xmlns="" id="{1F4EC74C-639F-41CF-94ED-7ACB037C5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607E-0FBB-46BF-9521-0FE3F1B73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45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4D611F1D-FF53-47B3-A362-483625469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xmlns="" id="{EA851366-DF2B-4908-8FD6-7B5476AFF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xmlns="" id="{11A59CFA-141B-4295-B991-C2A4D13DB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xmlns="" id="{1A883383-C084-4FF1-842B-539FC4AF44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xmlns="" id="{B1423096-3369-4248-8A7D-9804D1E66F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xmlns="" id="{E59CB506-C7DB-411E-84B8-ACA993E35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7A30-40B2-4C38-9CF1-BC81052DECE8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xmlns="" id="{C23D3201-9818-4FB8-AC7F-4AD4EB5AB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xmlns="" id="{BED40C49-1825-4F1D-8368-0E5DA4E4F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607E-0FBB-46BF-9521-0FE3F1B73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2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935EE79A-BB19-4244-9579-2DFE899F1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xmlns="" id="{F3D39111-DEAF-4BA3-8B69-B0361370E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7A30-40B2-4C38-9CF1-BC81052DECE8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xmlns="" id="{57511227-2DC4-4DB9-8924-71D396AC9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xmlns="" id="{38BB38CE-B2FA-40DC-96B8-CDE85DC26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607E-0FBB-46BF-9521-0FE3F1B73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4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xmlns="" id="{181B2272-15BF-408E-AD74-FD376B478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7A30-40B2-4C38-9CF1-BC81052DECE8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xmlns="" id="{ABCC69F4-A515-4157-9FA8-EB522B302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xmlns="" id="{2096A736-4946-4549-B844-743FEB942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607E-0FBB-46BF-9521-0FE3F1B73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118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DC3BCB71-9C29-4010-A570-0FD021714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ED04878B-F6F1-477B-B78F-ACB072FBB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xmlns="" id="{9937EE77-FA0B-487A-B5AA-7D73193CAE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xmlns="" id="{F39B7376-4CAC-49D0-9CE5-ABFE8A77A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7A30-40B2-4C38-9CF1-BC81052DECE8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xmlns="" id="{12CC1C52-9393-4AA5-8FB7-0CF2D2873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xmlns="" id="{5CC7F77B-2321-4A51-A59E-F62B3C0D0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607E-0FBB-46BF-9521-0FE3F1B73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07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62101DF4-F603-4033-80D9-F3EF552FB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xmlns="" id="{7ED9A8AB-AF0D-441D-83DF-F123F1AA0D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xmlns="" id="{467BB811-CD3D-4DA8-AA23-606B3239E6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xmlns="" id="{DC298754-503F-44BF-B217-087CD1F97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7A30-40B2-4C38-9CF1-BC81052DECE8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xmlns="" id="{150A3F71-F809-479C-BFAB-9016E3D14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xmlns="" id="{BDA20CC4-65E6-4127-B4B2-7A1D4B9B0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607E-0FBB-46BF-9521-0FE3F1B73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12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xmlns="" id="{FEC8482F-91FD-4FB0-ADF8-84D09AA4C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xmlns="" id="{A8372969-D792-4B13-9811-FAB7F9F5C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F2727BE2-1207-40D7-9545-9A892D4996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87A30-40B2-4C38-9CF1-BC81052DECE8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F12DD283-2904-42C4-8302-E0CE253E7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7B641449-144F-4279-81C1-3F5E4FD782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D607E-0FBB-46BF-9521-0FE3F1B73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: มุมมน 4">
            <a:extLst>
              <a:ext uri="{FF2B5EF4-FFF2-40B4-BE49-F238E27FC236}">
                <a16:creationId xmlns:a16="http://schemas.microsoft.com/office/drawing/2014/main" xmlns="" id="{CBDB1459-7D48-4B4C-A3A1-2BBC7EE624C7}"/>
              </a:ext>
            </a:extLst>
          </p:cNvPr>
          <p:cNvSpPr/>
          <p:nvPr/>
        </p:nvSpPr>
        <p:spPr>
          <a:xfrm>
            <a:off x="2825115" y="293205"/>
            <a:ext cx="6690097" cy="973107"/>
          </a:xfrm>
          <a:prstGeom prst="roundRect">
            <a:avLst/>
          </a:prstGeom>
          <a:gradFill flip="none" rotWithShape="1">
            <a:gsLst>
              <a:gs pos="0">
                <a:srgbClr val="00B050"/>
              </a:gs>
              <a:gs pos="46000">
                <a:schemeClr val="accent6">
                  <a:lumMod val="45000"/>
                  <a:lumOff val="55000"/>
                </a:schemeClr>
              </a:gs>
              <a:gs pos="71000">
                <a:schemeClr val="accent6">
                  <a:lumMod val="45000"/>
                  <a:lumOff val="55000"/>
                </a:schemeClr>
              </a:gs>
              <a:gs pos="51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ตัวชี้วัดที่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8 </a:t>
            </a:r>
            <a:r>
              <a:rPr lang="th-TH" sz="40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จำนวนคนรอบรู้สุขภาพ</a:t>
            </a:r>
            <a:endParaRPr kumimoji="0" lang="th-TH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631361"/>
              </p:ext>
            </p:extLst>
          </p:nvPr>
        </p:nvGraphicFramePr>
        <p:xfrm>
          <a:off x="950028" y="1574420"/>
          <a:ext cx="9500257" cy="29117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0158"/>
                <a:gridCol w="2400033"/>
                <a:gridCol w="2400033"/>
                <a:gridCol w="2400033"/>
              </a:tblGrid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th-TH" sz="3200" dirty="0">
                          <a:effectLst/>
                          <a:cs typeface="+mj-cs"/>
                        </a:rPr>
                        <a:t>จังหวัด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th-TH" sz="3200" dirty="0">
                          <a:effectLst/>
                          <a:cs typeface="+mj-cs"/>
                        </a:rPr>
                        <a:t>เป้าหมาย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th-TH" sz="3200" dirty="0">
                          <a:effectLst/>
                          <a:cs typeface="+mj-cs"/>
                        </a:rPr>
                        <a:t>ผลงาน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th-TH" sz="3200" dirty="0">
                          <a:effectLst/>
                          <a:cs typeface="+mj-cs"/>
                        </a:rPr>
                        <a:t>ร้อยละ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ctr"/>
                </a:tc>
              </a:tr>
              <a:tr h="563673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th-TH" sz="2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พิษณุโลก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128,346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188,253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     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146.68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th-TH" sz="2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สุโขทัย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      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88,822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  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111,434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      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125.46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th-TH" sz="2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ตาก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     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101,269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     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94,704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       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93.52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th-TH" sz="2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อุตรดิตถ์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67,800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   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62,813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      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 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92.64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th-TH" sz="2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เพชรบูรณ์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      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148,359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   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131,656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       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88.74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30037" y="4529839"/>
            <a:ext cx="4036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/>
              <a:t>ที่มา</a:t>
            </a:r>
            <a:r>
              <a:rPr lang="en-US" dirty="0"/>
              <a:t> : </a:t>
            </a:r>
            <a:r>
              <a:rPr lang="th-TH" dirty="0"/>
              <a:t>โปรแกรมคนรอบรู้สุขภาพ ณ วันที่</a:t>
            </a:r>
            <a:r>
              <a:rPr lang="en-US" dirty="0"/>
              <a:t> 29</a:t>
            </a:r>
            <a:r>
              <a:rPr lang="th-TH" dirty="0"/>
              <a:t> มีนาคม</a:t>
            </a:r>
            <a:r>
              <a:rPr lang="en-US" dirty="0"/>
              <a:t> </a:t>
            </a:r>
            <a:r>
              <a:rPr lang="en-US" dirty="0" smtClean="0"/>
              <a:t>2565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29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: มุมมน 3">
            <a:extLst>
              <a:ext uri="{FF2B5EF4-FFF2-40B4-BE49-F238E27FC236}">
                <a16:creationId xmlns:a16="http://schemas.microsoft.com/office/drawing/2014/main" xmlns="" id="{2505CFE9-21F2-4D12-9EB7-E99950B6741A}"/>
              </a:ext>
            </a:extLst>
          </p:cNvPr>
          <p:cNvSpPr/>
          <p:nvPr/>
        </p:nvSpPr>
        <p:spPr>
          <a:xfrm>
            <a:off x="1436914" y="189349"/>
            <a:ext cx="9381507" cy="973107"/>
          </a:xfrm>
          <a:prstGeom prst="roundRect">
            <a:avLst/>
          </a:prstGeom>
          <a:gradFill flip="none" rotWithShape="1">
            <a:gsLst>
              <a:gs pos="0">
                <a:srgbClr val="00B050"/>
              </a:gs>
              <a:gs pos="46000">
                <a:schemeClr val="accent6">
                  <a:lumMod val="45000"/>
                  <a:lumOff val="55000"/>
                </a:schemeClr>
              </a:gs>
              <a:gs pos="71000">
                <a:schemeClr val="accent6">
                  <a:lumMod val="45000"/>
                  <a:lumOff val="55000"/>
                </a:schemeClr>
              </a:gs>
              <a:gs pos="51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th-TH" sz="4000" b="1" dirty="0">
                <a:solidFill>
                  <a:schemeClr val="tx1"/>
                </a:solidFill>
                <a:cs typeface="+mj-cs"/>
              </a:rPr>
              <a:t>พฤติกรรมรอบรู้สุขภาพ(</a:t>
            </a:r>
            <a:r>
              <a:rPr lang="en-US" sz="4000" b="1" dirty="0">
                <a:solidFill>
                  <a:schemeClr val="tx1"/>
                </a:solidFill>
                <a:cs typeface="+mj-cs"/>
              </a:rPr>
              <a:t>H4U</a:t>
            </a:r>
            <a:r>
              <a:rPr lang="th-TH" sz="4000" b="1" dirty="0">
                <a:solidFill>
                  <a:schemeClr val="tx1"/>
                </a:solidFill>
                <a:cs typeface="+mj-cs"/>
              </a:rPr>
              <a:t>)จังหวัดเพชรบูรณ์ แยกราย</a:t>
            </a:r>
            <a:r>
              <a:rPr lang="th-TH" sz="4000" b="1" dirty="0" smtClean="0">
                <a:solidFill>
                  <a:schemeClr val="tx1"/>
                </a:solidFill>
                <a:cs typeface="+mj-cs"/>
              </a:rPr>
              <a:t>อำเภอ</a:t>
            </a:r>
            <a:endParaRPr kumimoji="0" lang="th-TH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anose="020B0500040200020003" pitchFamily="34" charset="-34"/>
              <a:cs typeface="+mj-cs"/>
            </a:endParaRPr>
          </a:p>
        </p:txBody>
      </p:sp>
      <p:graphicFrame>
        <p:nvGraphicFramePr>
          <p:cNvPr id="7" name="ตาราง 6">
            <a:extLst>
              <a:ext uri="{FF2B5EF4-FFF2-40B4-BE49-F238E27FC236}">
                <a16:creationId xmlns:a16="http://schemas.microsoft.com/office/drawing/2014/main" xmlns="" id="{C728EF4D-3D5B-4641-89FF-C2DACFEDCD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340073"/>
              </p:ext>
            </p:extLst>
          </p:nvPr>
        </p:nvGraphicFramePr>
        <p:xfrm>
          <a:off x="6391175" y="1424177"/>
          <a:ext cx="5252186" cy="47520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7431">
                  <a:extLst>
                    <a:ext uri="{9D8B030D-6E8A-4147-A177-3AD203B41FA5}">
                      <a16:colId xmlns:a16="http://schemas.microsoft.com/office/drawing/2014/main" xmlns="" val="2364273539"/>
                    </a:ext>
                  </a:extLst>
                </a:gridCol>
                <a:gridCol w="1313738">
                  <a:extLst>
                    <a:ext uri="{9D8B030D-6E8A-4147-A177-3AD203B41FA5}">
                      <a16:colId xmlns:a16="http://schemas.microsoft.com/office/drawing/2014/main" xmlns="" val="2580360402"/>
                    </a:ext>
                  </a:extLst>
                </a:gridCol>
                <a:gridCol w="1290241">
                  <a:extLst>
                    <a:ext uri="{9D8B030D-6E8A-4147-A177-3AD203B41FA5}">
                      <a16:colId xmlns:a16="http://schemas.microsoft.com/office/drawing/2014/main" xmlns="" val="262528045"/>
                    </a:ext>
                  </a:extLst>
                </a:gridCol>
                <a:gridCol w="1550776">
                  <a:extLst>
                    <a:ext uri="{9D8B030D-6E8A-4147-A177-3AD203B41FA5}">
                      <a16:colId xmlns:a16="http://schemas.microsoft.com/office/drawing/2014/main" xmlns="" val="986461654"/>
                    </a:ext>
                  </a:extLst>
                </a:gridCol>
              </a:tblGrid>
              <a:tr h="368482">
                <a:tc gridSpan="4"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170305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                              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ผลการลงทะเบียน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 H4U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58524" marR="5852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28678535"/>
                  </a:ext>
                </a:extLst>
              </a:tr>
              <a:tr h="8615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170305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  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170305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     </a:t>
                      </a: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อำเภอ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58524" marR="58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170305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 </a:t>
                      </a:r>
                      <a:endParaRPr lang="th-TH" sz="1800" b="1" dirty="0" smtClean="0">
                        <a:solidFill>
                          <a:schemeClr val="tx1"/>
                        </a:solidFill>
                        <a:effectLst/>
                        <a:latin typeface="TH Sarabun New" pitchFamily="34" charset="-34"/>
                        <a:cs typeface="TH Sarabun New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170305" algn="l"/>
                        </a:tabLst>
                      </a:pPr>
                      <a:r>
                        <a:rPr lang="th-TH" sz="1800" b="1" dirty="0" smtClean="0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เป้าหมาย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58524" marR="58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170305" algn="l"/>
                        </a:tabLst>
                      </a:pPr>
                      <a:r>
                        <a:rPr lang="th-TH" sz="1800" b="1" dirty="0" smtClean="0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ผลงาน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58524" marR="5852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>
                          <a:tab pos="1170305" algn="l"/>
                        </a:tabLst>
                        <a:defRPr/>
                      </a:pPr>
                      <a:r>
                        <a:rPr lang="th-TH" sz="1800" b="1" kern="1200" dirty="0" smtClean="0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ea typeface="+mn-ea"/>
                          <a:cs typeface="TH Sarabun New" pitchFamily="34" charset="-34"/>
                        </a:rPr>
                        <a:t>ร้อยละ</a:t>
                      </a:r>
                      <a:endParaRPr lang="en-US" sz="1800" b="1" kern="1200" dirty="0" smtClean="0">
                        <a:solidFill>
                          <a:schemeClr val="tx1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170305" algn="l"/>
                        </a:tabLst>
                      </a:pP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58524" marR="58524" marT="0" marB="0"/>
                </a:tc>
                <a:extLst>
                  <a:ext uri="{0D108BD9-81ED-4DB2-BD59-A6C34878D82A}">
                    <a16:rowId xmlns:a16="http://schemas.microsoft.com/office/drawing/2014/main" xmlns="" val="604312068"/>
                  </a:ext>
                </a:extLst>
              </a:tr>
              <a:tr h="260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170305" algn="l"/>
                        </a:tabLst>
                      </a:pP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อำเภอเมือง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58524" marR="5852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tabLst>
                          <a:tab pos="1170305" algn="l"/>
                        </a:tabLs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690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58524" marR="5852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tabLst>
                          <a:tab pos="1170305" algn="l"/>
                        </a:tabLs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73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58524" marR="58524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10.6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030409229"/>
                  </a:ext>
                </a:extLst>
              </a:tr>
              <a:tr h="260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170305" algn="l"/>
                        </a:tabLst>
                      </a:pPr>
                      <a:r>
                        <a:rPr lang="th-TH" sz="1800" b="1" dirty="0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เขาค้อ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58524" marR="5852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tabLst>
                          <a:tab pos="1170305" algn="l"/>
                        </a:tabLs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330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58524" marR="5852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tabLst>
                          <a:tab pos="1170305" algn="l"/>
                        </a:tabLs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86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58524" marR="58524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26.1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77198958"/>
                  </a:ext>
                </a:extLst>
              </a:tr>
              <a:tr h="260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170305" algn="l"/>
                        </a:tabLst>
                      </a:pPr>
                      <a:r>
                        <a:rPr lang="th-TH" sz="1800" b="1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ชนแดน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58524" marR="5852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tabLst>
                          <a:tab pos="1170305" algn="l"/>
                        </a:tabLs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420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58524" marR="5852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tabLst>
                          <a:tab pos="1170305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854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58524" marR="58524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203.3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333952756"/>
                  </a:ext>
                </a:extLst>
              </a:tr>
              <a:tr h="260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170305" algn="l"/>
                        </a:tabLst>
                      </a:pPr>
                      <a:r>
                        <a:rPr lang="th-TH" sz="1800" b="1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น้ำหนาว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58524" marR="5852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tabLst>
                          <a:tab pos="1170305" algn="l"/>
                        </a:tabLs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150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58524" marR="5852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tabLst>
                          <a:tab pos="1170305" algn="l"/>
                        </a:tabLs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43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58524" marR="58524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28.7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50080185"/>
                  </a:ext>
                </a:extLst>
              </a:tr>
              <a:tr h="260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170305" algn="l"/>
                        </a:tabLst>
                      </a:pPr>
                      <a:r>
                        <a:rPr lang="th-TH" sz="1800" b="1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บึงสามพัน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58524" marR="5852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tabLst>
                          <a:tab pos="1170305" algn="l"/>
                        </a:tabLs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300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58524" marR="5852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tabLst>
                          <a:tab pos="1170305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259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58524" marR="58524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86.3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51701508"/>
                  </a:ext>
                </a:extLst>
              </a:tr>
              <a:tr h="260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170305" algn="l"/>
                        </a:tabLst>
                      </a:pPr>
                      <a:r>
                        <a:rPr lang="th-TH" sz="1800" b="1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วังโป่ง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58524" marR="5852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tabLst>
                          <a:tab pos="1170305" algn="l"/>
                        </a:tabLs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270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58524" marR="5852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tabLst>
                          <a:tab pos="1170305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454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58524" marR="58524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168.1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40094169"/>
                  </a:ext>
                </a:extLst>
              </a:tr>
              <a:tr h="260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170305" algn="l"/>
                        </a:tabLst>
                      </a:pPr>
                      <a:r>
                        <a:rPr lang="th-TH" sz="1800" b="1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วิเชียร 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58524" marR="5852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tabLst>
                          <a:tab pos="1170305" algn="l"/>
                        </a:tabLs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540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58524" marR="5852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tabLst>
                          <a:tab pos="1170305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2,161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58524" marR="58524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400.2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438912530"/>
                  </a:ext>
                </a:extLst>
              </a:tr>
              <a:tr h="260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170305" algn="l"/>
                        </a:tabLst>
                      </a:pPr>
                      <a:r>
                        <a:rPr lang="th-TH" sz="1800" b="1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ศรีเทพ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58524" marR="5852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tabLst>
                          <a:tab pos="1170305" algn="l"/>
                        </a:tabLs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300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58524" marR="5852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tabLst>
                          <a:tab pos="1170305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408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58524" marR="58524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136.0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34895534"/>
                  </a:ext>
                </a:extLst>
              </a:tr>
              <a:tr h="260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170305" algn="l"/>
                        </a:tabLst>
                      </a:pPr>
                      <a:r>
                        <a:rPr lang="th-TH" sz="1800" b="1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หนองไผ่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58524" marR="5852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tabLst>
                          <a:tab pos="1170305" algn="l"/>
                        </a:tabLs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480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58524" marR="5852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tabLst>
                          <a:tab pos="1170305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564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58524" marR="58524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117.5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750483785"/>
                  </a:ext>
                </a:extLst>
              </a:tr>
              <a:tr h="260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170305" algn="l"/>
                        </a:tabLst>
                      </a:pPr>
                      <a:r>
                        <a:rPr lang="th-TH" sz="1800" b="1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หล่มเก่า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58524" marR="5852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tabLst>
                          <a:tab pos="1170305" algn="l"/>
                        </a:tabLs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450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58524" marR="5852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tabLst>
                          <a:tab pos="1170305" algn="l"/>
                        </a:tabLs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9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58524" marR="58524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2.0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062607318"/>
                  </a:ext>
                </a:extLst>
              </a:tr>
              <a:tr h="260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170305" algn="l"/>
                        </a:tabLst>
                      </a:pPr>
                      <a:r>
                        <a:rPr lang="th-TH" sz="1800" b="1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หล่มสัก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58524" marR="5852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tabLst>
                          <a:tab pos="1170305" algn="l"/>
                        </a:tabLs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960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58524" marR="5852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tabLst>
                          <a:tab pos="1170305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1,858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58524" marR="58524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193.5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009704869"/>
                  </a:ext>
                </a:extLst>
              </a:tr>
              <a:tr h="260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170305" algn="l"/>
                        </a:tabLs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       </a:t>
                      </a:r>
                      <a:r>
                        <a:rPr lang="th-TH" sz="1800" b="1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รวม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58524" marR="5852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tabLst>
                          <a:tab pos="1170305" algn="l"/>
                        </a:tabLst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4,890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58524" marR="58524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tabLst>
                          <a:tab pos="1170305" algn="l"/>
                        </a:tabLst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6,769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H Sarabun New" pitchFamily="34" charset="-34"/>
                        <a:ea typeface="Calibri" panose="020F0502020204030204" pitchFamily="34" charset="0"/>
                        <a:cs typeface="TH Sarabun New" pitchFamily="34" charset="-34"/>
                      </a:endParaRPr>
                    </a:p>
                  </a:txBody>
                  <a:tcPr marL="58524" marR="58524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 New" pitchFamily="34" charset="-34"/>
                          <a:cs typeface="TH Sarabun New" pitchFamily="34" charset="-34"/>
                        </a:rPr>
                        <a:t>138.4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878432556"/>
                  </a:ext>
                </a:extLst>
              </a:tr>
            </a:tbl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91" t="29849" r="23671" b="12608"/>
          <a:stretch/>
        </p:blipFill>
        <p:spPr bwMode="auto">
          <a:xfrm>
            <a:off x="236484" y="2569778"/>
            <a:ext cx="5628290" cy="36891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82813" y="6459338"/>
            <a:ext cx="3124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400" dirty="0">
                <a:cs typeface="+mj-cs"/>
              </a:rPr>
              <a:t>ที่มา</a:t>
            </a:r>
            <a:r>
              <a:rPr lang="en-US" sz="1400" dirty="0">
                <a:cs typeface="+mj-cs"/>
              </a:rPr>
              <a:t> :  application H4U</a:t>
            </a:r>
            <a:r>
              <a:rPr lang="th-TH" sz="1400" dirty="0">
                <a:cs typeface="+mj-cs"/>
              </a:rPr>
              <a:t> ณ วันที่</a:t>
            </a:r>
            <a:r>
              <a:rPr lang="en-US" sz="1400" dirty="0">
                <a:cs typeface="+mj-cs"/>
              </a:rPr>
              <a:t> 29</a:t>
            </a:r>
            <a:r>
              <a:rPr lang="th-TH" sz="1400" dirty="0">
                <a:cs typeface="+mj-cs"/>
              </a:rPr>
              <a:t> มีนาคม</a:t>
            </a:r>
            <a:r>
              <a:rPr lang="en-US" sz="1400" dirty="0">
                <a:cs typeface="+mj-cs"/>
              </a:rPr>
              <a:t> </a:t>
            </a:r>
            <a:r>
              <a:rPr lang="en-US" sz="1400" dirty="0" smtClean="0">
                <a:cs typeface="+mj-cs"/>
              </a:rPr>
              <a:t>2565</a:t>
            </a:r>
            <a:endParaRPr lang="en-US" sz="1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39938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: มุมมน 3">
            <a:extLst>
              <a:ext uri="{FF2B5EF4-FFF2-40B4-BE49-F238E27FC236}">
                <a16:creationId xmlns:a16="http://schemas.microsoft.com/office/drawing/2014/main" xmlns="" id="{7958B8BD-B30F-4306-B49A-12B2C5C3D6F7}"/>
              </a:ext>
            </a:extLst>
          </p:cNvPr>
          <p:cNvSpPr/>
          <p:nvPr/>
        </p:nvSpPr>
        <p:spPr>
          <a:xfrm>
            <a:off x="993229" y="201652"/>
            <a:ext cx="9538138" cy="973107"/>
          </a:xfrm>
          <a:prstGeom prst="roundRect">
            <a:avLst/>
          </a:prstGeom>
          <a:gradFill flip="none" rotWithShape="1">
            <a:gsLst>
              <a:gs pos="0">
                <a:srgbClr val="00B050"/>
              </a:gs>
              <a:gs pos="46000">
                <a:schemeClr val="accent6">
                  <a:lumMod val="45000"/>
                  <a:lumOff val="55000"/>
                </a:schemeClr>
              </a:gs>
              <a:gs pos="71000">
                <a:schemeClr val="accent6">
                  <a:lumMod val="45000"/>
                  <a:lumOff val="55000"/>
                </a:schemeClr>
              </a:gs>
              <a:gs pos="51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40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กิจกรรมออกกำลังกายสะสม  </a:t>
            </a:r>
            <a:r>
              <a:rPr lang="en-US" sz="40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sz="40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ก้าว</a:t>
            </a:r>
            <a:r>
              <a:rPr lang="th-TH" sz="40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ท้า</a:t>
            </a:r>
            <a:r>
              <a:rPr lang="th-TH" sz="40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ใจ</a:t>
            </a:r>
            <a:r>
              <a:rPr lang="en-US" sz="40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” </a:t>
            </a:r>
            <a:r>
              <a:rPr lang="th-TH" sz="40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แยกรายอำเภอ</a:t>
            </a:r>
            <a:endParaRPr kumimoji="0" lang="th-TH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graphicFrame>
        <p:nvGraphicFramePr>
          <p:cNvPr id="7" name="แผนภูมิ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6467291"/>
              </p:ext>
            </p:extLst>
          </p:nvPr>
        </p:nvGraphicFramePr>
        <p:xfrm>
          <a:off x="614855" y="1481959"/>
          <a:ext cx="10909738" cy="4635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8832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: มุมมน 3">
            <a:extLst>
              <a:ext uri="{FF2B5EF4-FFF2-40B4-BE49-F238E27FC236}">
                <a16:creationId xmlns:a16="http://schemas.microsoft.com/office/drawing/2014/main" xmlns="" id="{7958B8BD-B30F-4306-B49A-12B2C5C3D6F7}"/>
              </a:ext>
            </a:extLst>
          </p:cNvPr>
          <p:cNvSpPr/>
          <p:nvPr/>
        </p:nvSpPr>
        <p:spPr>
          <a:xfrm>
            <a:off x="993229" y="201652"/>
            <a:ext cx="9538138" cy="973107"/>
          </a:xfrm>
          <a:prstGeom prst="roundRect">
            <a:avLst/>
          </a:prstGeom>
          <a:gradFill flip="none" rotWithShape="1">
            <a:gsLst>
              <a:gs pos="0">
                <a:srgbClr val="00B050"/>
              </a:gs>
              <a:gs pos="46000">
                <a:schemeClr val="accent6">
                  <a:lumMod val="45000"/>
                  <a:lumOff val="55000"/>
                </a:schemeClr>
              </a:gs>
              <a:gs pos="71000">
                <a:schemeClr val="accent6">
                  <a:lumMod val="45000"/>
                  <a:lumOff val="55000"/>
                </a:schemeClr>
              </a:gs>
              <a:gs pos="51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Mental Health check-in</a:t>
            </a:r>
            <a:endParaRPr kumimoji="0" lang="th-TH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135191"/>
              </p:ext>
            </p:extLst>
          </p:nvPr>
        </p:nvGraphicFramePr>
        <p:xfrm>
          <a:off x="283778" y="2962275"/>
          <a:ext cx="11729548" cy="21142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2273"/>
                <a:gridCol w="800404"/>
                <a:gridCol w="945931"/>
                <a:gridCol w="898635"/>
                <a:gridCol w="898634"/>
                <a:gridCol w="945931"/>
                <a:gridCol w="1103586"/>
                <a:gridCol w="851338"/>
                <a:gridCol w="1024759"/>
                <a:gridCol w="772510"/>
                <a:gridCol w="756745"/>
                <a:gridCol w="898635"/>
                <a:gridCol w="930167"/>
              </a:tblGrid>
              <a:tr h="1402290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อำเภอ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u="none" strike="noStrike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อ.เมือง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u="none" strike="noStrike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อ.วิเชียรบุรี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u="none" strike="noStrike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อ.หล่มสัก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u="none" strike="noStrike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อ.หนองไผ่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u="none" strike="noStrike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อ.หล่มเก่า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u="none" strike="noStrike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อ.บึงสามพัน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u="none" strike="noStrike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อ.ศรีเทพ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u="none" strike="noStrike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อ.ชนแดน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u="none" strike="noStrike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อ.วังโป่ง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u="none" strike="noStrike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อ.เขาค้อ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u="none" strike="noStrike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อ.น้ำหนาว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1" u="none" strike="noStrike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รวม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11932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ผลงาน</a:t>
                      </a:r>
                      <a:endParaRPr lang="en-US" sz="2400" b="1" i="0" u="none" strike="noStrike">
                        <a:solidFill>
                          <a:schemeClr val="tx1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1,196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  <a:cs typeface="+mj-cs"/>
                        </a:rPr>
                        <a:t>955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  <a:cs typeface="+mj-cs"/>
                        </a:rPr>
                        <a:t>489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7,003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  <a:cs typeface="+mj-cs"/>
                        </a:rPr>
                        <a:t>195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  <a:cs typeface="+mj-cs"/>
                        </a:rPr>
                        <a:t>69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  <a:cs typeface="+mj-cs"/>
                        </a:rPr>
                        <a:t>439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  <a:cs typeface="+mj-cs"/>
                        </a:rPr>
                        <a:t>215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  <a:cs typeface="+mj-cs"/>
                        </a:rPr>
                        <a:t>694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  <a:cs typeface="+mj-cs"/>
                        </a:rPr>
                        <a:t>291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  <a:cs typeface="+mj-cs"/>
                        </a:rPr>
                        <a:t>34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11,583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9" name="ตาราง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877679"/>
              </p:ext>
            </p:extLst>
          </p:nvPr>
        </p:nvGraphicFramePr>
        <p:xfrm>
          <a:off x="1182415" y="1708941"/>
          <a:ext cx="9348950" cy="9131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3089"/>
                <a:gridCol w="1407974"/>
                <a:gridCol w="1407974"/>
                <a:gridCol w="1407974"/>
                <a:gridCol w="1624240"/>
                <a:gridCol w="1387699"/>
              </a:tblGrid>
              <a:tr h="2641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</a:rPr>
                        <a:t>จังหวัด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</a:rPr>
                        <a:t>พิษณุโลก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</a:rPr>
                        <a:t>สุโขทัย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</a:rPr>
                        <a:t>เพชรบูรณ์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</a:rPr>
                        <a:t>อุตรดิตถ์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</a:rPr>
                        <a:t>ตาก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</a:tr>
              <a:tr h="3511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</a:rPr>
                        <a:t>ผลงาน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48</a:t>
                      </a:r>
                      <a:r>
                        <a:rPr lang="th-TH" sz="2800" dirty="0">
                          <a:effectLst/>
                        </a:rPr>
                        <a:t>,</a:t>
                      </a:r>
                      <a:r>
                        <a:rPr lang="en-US" sz="2800" dirty="0">
                          <a:effectLst/>
                        </a:rPr>
                        <a:t>255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25</a:t>
                      </a:r>
                      <a:r>
                        <a:rPr lang="th-TH" sz="2800" dirty="0">
                          <a:effectLst/>
                        </a:rPr>
                        <a:t>,</a:t>
                      </a:r>
                      <a:r>
                        <a:rPr lang="en-US" sz="2800" dirty="0">
                          <a:effectLst/>
                        </a:rPr>
                        <a:t>392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</a:rPr>
                        <a:t>11</a:t>
                      </a:r>
                      <a:r>
                        <a:rPr lang="th-TH" sz="2800" dirty="0">
                          <a:solidFill>
                            <a:srgbClr val="FF0000"/>
                          </a:solidFill>
                          <a:effectLst/>
                        </a:rPr>
                        <a:t>,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</a:rPr>
                        <a:t>583</a:t>
                      </a:r>
                      <a:endParaRPr lang="en-US" sz="2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7</a:t>
                      </a:r>
                      <a:r>
                        <a:rPr lang="th-TH" sz="2800" dirty="0">
                          <a:effectLst/>
                        </a:rPr>
                        <a:t>,</a:t>
                      </a:r>
                      <a:r>
                        <a:rPr lang="en-US" sz="2800" dirty="0">
                          <a:effectLst/>
                        </a:rPr>
                        <a:t>681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6</a:t>
                      </a:r>
                      <a:r>
                        <a:rPr lang="th-TH" sz="2800" dirty="0">
                          <a:effectLst/>
                        </a:rPr>
                        <a:t>,</a:t>
                      </a:r>
                      <a:r>
                        <a:rPr lang="en-US" sz="2800" dirty="0">
                          <a:effectLst/>
                        </a:rPr>
                        <a:t>064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3229" y="5249917"/>
            <a:ext cx="5829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/>
              <a:t> ที่มา</a:t>
            </a:r>
            <a:r>
              <a:rPr lang="en-US" dirty="0"/>
              <a:t> :  application Mental Health check-in</a:t>
            </a:r>
            <a:r>
              <a:rPr lang="th-TH" dirty="0"/>
              <a:t> ณ วันที่</a:t>
            </a:r>
            <a:r>
              <a:rPr lang="en-US" dirty="0"/>
              <a:t> 29</a:t>
            </a:r>
            <a:r>
              <a:rPr lang="th-TH" dirty="0"/>
              <a:t> มีนาคม</a:t>
            </a:r>
            <a:r>
              <a:rPr lang="en-US" dirty="0"/>
              <a:t> 2565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55114036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247</Words>
  <Application>Microsoft Office PowerPoint</Application>
  <PresentationFormat>กำหนดเอง</PresentationFormat>
  <Paragraphs>124</Paragraphs>
  <Slides>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5" baseType="lpstr">
      <vt:lpstr>ธีมของ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abc xyz</dc:creator>
  <cp:lastModifiedBy>Windows10</cp:lastModifiedBy>
  <cp:revision>18</cp:revision>
  <cp:lastPrinted>2022-03-30T06:15:15Z</cp:lastPrinted>
  <dcterms:created xsi:type="dcterms:W3CDTF">2022-03-29T14:36:47Z</dcterms:created>
  <dcterms:modified xsi:type="dcterms:W3CDTF">2022-03-30T06:15:23Z</dcterms:modified>
</cp:coreProperties>
</file>