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"/>
  </p:notesMasterIdLst>
  <p:sldIdLst>
    <p:sldId id="262" r:id="rId2"/>
    <p:sldId id="268" r:id="rId3"/>
    <p:sldId id="269" r:id="rId4"/>
  </p:sldIdLst>
  <p:sldSz cx="9144000" cy="6858000" type="screen4x3"/>
  <p:notesSz cx="6888163" cy="100218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66B99F69-1E28-47AC-8DF0-6292D5ED5C67}" type="datetimeFigureOut">
              <a:rPr lang="th-TH" smtClean="0"/>
              <a:pPr/>
              <a:t>29/03/65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002CA320-350F-4E08-B78E-3C4F008B32B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9221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5" name="Shape 1805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6" name="Shape 1806"/>
          <p:cNvSpPr txBox="1">
            <a:spLocks noGrp="1"/>
          </p:cNvSpPr>
          <p:nvPr>
            <p:ph type="body" idx="1"/>
          </p:nvPr>
        </p:nvSpPr>
        <p:spPr>
          <a:xfrm>
            <a:off x="688817" y="4760397"/>
            <a:ext cx="5510529" cy="4509850"/>
          </a:xfrm>
          <a:prstGeom prst="rect">
            <a:avLst/>
          </a:prstGeom>
        </p:spPr>
        <p:txBody>
          <a:bodyPr lIns="96609" tIns="96609" rIns="96609" bIns="96609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971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6A9D-FE5E-4106-AB84-71020E965D2A}" type="datetimeFigureOut">
              <a:rPr lang="th-TH" smtClean="0"/>
              <a:pPr/>
              <a:t>29/03/65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FE99-A26C-4CD4-A2DE-63EEAC0C394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6A9D-FE5E-4106-AB84-71020E965D2A}" type="datetimeFigureOut">
              <a:rPr lang="th-TH" smtClean="0"/>
              <a:pPr/>
              <a:t>29/03/65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FE99-A26C-4CD4-A2DE-63EEAC0C394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6A9D-FE5E-4106-AB84-71020E965D2A}" type="datetimeFigureOut">
              <a:rPr lang="th-TH" smtClean="0"/>
              <a:pPr/>
              <a:t>29/03/65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FE99-A26C-4CD4-A2DE-63EEAC0C394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F55D4B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ctrTitle"/>
          </p:nvPr>
        </p:nvSpPr>
        <p:spPr>
          <a:xfrm>
            <a:off x="2191050" y="2427150"/>
            <a:ext cx="4761899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025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6A9D-FE5E-4106-AB84-71020E965D2A}" type="datetimeFigureOut">
              <a:rPr lang="th-TH" smtClean="0"/>
              <a:pPr/>
              <a:t>29/03/65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FE99-A26C-4CD4-A2DE-63EEAC0C394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6A9D-FE5E-4106-AB84-71020E965D2A}" type="datetimeFigureOut">
              <a:rPr lang="th-TH" smtClean="0"/>
              <a:pPr/>
              <a:t>29/03/65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FE99-A26C-4CD4-A2DE-63EEAC0C394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6A9D-FE5E-4106-AB84-71020E965D2A}" type="datetimeFigureOut">
              <a:rPr lang="th-TH" smtClean="0"/>
              <a:pPr/>
              <a:t>29/03/65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FE99-A26C-4CD4-A2DE-63EEAC0C394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6A9D-FE5E-4106-AB84-71020E965D2A}" type="datetimeFigureOut">
              <a:rPr lang="th-TH" smtClean="0"/>
              <a:pPr/>
              <a:t>29/03/65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FE99-A26C-4CD4-A2DE-63EEAC0C394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6A9D-FE5E-4106-AB84-71020E965D2A}" type="datetimeFigureOut">
              <a:rPr lang="th-TH" smtClean="0"/>
              <a:pPr/>
              <a:t>29/03/65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FE99-A26C-4CD4-A2DE-63EEAC0C394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6A9D-FE5E-4106-AB84-71020E965D2A}" type="datetimeFigureOut">
              <a:rPr lang="th-TH" smtClean="0"/>
              <a:pPr/>
              <a:t>29/03/65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FE99-A26C-4CD4-A2DE-63EEAC0C394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6A9D-FE5E-4106-AB84-71020E965D2A}" type="datetimeFigureOut">
              <a:rPr lang="th-TH" smtClean="0"/>
              <a:pPr/>
              <a:t>29/03/65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4DFE99-A26C-4CD4-A2DE-63EEAC0C394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6A9D-FE5E-4106-AB84-71020E965D2A}" type="datetimeFigureOut">
              <a:rPr lang="th-TH" smtClean="0"/>
              <a:pPr/>
              <a:t>29/03/65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FE99-A26C-4CD4-A2DE-63EEAC0C394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8056A9D-FE5E-4106-AB84-71020E965D2A}" type="datetimeFigureOut">
              <a:rPr lang="th-TH" smtClean="0"/>
              <a:pPr/>
              <a:t>29/03/65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84DFE99-A26C-4CD4-A2DE-63EEAC0C3944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9712" y="1556792"/>
            <a:ext cx="8136904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ดำเนินงานการดูแลระยะ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ยาว</a:t>
            </a:r>
          </a:p>
          <a:p>
            <a:pPr algn="ctr"/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ด้าน</a:t>
            </a:r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สาธารณสุขสำหรับผู้สูงอายุที่มีภาวะ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พึ่งพิง</a:t>
            </a:r>
          </a:p>
          <a:p>
            <a:pPr algn="ctr"/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ใน</a:t>
            </a:r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พื้นที่ (</a:t>
            </a:r>
            <a:r>
              <a:rPr lang="en-US" sz="4800" b="1" dirty="0">
                <a:latin typeface="TH SarabunPSK" pitchFamily="34" charset="-34"/>
                <a:cs typeface="TH SarabunPSK" pitchFamily="34" charset="-34"/>
              </a:rPr>
              <a:t>Long Term care</a:t>
            </a:r>
            <a:r>
              <a:rPr lang="th-TH" sz="4800" b="1" dirty="0">
                <a:latin typeface="TH SarabunPSK" pitchFamily="34" charset="-34"/>
                <a:cs typeface="TH SarabunPSK" pitchFamily="34" charset="-34"/>
              </a:rPr>
              <a:t>) จังหวัด</a:t>
            </a:r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เพชรบูรณ์</a:t>
            </a:r>
            <a:endParaRPr lang="th-TH" sz="4800" dirty="0"/>
          </a:p>
        </p:txBody>
      </p:sp>
    </p:spTree>
    <p:extLst>
      <p:ext uri="{BB962C8B-B14F-4D97-AF65-F5344CB8AC3E}">
        <p14:creationId xmlns:p14="http://schemas.microsoft.com/office/powerpoint/2010/main" val="218609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3100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3100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ตารางที่ 1 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ตารางแสดงผู้สูงอายุมีพฤติกรรมสุขภาพที่พึงประสงค์ ได้รับการดูแลทั้งในสถานบริการและใน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ชุมชน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(เกณฑ์ไม่น้อยกว่าร้อยละ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50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en-US" sz="3600" dirty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en-US" sz="3600" dirty="0">
                <a:latin typeface="TH SarabunIT๙" pitchFamily="34" charset="-34"/>
                <a:cs typeface="TH SarabunIT๙" pitchFamily="34" charset="-34"/>
              </a:rPr>
            </a:br>
            <a:endParaRPr lang="th-TH" sz="36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57388" y="3009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6415881"/>
            <a:ext cx="4608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ที่มา 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ข้อมูล 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h4u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Bluebook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กรมอนามัย ณ 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28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มีนาคม </a:t>
            </a:r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2565</a:t>
            </a: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536548"/>
              </p:ext>
            </p:extLst>
          </p:nvPr>
        </p:nvGraphicFramePr>
        <p:xfrm>
          <a:off x="179512" y="1340772"/>
          <a:ext cx="8784976" cy="49058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4489"/>
                <a:gridCol w="1253084"/>
                <a:gridCol w="1392740"/>
                <a:gridCol w="1113426"/>
                <a:gridCol w="1113426"/>
                <a:gridCol w="1252127"/>
                <a:gridCol w="975684"/>
              </a:tblGrid>
              <a:tr h="9579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พื้นที่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ผู้สูงอายุทั้งหมด</a:t>
                      </a:r>
                      <a:endParaRPr lang="en-US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(คน)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ร้อยละ </a:t>
                      </a:r>
                      <a:r>
                        <a:rPr lang="en-US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ของผู้สูงอายุทั้งหมด</a:t>
                      </a:r>
                      <a:endParaRPr lang="en-US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(คน)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ผลงาน</a:t>
                      </a:r>
                      <a:endParaRPr lang="en-US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(คน)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มีพฤติกรรมสุขภาพที่พึงประสงค์ (คน)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ctr"/>
                </a:tc>
              </a:tr>
              <a:tr h="328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ชนแดน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12,197</a:t>
                      </a:r>
                      <a:endParaRPr lang="en-US" sz="200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2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2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218</a:t>
                      </a:r>
                      <a:endParaRPr lang="en-US" sz="20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1,256</a:t>
                      </a:r>
                      <a:endParaRPr lang="en-US" sz="20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103.12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885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70.46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</a:tr>
              <a:tr h="328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น้ำหนาว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2,296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203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75.36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3.27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</a:tr>
              <a:tr h="328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บึงสามพัน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11,071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0.81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11.11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</a:tr>
              <a:tr h="328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วังโป่ง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5,912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591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703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118.95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435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61.88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</a:tr>
              <a:tr h="328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วิเชียรบุรี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21,784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178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1,047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48.07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596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56.92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</a:tr>
              <a:tr h="328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ศรีเทพ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10,291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029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65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6.31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46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70.77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</a:tr>
              <a:tr h="328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หนองไผ่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17,529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753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247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14.09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189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76.52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</a:tr>
              <a:tr h="328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หล่มสัก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28,541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854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61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2.13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70.49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</a:tr>
              <a:tr h="328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หล่มเก่า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13,343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334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1,362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102.09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457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33.55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</a:tr>
              <a:tr h="328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เขาค้อ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4,404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440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0.68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33.33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</a:tr>
              <a:tr h="328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เมือง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37,490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749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2,294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61.19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1,042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45.42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</a:tr>
              <a:tr h="328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164,840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16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456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7,200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43.75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3,700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F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51.39</a:t>
                      </a:r>
                      <a:endParaRPr lang="en-US" sz="2000" b="1" dirty="0">
                        <a:solidFill>
                          <a:srgbClr val="00B0F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8890" marR="8890" marT="8890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817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3600400"/>
          </a:xfrm>
        </p:spPr>
        <p:txBody>
          <a:bodyPr>
            <a:noAutofit/>
          </a:bodyPr>
          <a:lstStyle/>
          <a:p>
            <a:pPr algn="l"/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ข้อเสนอแนะ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28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.ขอให้ทุกอำเภอประชาสัมพันธ์และคัดกรองเชิงรุก รณรงค์ให้ประชาชนมีการประเมินสุขภาพด้วยตนเองผ่าน</a:t>
            </a:r>
            <a:r>
              <a:rPr lang="th-TH" sz="2800" b="1" dirty="0" err="1">
                <a:latin typeface="TH SarabunPSK" pitchFamily="34" charset="-34"/>
                <a:cs typeface="TH SarabunPSK" pitchFamily="34" charset="-34"/>
              </a:rPr>
              <a:t>แอปพลิเค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ชัน 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Bluebook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 โดย</a:t>
            </a:r>
            <a:r>
              <a:rPr lang="th-TH" sz="2800" b="1" dirty="0" err="1">
                <a:latin typeface="TH SarabunPSK" pitchFamily="34" charset="-34"/>
                <a:cs typeface="TH SarabunPSK" pitchFamily="34" charset="-34"/>
              </a:rPr>
              <a:t>มีอ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สม.และเจ้าหน้าที่สาธารณสุขช่วยประเมินความถูกต้องของแต่ละกิจกรรม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2800" b="1" dirty="0">
                <a:latin typeface="TH SarabunPSK" pitchFamily="34" charset="-34"/>
                <a:cs typeface="TH SarabunPSK" pitchFamily="34" charset="-34"/>
              </a:rPr>
            </a:b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	2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. ขอให้ทุกอำเภอ พิจารณาคัดกรองเชิงรุกในผู้สูงอายุที่มีสุขภาพดีทั้ง 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8 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ด้านเป็นลำดับ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แรกพร้อมทั้งลงข้อมูล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ผ่าน</a:t>
            </a:r>
            <a:r>
              <a:rPr lang="th-TH" sz="2800" b="1" dirty="0" err="1">
                <a:latin typeface="TH SarabunPSK" pitchFamily="34" charset="-34"/>
                <a:cs typeface="TH SarabunPSK" pitchFamily="34" charset="-34"/>
              </a:rPr>
              <a:t>แอปพลิเค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ชัน 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>Bluebook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และคัดกรองให้ไม่น้อยกว่าเป้าหมายที่กำหนด</a:t>
            </a: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2800" b="1" dirty="0">
                <a:latin typeface="TH SarabunPSK" pitchFamily="34" charset="-34"/>
                <a:cs typeface="TH SarabunPSK" pitchFamily="34" charset="-34"/>
              </a:rPr>
            </a:br>
            <a:r>
              <a:rPr lang="en-US" sz="2800" b="1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2800" b="1" dirty="0">
                <a:latin typeface="TH SarabunPSK" pitchFamily="34" charset="-34"/>
                <a:cs typeface="TH SarabunPSK" pitchFamily="34" charset="-34"/>
              </a:rPr>
            </a:br>
            <a:endParaRPr lang="th-TH" sz="2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57388" y="3009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7132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มุม">
  <a:themeElements>
    <a:clrScheme name="มุม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มุม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มุม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401</TotalTime>
  <Words>181</Words>
  <Application>Microsoft Office PowerPoint</Application>
  <PresentationFormat>นำเสนอทางหน้าจอ (4:3)</PresentationFormat>
  <Paragraphs>100</Paragraphs>
  <Slides>3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มุม</vt:lpstr>
      <vt:lpstr>งานนำเสนอ PowerPoint</vt:lpstr>
      <vt:lpstr> ตารางที่ 1 ตารางแสดงผู้สูงอายุมีพฤติกรรมสุขภาพที่พึงประสงค์ ได้รับการดูแลทั้งในสถานบริการและในชุมชน (เกณฑ์ไม่น้อยกว่าร้อยละ 50 ) </vt:lpstr>
      <vt:lpstr>ข้อเสนอแนะ  1.ขอให้ทุกอำเภอประชาสัมพันธ์และคัดกรองเชิงรุก รณรงค์ให้ประชาชนมีการประเมินสุขภาพด้วยตนเองผ่านแอปพลิเคชัน Bluebook โดยมีอสม.และเจ้าหน้าที่สาธารณสุขช่วยประเมินความถูกต้องของแต่ละกิจกรรม  2. ขอให้ทุกอำเภอ พิจารณาคัดกรองเชิงรุกในผู้สูงอายุที่มีสุขภาพดีทั้ง 8 ด้านเป็นลำดับแรกพร้อมทั้งลงข้อมูลผ่านแอปพลิเคชัน Bluebook และคัดกรองให้ไม่น้อยกว่าเป้าหมายที่กำหนด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</dc:creator>
  <cp:lastModifiedBy>Windows User</cp:lastModifiedBy>
  <cp:revision>89</cp:revision>
  <cp:lastPrinted>2018-05-31T13:23:05Z</cp:lastPrinted>
  <dcterms:created xsi:type="dcterms:W3CDTF">2017-06-28T01:19:40Z</dcterms:created>
  <dcterms:modified xsi:type="dcterms:W3CDTF">2022-03-29T04:59:01Z</dcterms:modified>
</cp:coreProperties>
</file>