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66"/>
    <a:srgbClr val="FF0000"/>
    <a:srgbClr val="FF99FF"/>
    <a:srgbClr val="FF9966"/>
    <a:srgbClr val="FBE5D6"/>
    <a:srgbClr val="FF0066"/>
    <a:srgbClr val="ABC7E7"/>
    <a:srgbClr val="9999FF"/>
    <a:srgbClr val="CCFF66"/>
    <a:srgbClr val="F98A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00" b="1" i="0" u="none" strike="noStrike" kern="1200" cap="none" spc="2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r>
              <a:rPr lang="th-TH" sz="18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ผลการดำเนินงานลงทะเบียน </a:t>
            </a:r>
            <a:r>
              <a:rPr lang="en-US" sz="18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H4U</a:t>
            </a:r>
            <a:r>
              <a:rPr lang="th-TH" sz="18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ประจำปี</a:t>
            </a:r>
            <a:r>
              <a:rPr lang="th-TH" sz="1800" b="1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1800" b="1" baseline="0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  <a:endParaRPr lang="th-TH" sz="1800" b="1" dirty="0">
              <a:solidFill>
                <a:sysClr val="windowText" lastClr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c:rich>
      </c:tx>
      <c:layout>
        <c:manualLayout>
          <c:xMode val="edge"/>
          <c:yMode val="edge"/>
          <c:x val="0.34052918109704955"/>
          <c:y val="1.41372139057866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00" b="1" i="0" u="none" strike="noStrike" kern="1200" cap="none" spc="20" baseline="0">
              <a:solidFill>
                <a:sysClr val="windowText" lastClr="000000"/>
              </a:solidFill>
              <a:latin typeface="TH SarabunPSK" panose="020B0500040200020003" pitchFamily="34" charset="-34"/>
              <a:ea typeface="+mn-ea"/>
              <a:cs typeface="TH SarabunPSK" panose="020B0500040200020003" pitchFamily="34" charset="-34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Sheet2!$B$17</c:f>
              <c:strCache>
                <c:ptCount val="1"/>
                <c:pt idx="0">
                  <c:v>คิดเป็นร้อยละ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2BB-45F3-B16C-D0947ABCFB09}"/>
              </c:ext>
            </c:extLst>
          </c:dPt>
          <c:dPt>
            <c:idx val="1"/>
            <c:invertIfNegative val="0"/>
            <c:bubble3D val="0"/>
            <c:spPr>
              <a:solidFill>
                <a:srgbClr val="99FF6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2BB-45F3-B16C-D0947ABCFB09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2BB-45F3-B16C-D0947ABCFB09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2BB-45F3-B16C-D0947ABCFB09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2BB-45F3-B16C-D0947ABCFB09}"/>
              </c:ext>
            </c:extLst>
          </c:dPt>
          <c:dPt>
            <c:idx val="5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2BB-45F3-B16C-D0947ABCFB09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92BB-45F3-B16C-D0947ABCFB09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92BB-45F3-B16C-D0947ABCFB09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92BB-45F3-B16C-D0947ABCFB09}"/>
              </c:ext>
            </c:extLst>
          </c:dPt>
          <c:dPt>
            <c:idx val="9"/>
            <c:invertIfNegative val="0"/>
            <c:bubble3D val="0"/>
            <c:spPr>
              <a:solidFill>
                <a:srgbClr val="7030A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92BB-45F3-B16C-D0947ABCFB09}"/>
              </c:ext>
            </c:extLst>
          </c:dPt>
          <c:dPt>
            <c:idx val="10"/>
            <c:invertIfNegative val="0"/>
            <c:bubble3D val="0"/>
            <c:spPr>
              <a:solidFill>
                <a:srgbClr val="FF33CC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92BB-45F3-B16C-D0947ABCFB09}"/>
              </c:ext>
            </c:extLst>
          </c:dPt>
          <c:dPt>
            <c:idx val="11"/>
            <c:invertIfNegative val="0"/>
            <c:bubble3D val="0"/>
            <c:spPr>
              <a:solidFill>
                <a:srgbClr val="CC00FF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92BB-45F3-B16C-D0947ABCFB0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ysClr val="windowText" lastClr="000000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Sheet2!$A$18:$A$29</c:f>
              <c:strCache>
                <c:ptCount val="12"/>
                <c:pt idx="0">
                  <c:v> อำเภอเมือง</c:v>
                </c:pt>
                <c:pt idx="1">
                  <c:v> วิเชียร </c:v>
                </c:pt>
                <c:pt idx="2">
                  <c:v> หล่มสัก</c:v>
                </c:pt>
                <c:pt idx="3">
                  <c:v> หนองไผ่</c:v>
                </c:pt>
                <c:pt idx="4">
                  <c:v> หล่มเก่า</c:v>
                </c:pt>
                <c:pt idx="5">
                  <c:v> บึงสามพัน</c:v>
                </c:pt>
                <c:pt idx="6">
                  <c:v> ศรีเทพ</c:v>
                </c:pt>
                <c:pt idx="7">
                  <c:v> ชนแดน</c:v>
                </c:pt>
                <c:pt idx="8">
                  <c:v> วังโป่ง</c:v>
                </c:pt>
                <c:pt idx="9">
                  <c:v> เขาค้อ</c:v>
                </c:pt>
                <c:pt idx="10">
                  <c:v> น้ำหนาว</c:v>
                </c:pt>
                <c:pt idx="11">
                  <c:v> รวม</c:v>
                </c:pt>
              </c:strCache>
            </c:strRef>
          </c:cat>
          <c:val>
            <c:numRef>
              <c:f>Sheet2!$B$18:$B$29</c:f>
              <c:numCache>
                <c:formatCode>0</c:formatCode>
                <c:ptCount val="12"/>
                <c:pt idx="0">
                  <c:v>12.604166666666666</c:v>
                </c:pt>
                <c:pt idx="1">
                  <c:v>614.07407407407402</c:v>
                </c:pt>
                <c:pt idx="2">
                  <c:v>254.58333333333334</c:v>
                </c:pt>
                <c:pt idx="3">
                  <c:v>119.79166666666667</c:v>
                </c:pt>
                <c:pt idx="4">
                  <c:v>611.11111111111109</c:v>
                </c:pt>
                <c:pt idx="5">
                  <c:v>126.66666666666667</c:v>
                </c:pt>
                <c:pt idx="6">
                  <c:v>327.33333333333331</c:v>
                </c:pt>
                <c:pt idx="7">
                  <c:v>208.8095238095238</c:v>
                </c:pt>
                <c:pt idx="8">
                  <c:v>310.74074074074076</c:v>
                </c:pt>
                <c:pt idx="9">
                  <c:v>26.666666666666668</c:v>
                </c:pt>
                <c:pt idx="10">
                  <c:v>117.33333333333333</c:v>
                </c:pt>
                <c:pt idx="11">
                  <c:v>243.1782945736434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2BB-45F3-B16C-D0947ABCFB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379504656"/>
        <c:axId val="32124720"/>
      </c:barChart>
      <c:catAx>
        <c:axId val="37950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32124720"/>
        <c:crosses val="autoZero"/>
        <c:auto val="1"/>
        <c:lblAlgn val="ctr"/>
        <c:lblOffset val="100"/>
        <c:noMultiLvlLbl val="0"/>
      </c:catAx>
      <c:valAx>
        <c:axId val="32124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379504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h-TH" sz="2800" b="1" dirty="0">
                <a:solidFill>
                  <a:sysClr val="windowText" lastClr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ผลงานการลงทะเบียนสะสมรายอำเภอ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Sheet2!$A$13</c:f>
              <c:strCache>
                <c:ptCount val="1"/>
                <c:pt idx="0">
                  <c:v>ร้อยละ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996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DCA-40E2-BF84-F981106F4BFF}"/>
              </c:ext>
            </c:extLst>
          </c:dPt>
          <c:dPt>
            <c:idx val="1"/>
            <c:invertIfNegative val="0"/>
            <c:bubble3D val="0"/>
            <c:spPr>
              <a:solidFill>
                <a:srgbClr val="CCFF6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DCA-40E2-BF84-F981106F4BFF}"/>
              </c:ext>
            </c:extLst>
          </c:dPt>
          <c:dPt>
            <c:idx val="2"/>
            <c:invertIfNegative val="0"/>
            <c:bubble3D val="0"/>
            <c:spPr>
              <a:solidFill>
                <a:srgbClr val="9999FF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DCA-40E2-BF84-F981106F4BFF}"/>
              </c:ext>
            </c:extLst>
          </c:dPt>
          <c:dPt>
            <c:idx val="3"/>
            <c:invertIfNegative val="0"/>
            <c:bubble3D val="0"/>
            <c:spPr>
              <a:solidFill>
                <a:srgbClr val="FF99FF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DCA-40E2-BF84-F981106F4BFF}"/>
              </c:ext>
            </c:extLst>
          </c:dPt>
          <c:dPt>
            <c:idx val="4"/>
            <c:invertIfNegative val="0"/>
            <c:bubble3D val="0"/>
            <c:spPr>
              <a:solidFill>
                <a:srgbClr val="FF006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9DCA-40E2-BF84-F981106F4BFF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9DCA-40E2-BF84-F981106F4BFF}"/>
              </c:ext>
            </c:extLst>
          </c:dPt>
          <c:dPt>
            <c:idx val="6"/>
            <c:invertIfNegative val="0"/>
            <c:bubble3D val="0"/>
            <c:spPr>
              <a:solidFill>
                <a:srgbClr val="92D05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8-9DCA-40E2-BF84-F981106F4BFF}"/>
              </c:ext>
            </c:extLst>
          </c:dPt>
          <c:dPt>
            <c:idx val="7"/>
            <c:invertIfNegative val="0"/>
            <c:bubble3D val="0"/>
            <c:spPr>
              <a:solidFill>
                <a:srgbClr val="00206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9DCA-40E2-BF84-F981106F4BFF}"/>
              </c:ext>
            </c:extLst>
          </c:dPt>
          <c:dPt>
            <c:idx val="8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A-9DCA-40E2-BF84-F981106F4BFF}"/>
              </c:ext>
            </c:extLst>
          </c:dPt>
          <c:dPt>
            <c:idx val="9"/>
            <c:invertIfNegative val="0"/>
            <c:bubble3D val="0"/>
            <c:spPr>
              <a:solidFill>
                <a:srgbClr val="FF0066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9DCA-40E2-BF84-F981106F4BFF}"/>
              </c:ext>
            </c:extLst>
          </c:dPt>
          <c:dPt>
            <c:idx val="10"/>
            <c:invertIfNegative val="0"/>
            <c:bubble3D val="0"/>
            <c:spPr>
              <a:solidFill>
                <a:srgbClr val="FF000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C-9DCA-40E2-BF84-F981106F4BFF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9DCA-40E2-BF84-F981106F4BF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H SarabunPSK" panose="020B0500040200020003" pitchFamily="34" charset="-34"/>
                    <a:ea typeface="+mn-ea"/>
                    <a:cs typeface="TH SarabunPSK" panose="020B0500040200020003" pitchFamily="34" charset="-3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Sheet2!$B$12:$M$12</c:f>
              <c:strCache>
                <c:ptCount val="12"/>
                <c:pt idx="0">
                  <c:v>อ.เมือง</c:v>
                </c:pt>
                <c:pt idx="1">
                  <c:v>อ.วิเชียรบุรี</c:v>
                </c:pt>
                <c:pt idx="2">
                  <c:v>อ.หล่มสัก</c:v>
                </c:pt>
                <c:pt idx="3">
                  <c:v>อ.หนองไผ่</c:v>
                </c:pt>
                <c:pt idx="4">
                  <c:v>อ.หล่มเก่า</c:v>
                </c:pt>
                <c:pt idx="5">
                  <c:v>อ.บึงสามพัน</c:v>
                </c:pt>
                <c:pt idx="6">
                  <c:v>อ.ศรีเทพ</c:v>
                </c:pt>
                <c:pt idx="7">
                  <c:v>อ.ชนแดน</c:v>
                </c:pt>
                <c:pt idx="8">
                  <c:v>อ.วังโป่ง</c:v>
                </c:pt>
                <c:pt idx="9">
                  <c:v>อ.เขาค้อ</c:v>
                </c:pt>
                <c:pt idx="10">
                  <c:v>อ.น้ำหนาว</c:v>
                </c:pt>
                <c:pt idx="11">
                  <c:v>รวม</c:v>
                </c:pt>
              </c:strCache>
            </c:strRef>
          </c:cat>
          <c:val>
            <c:numRef>
              <c:f>Sheet2!$B$13:$M$13</c:f>
              <c:numCache>
                <c:formatCode>General</c:formatCode>
                <c:ptCount val="12"/>
                <c:pt idx="0">
                  <c:v>60.19</c:v>
                </c:pt>
                <c:pt idx="1">
                  <c:v>158.29</c:v>
                </c:pt>
                <c:pt idx="2">
                  <c:v>171.81</c:v>
                </c:pt>
                <c:pt idx="3">
                  <c:v>52.85</c:v>
                </c:pt>
                <c:pt idx="4">
                  <c:v>29.76</c:v>
                </c:pt>
                <c:pt idx="5">
                  <c:v>24.65</c:v>
                </c:pt>
                <c:pt idx="6">
                  <c:v>32.229999999999997</c:v>
                </c:pt>
                <c:pt idx="7">
                  <c:v>91.93</c:v>
                </c:pt>
                <c:pt idx="8">
                  <c:v>47.58</c:v>
                </c:pt>
                <c:pt idx="9">
                  <c:v>28.95</c:v>
                </c:pt>
                <c:pt idx="10">
                  <c:v>20.2</c:v>
                </c:pt>
                <c:pt idx="11" formatCode="0.00">
                  <c:v>83.44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CA-40E2-BF84-F981106F4B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110087200"/>
        <c:axId val="1110093856"/>
      </c:barChart>
      <c:catAx>
        <c:axId val="1110087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10093856"/>
        <c:crosses val="autoZero"/>
        <c:auto val="1"/>
        <c:lblAlgn val="ctr"/>
        <c:lblOffset val="100"/>
        <c:noMultiLvlLbl val="0"/>
      </c:catAx>
      <c:valAx>
        <c:axId val="1110093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defRPr>
            </a:pPr>
            <a:endParaRPr lang="en-US"/>
          </a:p>
        </c:txPr>
        <c:crossAx val="1110087200"/>
        <c:crosses val="autoZero"/>
        <c:crossBetween val="between"/>
      </c:valAx>
      <c:spPr>
        <a:solidFill>
          <a:srgbClr val="ED7D31">
            <a:lumMod val="20000"/>
            <a:lumOff val="80000"/>
          </a:srgbClr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rgbClr val="4472C4">
        <a:lumMod val="20000"/>
        <a:lumOff val="80000"/>
      </a:srgbClr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445F4E88-D800-4EF7-8B91-B67FA7E8CECF}" type="datetimeFigureOut">
              <a:rPr lang="th-TH" smtClean="0"/>
              <a:t>02/05/65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F755E30-CDA6-453C-A392-F1E61F20707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36237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CF661C-B5B4-4091-8AE4-413D70AE0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EC32CAAE-7835-40A4-9CCC-479FDA286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F52FD20-3C40-4E28-B057-DA6A16C60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D43CD46-96D1-40F9-AAE3-E54D79453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CB37532-8839-4A63-9EB2-E20BBE6A9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9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3B5F1EC-9756-4395-8CC0-2F7DB0C2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B5A21289-8D5A-453F-9825-3BA72B71D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9DE25FC-9A5E-442C-827C-5628511BD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ECA3B22C-3BE1-4848-9175-E5B9DADD5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D0F7AA6B-117F-48DB-BCCA-66622ED08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B951B418-8C87-42C6-A67A-C873E64B4B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2D17DAD0-E1A6-41AE-917D-7A9E412BE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16AC419-D41C-4A82-BE9E-433565C40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207954-1B6D-47EA-B54C-2FAD858F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E862773-A552-4B8C-95C4-565B8755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D4791F-A251-4522-BAE0-9AE2E474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5491657B-93F1-4088-90BB-5962955FC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CB13C7A2-F223-4198-95E3-F00602B74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8BA33FE8-3C28-423D-A917-94B4CA619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1FAC3EA-6840-4A04-93DC-5F32C5EE3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23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E34EFC-7675-46B0-8A76-BAA5036FC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4938933-F90F-4F9B-B5E7-4A2E05267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0473BCC-2C2D-4B30-B9E3-4A2E4A7D4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0B958BD-0DBA-4B93-8EFF-5564FAD6A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6750AB8-FDC1-45FA-A0AF-A7A3A707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5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A996F468-5D13-4B19-B765-D07EBEC3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47AE4DD-8FAD-4FDF-B5EE-3BFF89E10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01C7BBAE-4195-4F5D-B921-3A0E3E4CA8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A852A99-9088-4A1B-ABAD-8FFEB2CB5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95AB3C6A-AC37-4ED1-B905-2250B3E1E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1F4EC74C-639F-41CF-94ED-7ACB037C5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45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D611F1D-FF53-47B3-A362-483625469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EA851366-DF2B-4908-8FD6-7B5476AFFE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11A59CFA-141B-4295-B991-C2A4D13DB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1A883383-C084-4FF1-842B-539FC4AF44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B1423096-3369-4248-8A7D-9804D1E66F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E59CB506-C7DB-411E-84B8-ACA993E35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C23D3201-9818-4FB8-AC7F-4AD4EB5AB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BED40C49-1825-4F1D-8368-0E5DA4E4F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25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935EE79A-BB19-4244-9579-2DFE899F1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F3D39111-DEAF-4BA3-8B69-B0361370E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57511227-2DC4-4DB9-8924-71D396AC9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38BB38CE-B2FA-40DC-96B8-CDE85DC2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248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181B2272-15BF-408E-AD74-FD376B478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ABCC69F4-A515-4157-9FA8-EB522B302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096A736-4946-4549-B844-743FEB942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118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C3BCB71-9C29-4010-A570-0FD021714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D04878B-F6F1-477B-B78F-ACB072FBB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9937EE77-FA0B-487A-B5AA-7D73193CAE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39B7376-4CAC-49D0-9CE5-ABFE8A77A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2CC1C52-9393-4AA5-8FB7-0CF2D2873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5CC7F77B-2321-4A51-A59E-F62B3C0D0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807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2101DF4-F603-4033-80D9-F3EF552FB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ED9A8AB-AF0D-441D-83DF-F123F1AA0D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67BB811-CD3D-4DA8-AA23-606B3239E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C298754-503F-44BF-B217-087CD1F97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150A3F71-F809-479C-BFAB-9016E3D14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DA20CC4-65E6-4127-B4B2-7A1D4B9B0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FEC8482F-91FD-4FB0-ADF8-84D09AA4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A8372969-D792-4B13-9811-FAB7F9F5CD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F2727BE2-1207-40D7-9545-9A892D499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87A30-40B2-4C38-9CF1-BC81052DECE8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12DD283-2904-42C4-8302-E0CE253E7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B641449-144F-4279-81C1-3F5E4FD782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D607E-0FBB-46BF-9521-0FE3F1B73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: มุมมน 4">
            <a:extLst>
              <a:ext uri="{FF2B5EF4-FFF2-40B4-BE49-F238E27FC236}">
                <a16:creationId xmlns:a16="http://schemas.microsoft.com/office/drawing/2014/main" id="{CBDB1459-7D48-4B4C-A3A1-2BBC7EE624C7}"/>
              </a:ext>
            </a:extLst>
          </p:cNvPr>
          <p:cNvSpPr/>
          <p:nvPr/>
        </p:nvSpPr>
        <p:spPr>
          <a:xfrm>
            <a:off x="2825115" y="293205"/>
            <a:ext cx="6690097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ตัวชี้วัดที่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+mn-ea"/>
                <a:cs typeface="TH SarabunPSK" panose="020B0500040200020003" pitchFamily="34" charset="-34"/>
              </a:rPr>
              <a:t>8 </a:t>
            </a: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จำนวนคนรอบรู้สุขภาพ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651290"/>
              </p:ext>
            </p:extLst>
          </p:nvPr>
        </p:nvGraphicFramePr>
        <p:xfrm>
          <a:off x="1048270" y="1618062"/>
          <a:ext cx="10243785" cy="3827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80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7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78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993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จังหวัด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เป้าหมาย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ผลงานสะสม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3200" dirty="0">
                          <a:effectLst/>
                          <a:cs typeface="+mj-cs"/>
                        </a:rPr>
                        <a:t>ร้อยละ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09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พิษณุโลก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128,346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193,790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150.62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สุโขทัย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88,822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117,576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BE5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132.37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rgbClr val="FBE5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ตาก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101,269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95,790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94.59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อุตรดิตถ์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67,800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68,705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101.33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181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H SarabunPSK"/>
                        </a:rPr>
                        <a:t>เพชรบูรณ์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thaiDist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148,359 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147,065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1170305" algn="l"/>
                        </a:tabLst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TH SarabunPSK"/>
                          <a:ea typeface="Times New Roman"/>
                          <a:cs typeface="Cordia New"/>
                        </a:rPr>
                        <a:t>        99.12</a:t>
                      </a:r>
                      <a:endParaRPr lang="en-US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07877" y="5797510"/>
            <a:ext cx="43428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โปรแกรมคนรอบรู้สุขภาพ ณ วันที่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29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เมษายน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2565</a:t>
            </a:r>
          </a:p>
        </p:txBody>
      </p:sp>
    </p:spTree>
    <p:extLst>
      <p:ext uri="{BB962C8B-B14F-4D97-AF65-F5344CB8AC3E}">
        <p14:creationId xmlns:p14="http://schemas.microsoft.com/office/powerpoint/2010/main" val="234429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2505CFE9-21F2-4D12-9EB7-E99950B6741A}"/>
              </a:ext>
            </a:extLst>
          </p:cNvPr>
          <p:cNvSpPr/>
          <p:nvPr/>
        </p:nvSpPr>
        <p:spPr>
          <a:xfrm>
            <a:off x="1436914" y="189349"/>
            <a:ext cx="9381507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th-TH" sz="4000" b="1" dirty="0">
                <a:solidFill>
                  <a:schemeClr val="tx1"/>
                </a:solidFill>
                <a:cs typeface="+mj-cs"/>
              </a:rPr>
              <a:t>พฤติกรรมรอบรู้สุขภาพ(</a:t>
            </a:r>
            <a:r>
              <a:rPr lang="en-US" sz="4000" b="1" dirty="0">
                <a:solidFill>
                  <a:schemeClr val="tx1"/>
                </a:solidFill>
                <a:cs typeface="+mj-cs"/>
              </a:rPr>
              <a:t>H4U</a:t>
            </a:r>
            <a:r>
              <a:rPr lang="th-TH" sz="4000" b="1" dirty="0">
                <a:solidFill>
                  <a:schemeClr val="tx1"/>
                </a:solidFill>
                <a:cs typeface="+mj-cs"/>
              </a:rPr>
              <a:t>)จังหวัดเพชรบูรณ์ แยกรายอำเภอ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anose="020B0500040200020003" pitchFamily="34" charset="-34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65533" y="6503067"/>
            <a:ext cx="3562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 application H4U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ณ วันที่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29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เมษายน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2565</a:t>
            </a:r>
          </a:p>
        </p:txBody>
      </p:sp>
      <p:graphicFrame>
        <p:nvGraphicFramePr>
          <p:cNvPr id="2" name="ตาราง 1">
            <a:extLst>
              <a:ext uri="{FF2B5EF4-FFF2-40B4-BE49-F238E27FC236}">
                <a16:creationId xmlns:a16="http://schemas.microsoft.com/office/drawing/2014/main" id="{5294BB98-07E3-4C99-BA0C-02540DF2E2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0341"/>
              </p:ext>
            </p:extLst>
          </p:nvPr>
        </p:nvGraphicFramePr>
        <p:xfrm>
          <a:off x="6524054" y="1269999"/>
          <a:ext cx="5536552" cy="5304093"/>
        </p:xfrm>
        <a:graphic>
          <a:graphicData uri="http://schemas.openxmlformats.org/drawingml/2006/table">
            <a:tbl>
              <a:tblPr/>
              <a:tblGrid>
                <a:gridCol w="1071800">
                  <a:extLst>
                    <a:ext uri="{9D8B030D-6E8A-4147-A177-3AD203B41FA5}">
                      <a16:colId xmlns:a16="http://schemas.microsoft.com/office/drawing/2014/main" val="917172304"/>
                    </a:ext>
                  </a:extLst>
                </a:gridCol>
                <a:gridCol w="1676487">
                  <a:extLst>
                    <a:ext uri="{9D8B030D-6E8A-4147-A177-3AD203B41FA5}">
                      <a16:colId xmlns:a16="http://schemas.microsoft.com/office/drawing/2014/main" val="3569324826"/>
                    </a:ext>
                  </a:extLst>
                </a:gridCol>
                <a:gridCol w="1676487">
                  <a:extLst>
                    <a:ext uri="{9D8B030D-6E8A-4147-A177-3AD203B41FA5}">
                      <a16:colId xmlns:a16="http://schemas.microsoft.com/office/drawing/2014/main" val="1863142605"/>
                    </a:ext>
                  </a:extLst>
                </a:gridCol>
                <a:gridCol w="1111778">
                  <a:extLst>
                    <a:ext uri="{9D8B030D-6E8A-4147-A177-3AD203B41FA5}">
                      <a16:colId xmlns:a16="http://schemas.microsoft.com/office/drawing/2014/main" val="2536691141"/>
                    </a:ext>
                  </a:extLst>
                </a:gridCol>
              </a:tblGrid>
              <a:tr h="414781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ผลการลงทะเบียน 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H4U</a:t>
                      </a:r>
                      <a:r>
                        <a:rPr lang="th-TH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ประจำปี </a:t>
                      </a:r>
                      <a:r>
                        <a:rPr lang="en-US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2565 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6683661"/>
                  </a:ext>
                </a:extLst>
              </a:tr>
              <a:tr h="8020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เป้าของแต่ละอำเภอ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ผลงานที่ทำได้(คน) 18 เมย. 65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คิดเป็นร้อยละ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027627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อำเภอเมือง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121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A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12.60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36530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วิเชียร 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540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3,316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614.07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173780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หล่มสัก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960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2,444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254.58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477723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หนองไผ่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575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119.79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6533218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หล่มเก่า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2,750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611.11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355246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บึงสามพัน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380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126.67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2006514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ศรีเทพ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982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327.33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8192607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ชนแดน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420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877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208.81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2671463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วังโป่ง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270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839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310.74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262816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เขาค้อ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330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88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8A5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26.67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9638379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น้ำหนาว</a:t>
                      </a:r>
                    </a:p>
                  </a:txBody>
                  <a:tcPr marL="5326" marR="5326" marT="53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176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117.33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432260"/>
                  </a:ext>
                </a:extLst>
              </a:tr>
              <a:tr h="334687"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5,160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12,548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243.18</a:t>
                      </a:r>
                    </a:p>
                  </a:txBody>
                  <a:tcPr marL="5326" marR="5326" marT="5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147613"/>
                  </a:ext>
                </a:extLst>
              </a:tr>
            </a:tbl>
          </a:graphicData>
        </a:graphic>
      </p:graphicFrame>
      <p:graphicFrame>
        <p:nvGraphicFramePr>
          <p:cNvPr id="8" name="แผนภูมิ 7">
            <a:extLst>
              <a:ext uri="{FF2B5EF4-FFF2-40B4-BE49-F238E27FC236}">
                <a16:creationId xmlns:a16="http://schemas.microsoft.com/office/drawing/2014/main" id="{426199D5-40A5-4C8E-A7B7-DBE05E467B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1487683"/>
              </p:ext>
            </p:extLst>
          </p:nvPr>
        </p:nvGraphicFramePr>
        <p:xfrm>
          <a:off x="283525" y="1270000"/>
          <a:ext cx="6240529" cy="5233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993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: มุมมน 3">
            <a:extLst>
              <a:ext uri="{FF2B5EF4-FFF2-40B4-BE49-F238E27FC236}">
                <a16:creationId xmlns:a16="http://schemas.microsoft.com/office/drawing/2014/main" id="{7958B8BD-B30F-4306-B49A-12B2C5C3D6F7}"/>
              </a:ext>
            </a:extLst>
          </p:cNvPr>
          <p:cNvSpPr/>
          <p:nvPr/>
        </p:nvSpPr>
        <p:spPr>
          <a:xfrm>
            <a:off x="993229" y="201652"/>
            <a:ext cx="9538138" cy="973107"/>
          </a:xfrm>
          <a:prstGeom prst="roundRect">
            <a:avLst/>
          </a:prstGeom>
          <a:gradFill flip="none" rotWithShape="1">
            <a:gsLst>
              <a:gs pos="0">
                <a:srgbClr val="00B050"/>
              </a:gs>
              <a:gs pos="46000">
                <a:schemeClr val="accent6">
                  <a:lumMod val="45000"/>
                  <a:lumOff val="55000"/>
                </a:schemeClr>
              </a:gs>
              <a:gs pos="71000">
                <a:schemeClr val="accent6">
                  <a:lumMod val="45000"/>
                  <a:lumOff val="55000"/>
                </a:schemeClr>
              </a:gs>
              <a:gs pos="51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กิจกรรมออกกำลังกายสะสม  </a:t>
            </a:r>
            <a:r>
              <a:rPr lang="en-US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ก้าวท้าใจ</a:t>
            </a:r>
            <a:r>
              <a:rPr lang="en-US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” </a:t>
            </a:r>
            <a:r>
              <a:rPr lang="th-TH" sz="40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แยกรายอำเภอ</a:t>
            </a:r>
            <a:endParaRPr kumimoji="0" lang="th-TH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+mn-ea"/>
              <a:cs typeface="TH SarabunPSK" panose="020B0500040200020003" pitchFamily="34" charset="-34"/>
            </a:endParaRPr>
          </a:p>
        </p:txBody>
      </p:sp>
      <p:sp>
        <p:nvSpPr>
          <p:cNvPr id="3" name="สี่เหลี่ยมผืนผ้า 2">
            <a:extLst>
              <a:ext uri="{FF2B5EF4-FFF2-40B4-BE49-F238E27FC236}">
                <a16:creationId xmlns:a16="http://schemas.microsoft.com/office/drawing/2014/main" id="{DEB4FEDF-7E9E-4F48-8437-B5CCFD72DF6D}"/>
              </a:ext>
            </a:extLst>
          </p:cNvPr>
          <p:cNvSpPr/>
          <p:nvPr/>
        </p:nvSpPr>
        <p:spPr>
          <a:xfrm>
            <a:off x="7264400" y="6464486"/>
            <a:ext cx="4541520" cy="3962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ที่มา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:  application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ก้าวท้าใจ ณ วันที่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29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เมษายน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2565</a:t>
            </a:r>
          </a:p>
        </p:txBody>
      </p:sp>
      <p:graphicFrame>
        <p:nvGraphicFramePr>
          <p:cNvPr id="5" name="แผนภูมิ 4">
            <a:extLst>
              <a:ext uri="{FF2B5EF4-FFF2-40B4-BE49-F238E27FC236}">
                <a16:creationId xmlns:a16="http://schemas.microsoft.com/office/drawing/2014/main" id="{4D4C2895-CDA2-4A29-8439-4DDE8C6082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408299"/>
              </p:ext>
            </p:extLst>
          </p:nvPr>
        </p:nvGraphicFramePr>
        <p:xfrm>
          <a:off x="191436" y="1203634"/>
          <a:ext cx="5807242" cy="5306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ตาราง 6">
            <a:extLst>
              <a:ext uri="{FF2B5EF4-FFF2-40B4-BE49-F238E27FC236}">
                <a16:creationId xmlns:a16="http://schemas.microsoft.com/office/drawing/2014/main" id="{4855D071-98DB-4E2A-9136-B3000E62BD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381007"/>
              </p:ext>
            </p:extLst>
          </p:nvPr>
        </p:nvGraphicFramePr>
        <p:xfrm>
          <a:off x="5998678" y="1203634"/>
          <a:ext cx="5807242" cy="53067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3503">
                  <a:extLst>
                    <a:ext uri="{9D8B030D-6E8A-4147-A177-3AD203B41FA5}">
                      <a16:colId xmlns:a16="http://schemas.microsoft.com/office/drawing/2014/main" val="314657337"/>
                    </a:ext>
                  </a:extLst>
                </a:gridCol>
                <a:gridCol w="1519943">
                  <a:extLst>
                    <a:ext uri="{9D8B030D-6E8A-4147-A177-3AD203B41FA5}">
                      <a16:colId xmlns:a16="http://schemas.microsoft.com/office/drawing/2014/main" val="4178241294"/>
                    </a:ext>
                  </a:extLst>
                </a:gridCol>
                <a:gridCol w="922180">
                  <a:extLst>
                    <a:ext uri="{9D8B030D-6E8A-4147-A177-3AD203B41FA5}">
                      <a16:colId xmlns:a16="http://schemas.microsoft.com/office/drawing/2014/main" val="3997116443"/>
                    </a:ext>
                  </a:extLst>
                </a:gridCol>
                <a:gridCol w="1395732">
                  <a:extLst>
                    <a:ext uri="{9D8B030D-6E8A-4147-A177-3AD203B41FA5}">
                      <a16:colId xmlns:a16="http://schemas.microsoft.com/office/drawing/2014/main" val="2079105092"/>
                    </a:ext>
                  </a:extLst>
                </a:gridCol>
                <a:gridCol w="1345884">
                  <a:extLst>
                    <a:ext uri="{9D8B030D-6E8A-4147-A177-3AD203B41FA5}">
                      <a16:colId xmlns:a16="http://schemas.microsoft.com/office/drawing/2014/main" val="3398898419"/>
                    </a:ext>
                  </a:extLst>
                </a:gridCol>
              </a:tblGrid>
              <a:tr h="483068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h-TH" sz="24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ผลการลงทะเบียนก้าวท้าใจสะสมแยกรายอำเภอ</a:t>
                      </a:r>
                      <a:endParaRPr lang="th-TH" sz="24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7616828"/>
                  </a:ext>
                </a:extLst>
              </a:tr>
              <a:tr h="483068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ลำดับ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อำเภอ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ผลงาน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ร้อยละของอำเภอ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1522757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อำเภอเมือง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9,969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16,560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60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451310"/>
                  </a:ext>
                </a:extLst>
              </a:tr>
              <a:tr h="36619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2200" b="1" u="none" strike="noStrike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วิเชียร 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14,680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9,274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158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36871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หล่มสัก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21,451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12,485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172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0746985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หนองไผ่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3,935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7,445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53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169440"/>
                  </a:ext>
                </a:extLst>
              </a:tr>
              <a:tr h="390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หล่มเก่า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1,740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5,847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652980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บึงสามพัน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1,265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5,135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477477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ศรีเทพ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1,651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5,123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32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915622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ชนแดน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4,832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5,256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92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323554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วังโป่ง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1149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2,415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48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9417976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เขาค้อ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959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3,313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29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4376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11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น้ำหนาว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b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268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1,327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937059"/>
                  </a:ext>
                </a:extLst>
              </a:tr>
              <a:tr h="35840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 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รวม</a:t>
                      </a:r>
                      <a:endParaRPr lang="th-TH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u="none" strike="noStrike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61,899</a:t>
                      </a:r>
                      <a:endParaRPr lang="en-US" sz="2200" b="1" i="0" u="none" strike="noStrike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6350" marR="6350" marT="6350" marB="0" anchor="ctr"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74,180</a:t>
                      </a:r>
                    </a:p>
                  </a:txBody>
                  <a:tcPr marL="6350" marR="6350" marT="6350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83</a:t>
                      </a:r>
                    </a:p>
                  </a:txBody>
                  <a:tcPr marL="6350" marR="6350" marT="635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721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883229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314</Words>
  <Application>Microsoft Office PowerPoint</Application>
  <PresentationFormat>แบบจอกว้าง</PresentationFormat>
  <Paragraphs>151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TH SarabunPSK</vt:lpstr>
      <vt:lpstr>ธีมของ Office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abc xyz</dc:creator>
  <cp:lastModifiedBy>abc xyz</cp:lastModifiedBy>
  <cp:revision>36</cp:revision>
  <cp:lastPrinted>2022-03-30T06:15:15Z</cp:lastPrinted>
  <dcterms:created xsi:type="dcterms:W3CDTF">2022-03-29T14:36:47Z</dcterms:created>
  <dcterms:modified xsi:type="dcterms:W3CDTF">2022-05-02T03:17:26Z</dcterms:modified>
</cp:coreProperties>
</file>