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7"/>
  </p:notesMasterIdLst>
  <p:sldIdLst>
    <p:sldId id="277" r:id="rId2"/>
    <p:sldId id="414" r:id="rId3"/>
    <p:sldId id="415" r:id="rId4"/>
    <p:sldId id="426" r:id="rId5"/>
    <p:sldId id="425" r:id="rId6"/>
  </p:sldIdLst>
  <p:sldSz cx="9144000" cy="5715000" type="screen16x10"/>
  <p:notesSz cx="6888163" cy="10018713"/>
  <p:embeddedFontLst>
    <p:embeddedFont>
      <p:font typeface="Angsana New" pitchFamily="18" charset="-34"/>
      <p:regular r:id="rId8"/>
      <p:bold r:id="rId9"/>
      <p:italic r:id="rId10"/>
      <p:boldItalic r:id="rId11"/>
    </p:embeddedFont>
    <p:embeddedFont>
      <p:font typeface="Calibri Light" pitchFamily="34" charset="0"/>
      <p:regular r:id="rId12"/>
      <p:italic r:id="rId13"/>
    </p:embeddedFon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TH SarabunPSK" pitchFamily="34" charset="-34"/>
      <p:regular r:id="rId18"/>
      <p:bold r:id="rId19"/>
      <p:italic r:id="rId20"/>
      <p:boldItalic r:id="rId21"/>
    </p:embeddedFont>
    <p:embeddedFont>
      <p:font typeface="Tahoma" pitchFamily="34" charset="0"/>
      <p:regular r:id="rId22"/>
      <p:bold r:id="rId23"/>
    </p:embeddedFont>
    <p:embeddedFont>
      <p:font typeface="Cordia New" pitchFamily="34" charset="-34"/>
      <p:regular r:id="rId24"/>
      <p:bold r:id="rId25"/>
      <p:italic r:id="rId26"/>
      <p:boldItalic r:id="rId27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8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66FFFF"/>
    <a:srgbClr val="FF9797"/>
    <a:srgbClr val="FF3399"/>
    <a:srgbClr val="FF0066"/>
    <a:srgbClr val="003300"/>
    <a:srgbClr val="000000"/>
    <a:srgbClr val="FF6699"/>
    <a:srgbClr val="FFFF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128" autoAdjust="0"/>
  </p:normalViewPr>
  <p:slideViewPr>
    <p:cSldViewPr snapToGrid="0">
      <p:cViewPr>
        <p:scale>
          <a:sx n="80" d="100"/>
          <a:sy n="80" d="100"/>
        </p:scale>
        <p:origin x="-876" y="-870"/>
      </p:cViewPr>
      <p:guideLst>
        <p:guide orient="horz" pos="2160"/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6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2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font" Target="fonts/font19.fntdata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font" Target="fonts/font18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28" Type="http://schemas.openxmlformats.org/officeDocument/2006/relationships/presProps" Target="presProp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font" Target="fonts/font20.fntdata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รายได้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0"/>
                  <c:y val="-1.5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3.7099879199948282E-2"/>
                  <c:y val="1.25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1.1291267582592955E-2"/>
                  <c:y val="-3.12524606299212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Sheet1!$A$2:$A$12</c:f>
              <c:strCache>
                <c:ptCount val="11"/>
                <c:pt idx="0">
                  <c:v>เพชรบูรณ์ รพท.</c:v>
                </c:pt>
                <c:pt idx="1">
                  <c:v>วิเชียรบุรี รพท.</c:v>
                </c:pt>
                <c:pt idx="2">
                  <c:v>หล่มสัก รพช.</c:v>
                </c:pt>
                <c:pt idx="3">
                  <c:v>หนองไผ่ รพช.</c:v>
                </c:pt>
                <c:pt idx="4">
                  <c:v>ชนแดน รพช.</c:v>
                </c:pt>
                <c:pt idx="5">
                  <c:v>บึงสามพัน รพช.</c:v>
                </c:pt>
                <c:pt idx="6">
                  <c:v>หล่มเก่า รพร.</c:v>
                </c:pt>
                <c:pt idx="7">
                  <c:v>ศรีเทพ รพช.</c:v>
                </c:pt>
                <c:pt idx="8">
                  <c:v>วังโป่ง รพช.</c:v>
                </c:pt>
                <c:pt idx="9">
                  <c:v>เขาค้อ รพช.</c:v>
                </c:pt>
                <c:pt idx="10">
                  <c:v>น้ำหนาว รพช.</c:v>
                </c:pt>
              </c:strCache>
            </c:strRef>
          </c:cat>
          <c:val>
            <c:numRef>
              <c:f>Sheet1!$B$2:$B$12</c:f>
              <c:numCache>
                <c:formatCode>0.00</c:formatCode>
                <c:ptCount val="11"/>
                <c:pt idx="0">
                  <c:v>15.392064332262143</c:v>
                </c:pt>
                <c:pt idx="1">
                  <c:v>71.972348604845109</c:v>
                </c:pt>
                <c:pt idx="2">
                  <c:v>36.359437604380183</c:v>
                </c:pt>
                <c:pt idx="3">
                  <c:v>122.29285775863453</c:v>
                </c:pt>
                <c:pt idx="4">
                  <c:v>36.285137051018438</c:v>
                </c:pt>
                <c:pt idx="5">
                  <c:v>99.759937086364246</c:v>
                </c:pt>
                <c:pt idx="6">
                  <c:v>23.988987062320717</c:v>
                </c:pt>
                <c:pt idx="7">
                  <c:v>59.008128490431808</c:v>
                </c:pt>
                <c:pt idx="8">
                  <c:v>148.61789939440311</c:v>
                </c:pt>
                <c:pt idx="9">
                  <c:v>21.102254072248016</c:v>
                </c:pt>
                <c:pt idx="10">
                  <c:v>34.099107389292492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ค่าใช้จ่าย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517344034762372E-2"/>
                  <c:y val="1.5625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00CC00"/>
                      </a:solidFill>
                      <a:latin typeface="TH SarabunPSK" pitchFamily="34" charset="-34"/>
                      <a:cs typeface="TH SarabunPSK" pitchFamily="34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130382260847079E-2"/>
                  <c:y val="2.1874999999999999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  <a:latin typeface="TH SarabunPSK" pitchFamily="34" charset="-34"/>
                      <a:cs typeface="TH SarabunPSK" pitchFamily="34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904305808677663E-2"/>
                  <c:y val="1.2500000000000001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00CC00"/>
                      </a:solidFill>
                      <a:latin typeface="TH SarabunPSK" pitchFamily="34" charset="-34"/>
                      <a:cs typeface="TH SarabunPSK" pitchFamily="34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6782293565082465E-3"/>
                  <c:y val="9.3749999999999997E-3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  <a:latin typeface="TH SarabunPSK" pitchFamily="34" charset="-34"/>
                      <a:cs typeface="TH SarabunPSK" pitchFamily="34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6130382260847079E-2"/>
                  <c:y val="1.5625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  <a:latin typeface="TH SarabunPSK" pitchFamily="34" charset="-34"/>
                      <a:cs typeface="TH SarabunPSK" pitchFamily="34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9356458713016493E-2"/>
                  <c:y val="2.1874999999999999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  <a:latin typeface="TH SarabunPSK" pitchFamily="34" charset="-34"/>
                      <a:cs typeface="TH SarabunPSK" pitchFamily="34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1291267582592955E-2"/>
                  <c:y val="1.2500000000000001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  <a:latin typeface="TH SarabunPSK" pitchFamily="34" charset="-34"/>
                      <a:cs typeface="TH SarabunPSK" pitchFamily="34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8.0651911304235394E-3"/>
                  <c:y val="2.5000000000000001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  <a:latin typeface="TH SarabunPSK" pitchFamily="34" charset="-34"/>
                      <a:cs typeface="TH SarabunPSK" pitchFamily="34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1291267582592955E-2"/>
                  <c:y val="2.5000000000000001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  <a:latin typeface="TH SarabunPSK" pitchFamily="34" charset="-34"/>
                      <a:cs typeface="TH SarabunPSK" pitchFamily="34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1.2904305808677663E-2"/>
                  <c:y val="1.8749999999999999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  <a:latin typeface="TH SarabunPSK" pitchFamily="34" charset="-34"/>
                      <a:cs typeface="TH SarabunPSK" pitchFamily="34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1.2904305808677663E-2"/>
                  <c:y val="2.5000000000000001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  <a:latin typeface="TH SarabunPSK" pitchFamily="34" charset="-34"/>
                      <a:cs typeface="TH SarabunPSK" pitchFamily="34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Sheet1!$A$2:$A$12</c:f>
              <c:strCache>
                <c:ptCount val="11"/>
                <c:pt idx="0">
                  <c:v>เพชรบูรณ์ รพท.</c:v>
                </c:pt>
                <c:pt idx="1">
                  <c:v>วิเชียรบุรี รพท.</c:v>
                </c:pt>
                <c:pt idx="2">
                  <c:v>หล่มสัก รพช.</c:v>
                </c:pt>
                <c:pt idx="3">
                  <c:v>หนองไผ่ รพช.</c:v>
                </c:pt>
                <c:pt idx="4">
                  <c:v>ชนแดน รพช.</c:v>
                </c:pt>
                <c:pt idx="5">
                  <c:v>บึงสามพัน รพช.</c:v>
                </c:pt>
                <c:pt idx="6">
                  <c:v>หล่มเก่า รพร.</c:v>
                </c:pt>
                <c:pt idx="7">
                  <c:v>ศรีเทพ รพช.</c:v>
                </c:pt>
                <c:pt idx="8">
                  <c:v>วังโป่ง รพช.</c:v>
                </c:pt>
                <c:pt idx="9">
                  <c:v>เขาค้อ รพช.</c:v>
                </c:pt>
                <c:pt idx="10">
                  <c:v>น้ำหนาว รพช.</c:v>
                </c:pt>
              </c:strCache>
            </c:strRef>
          </c:cat>
          <c:val>
            <c:numRef>
              <c:f>Sheet1!$C$2:$C$12</c:f>
              <c:numCache>
                <c:formatCode>0.00</c:formatCode>
                <c:ptCount val="11"/>
                <c:pt idx="0">
                  <c:v>2.4537937502416884</c:v>
                </c:pt>
                <c:pt idx="1">
                  <c:v>7.1144745174890947</c:v>
                </c:pt>
                <c:pt idx="2">
                  <c:v>-0.133315532695641</c:v>
                </c:pt>
                <c:pt idx="3">
                  <c:v>7.4889347895532188</c:v>
                </c:pt>
                <c:pt idx="4">
                  <c:v>7.1965754507031008</c:v>
                </c:pt>
                <c:pt idx="5">
                  <c:v>8.5924351961500722</c:v>
                </c:pt>
                <c:pt idx="6">
                  <c:v>8.0676464659272753</c:v>
                </c:pt>
                <c:pt idx="7">
                  <c:v>10.579208699584838</c:v>
                </c:pt>
                <c:pt idx="8">
                  <c:v>8.3503323015878621</c:v>
                </c:pt>
                <c:pt idx="9">
                  <c:v>6.7733295014844277</c:v>
                </c:pt>
                <c:pt idx="10">
                  <c:v>9.2879555593890313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332416"/>
        <c:axId val="134333952"/>
      </c:barChart>
      <c:catAx>
        <c:axId val="134332416"/>
        <c:scaling>
          <c:orientation val="minMax"/>
        </c:scaling>
        <c:delete val="0"/>
        <c:axPos val="b"/>
        <c:majorTickMark val="out"/>
        <c:minorTickMark val="none"/>
        <c:tickLblPos val="nextTo"/>
        <c:crossAx val="134333952"/>
        <c:crosses val="autoZero"/>
        <c:auto val="1"/>
        <c:lblAlgn val="ctr"/>
        <c:lblOffset val="100"/>
        <c:noMultiLvlLbl val="0"/>
      </c:catAx>
      <c:valAx>
        <c:axId val="134333952"/>
        <c:scaling>
          <c:orientation val="minMax"/>
          <c:max val="150"/>
          <c:min val="0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34332416"/>
        <c:crosses val="autoZero"/>
        <c:crossBetween val="between"/>
        <c:majorUnit val="20"/>
        <c:minorUnit val="4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0.27903</cdr:x>
      <cdr:y>0.70792</cdr:y>
    </cdr:from>
    <cdr:to>
      <cdr:x>0.35897</cdr:x>
      <cdr:y>0.8025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96936" y="3022105"/>
          <a:ext cx="629392" cy="4037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2000" b="1" dirty="0" smtClean="0">
              <a:solidFill>
                <a:srgbClr val="00CC00"/>
              </a:solidFill>
              <a:cs typeface="+mj-cs"/>
            </a:rPr>
            <a:t>-0.13</a:t>
          </a:r>
          <a:endParaRPr lang="th-TH" sz="2000" b="1" dirty="0">
            <a:solidFill>
              <a:srgbClr val="00CC00"/>
            </a:solidFill>
            <a:cs typeface="+mj-cs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0936"/>
          </a:xfrm>
          <a:prstGeom prst="rect">
            <a:avLst/>
          </a:prstGeom>
        </p:spPr>
        <p:txBody>
          <a:bodyPr vert="horz" lIns="96598" tIns="48300" rIns="96598" bIns="48300" rtlCol="0"/>
          <a:lstStyle>
            <a:lvl1pPr algn="l">
              <a:defRPr sz="1300">
                <a:cs typeface="Angsana New" pitchFamily="18" charset="-34"/>
              </a:defRPr>
            </a:lvl1pPr>
          </a:lstStyle>
          <a:p>
            <a:endParaRPr lang="th-TH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0" cy="500936"/>
          </a:xfrm>
          <a:prstGeom prst="rect">
            <a:avLst/>
          </a:prstGeom>
        </p:spPr>
        <p:txBody>
          <a:bodyPr vert="horz" lIns="96598" tIns="48300" rIns="96598" bIns="48300" rtlCol="0"/>
          <a:lstStyle>
            <a:lvl1pPr algn="r">
              <a:defRPr sz="1300">
                <a:cs typeface="Angsana New" pitchFamily="18" charset="-34"/>
              </a:defRPr>
            </a:lvl1pPr>
          </a:lstStyle>
          <a:p>
            <a:fld id="{7AAC8261-0E5D-48ED-AA02-B6DDB2CD02EB}" type="datetimeFigureOut">
              <a:rPr lang="th-TH" smtClean="0"/>
              <a:pPr/>
              <a:t>26/05/65</a:t>
            </a:fld>
            <a:endParaRPr lang="th-TH" dirty="0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752475"/>
            <a:ext cx="6007100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98" tIns="48300" rIns="96598" bIns="48300" rtlCol="0" anchor="ctr"/>
          <a:lstStyle/>
          <a:p>
            <a:endParaRPr lang="th-TH" dirty="0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vert="horz" lIns="96598" tIns="48300" rIns="96598" bIns="48300" rtlCol="0"/>
          <a:lstStyle/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1" y="9516039"/>
            <a:ext cx="2984870" cy="500936"/>
          </a:xfrm>
          <a:prstGeom prst="rect">
            <a:avLst/>
          </a:prstGeom>
        </p:spPr>
        <p:txBody>
          <a:bodyPr vert="horz" lIns="96598" tIns="48300" rIns="96598" bIns="48300" rtlCol="0" anchor="b"/>
          <a:lstStyle>
            <a:lvl1pPr algn="l">
              <a:defRPr sz="1300">
                <a:cs typeface="Angsana New" pitchFamily="18" charset="-34"/>
              </a:defRPr>
            </a:lvl1pPr>
          </a:lstStyle>
          <a:p>
            <a:endParaRPr lang="th-TH" dirty="0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901699" y="9516039"/>
            <a:ext cx="2984870" cy="500936"/>
          </a:xfrm>
          <a:prstGeom prst="rect">
            <a:avLst/>
          </a:prstGeom>
        </p:spPr>
        <p:txBody>
          <a:bodyPr vert="horz" lIns="96598" tIns="48300" rIns="96598" bIns="48300" rtlCol="0" anchor="b"/>
          <a:lstStyle>
            <a:lvl1pPr algn="r">
              <a:defRPr sz="1300">
                <a:cs typeface="Angsana New" pitchFamily="18" charset="-34"/>
              </a:defRPr>
            </a:lvl1pPr>
          </a:lstStyle>
          <a:p>
            <a:fld id="{9724CE91-B45C-4A59-8FBE-C0ED21E53B45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1776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Angsana New" pitchFamily="18" charset="-34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Angsana New" pitchFamily="18" charset="-34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Angsana New" pitchFamily="18" charset="-34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Angsana New" pitchFamily="18" charset="-34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Angsana New" pitchFamily="18" charset="-34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D0307-B23F-CC47-9211-E5BDE40E92F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747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D0307-B23F-CC47-9211-E5BDE40E92F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732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5C7A5E-FF60-4AB9-BD0E-30DBAC91F07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236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26/05/65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98980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26/05/65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59945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304271"/>
            <a:ext cx="5800725" cy="484319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26/05/65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98453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26/05/65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83938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93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26/05/65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2671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26/05/65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7216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2"/>
            <a:ext cx="7886700" cy="1104636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3"/>
            <a:ext cx="3887391" cy="3070490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26/05/65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28118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26/05/65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34772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26/05/65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76334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26/05/65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74308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26/05/65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09622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2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dirty="0"/>
              <a:t>คลิกเพื่อแก้ไขสไตล์ของข้อความต้นแบบ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70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ngsana New" pitchFamily="18" charset="-34"/>
              </a:defRPr>
            </a:lvl1pPr>
          </a:lstStyle>
          <a:p>
            <a:fld id="{E538ACEB-FDB9-4772-90A9-561ED153D289}" type="datetimeFigureOut">
              <a:rPr lang="th-TH" smtClean="0"/>
              <a:pPr/>
              <a:t>26/05/65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70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ngsana New" pitchFamily="18" charset="-34"/>
              </a:defRPr>
            </a:lvl1pPr>
          </a:lstStyle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70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Angsana New" pitchFamily="18" charset="-34"/>
              </a:defRPr>
            </a:lvl1pPr>
          </a:lstStyle>
          <a:p>
            <a:fld id="{2B9F0BA4-592B-4B05-ACE4-E5A90E62A0C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47468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Angsana New" pitchFamily="18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ngsana New" pitchFamily="18" charset="-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ngsana New" pitchFamily="18" charset="-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Angsana New" pitchFamily="18" charset="-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Angsana New" pitchFamily="18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7" r="12794"/>
          <a:stretch/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708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715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9102" y="204717"/>
            <a:ext cx="4698242" cy="136468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th-TH" sz="4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สถานการณ์การเงินการคลัง</a:t>
            </a:r>
            <a:endParaRPr lang="en-US" sz="42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4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หน่วยบริการ จังหวัดเพชรบูรณ์</a:t>
            </a:r>
            <a:endParaRPr lang="en-US" sz="42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0859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332C7012-B287-4793-B044-E91B05DAAB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239268"/>
              </p:ext>
            </p:extLst>
          </p:nvPr>
        </p:nvGraphicFramePr>
        <p:xfrm>
          <a:off x="55745" y="720151"/>
          <a:ext cx="8731994" cy="4500026"/>
        </p:xfrm>
        <a:graphic>
          <a:graphicData uri="http://schemas.openxmlformats.org/drawingml/2006/table">
            <a:tbl>
              <a:tblPr/>
              <a:tblGrid>
                <a:gridCol w="832401">
                  <a:extLst>
                    <a:ext uri="{9D8B030D-6E8A-4147-A177-3AD203B41FA5}">
                      <a16:colId xmlns="" xmlns:a16="http://schemas.microsoft.com/office/drawing/2014/main" val="864851920"/>
                    </a:ext>
                  </a:extLst>
                </a:gridCol>
                <a:gridCol w="540520">
                  <a:extLst>
                    <a:ext uri="{9D8B030D-6E8A-4147-A177-3AD203B41FA5}">
                      <a16:colId xmlns="" xmlns:a16="http://schemas.microsoft.com/office/drawing/2014/main" val="4141582123"/>
                    </a:ext>
                  </a:extLst>
                </a:gridCol>
                <a:gridCol w="496646">
                  <a:extLst>
                    <a:ext uri="{9D8B030D-6E8A-4147-A177-3AD203B41FA5}">
                      <a16:colId xmlns="" xmlns:a16="http://schemas.microsoft.com/office/drawing/2014/main" val="3762564603"/>
                    </a:ext>
                  </a:extLst>
                </a:gridCol>
                <a:gridCol w="436080">
                  <a:extLst>
                    <a:ext uri="{9D8B030D-6E8A-4147-A177-3AD203B41FA5}">
                      <a16:colId xmlns="" xmlns:a16="http://schemas.microsoft.com/office/drawing/2014/main" val="1895151959"/>
                    </a:ext>
                  </a:extLst>
                </a:gridCol>
                <a:gridCol w="472420">
                  <a:extLst>
                    <a:ext uri="{9D8B030D-6E8A-4147-A177-3AD203B41FA5}">
                      <a16:colId xmlns="" xmlns:a16="http://schemas.microsoft.com/office/drawing/2014/main" val="872084387"/>
                    </a:ext>
                  </a:extLst>
                </a:gridCol>
                <a:gridCol w="557213">
                  <a:extLst>
                    <a:ext uri="{9D8B030D-6E8A-4147-A177-3AD203B41FA5}">
                      <a16:colId xmlns="" xmlns:a16="http://schemas.microsoft.com/office/drawing/2014/main" val="3092569332"/>
                    </a:ext>
                  </a:extLst>
                </a:gridCol>
                <a:gridCol w="484534">
                  <a:extLst>
                    <a:ext uri="{9D8B030D-6E8A-4147-A177-3AD203B41FA5}">
                      <a16:colId xmlns="" xmlns:a16="http://schemas.microsoft.com/office/drawing/2014/main" val="647908698"/>
                    </a:ext>
                  </a:extLst>
                </a:gridCol>
                <a:gridCol w="387626">
                  <a:extLst>
                    <a:ext uri="{9D8B030D-6E8A-4147-A177-3AD203B41FA5}">
                      <a16:colId xmlns="" xmlns:a16="http://schemas.microsoft.com/office/drawing/2014/main" val="1265809763"/>
                    </a:ext>
                  </a:extLst>
                </a:gridCol>
                <a:gridCol w="472420">
                  <a:extLst>
                    <a:ext uri="{9D8B030D-6E8A-4147-A177-3AD203B41FA5}">
                      <a16:colId xmlns="" xmlns:a16="http://schemas.microsoft.com/office/drawing/2014/main" val="562467671"/>
                    </a:ext>
                  </a:extLst>
                </a:gridCol>
                <a:gridCol w="520874">
                  <a:extLst>
                    <a:ext uri="{9D8B030D-6E8A-4147-A177-3AD203B41FA5}">
                      <a16:colId xmlns="" xmlns:a16="http://schemas.microsoft.com/office/drawing/2014/main" val="3213559514"/>
                    </a:ext>
                  </a:extLst>
                </a:gridCol>
                <a:gridCol w="545100">
                  <a:extLst>
                    <a:ext uri="{9D8B030D-6E8A-4147-A177-3AD203B41FA5}">
                      <a16:colId xmlns="" xmlns:a16="http://schemas.microsoft.com/office/drawing/2014/main" val="4199117785"/>
                    </a:ext>
                  </a:extLst>
                </a:gridCol>
                <a:gridCol w="645621">
                  <a:extLst>
                    <a:ext uri="{9D8B030D-6E8A-4147-A177-3AD203B41FA5}">
                      <a16:colId xmlns="" xmlns:a16="http://schemas.microsoft.com/office/drawing/2014/main" val="1050485205"/>
                    </a:ext>
                  </a:extLst>
                </a:gridCol>
                <a:gridCol w="707913">
                  <a:extLst>
                    <a:ext uri="{9D8B030D-6E8A-4147-A177-3AD203B41FA5}">
                      <a16:colId xmlns="" xmlns:a16="http://schemas.microsoft.com/office/drawing/2014/main" val="217301549"/>
                    </a:ext>
                  </a:extLst>
                </a:gridCol>
                <a:gridCol w="768133">
                  <a:extLst>
                    <a:ext uri="{9D8B030D-6E8A-4147-A177-3AD203B41FA5}">
                      <a16:colId xmlns="" xmlns:a16="http://schemas.microsoft.com/office/drawing/2014/main" val="2127083008"/>
                    </a:ext>
                  </a:extLst>
                </a:gridCol>
                <a:gridCol w="864493">
                  <a:extLst>
                    <a:ext uri="{9D8B030D-6E8A-4147-A177-3AD203B41FA5}">
                      <a16:colId xmlns="" xmlns:a16="http://schemas.microsoft.com/office/drawing/2014/main" val="3893891369"/>
                    </a:ext>
                  </a:extLst>
                </a:gridCol>
              </a:tblGrid>
              <a:tr h="86677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หน่วยบริการ </a:t>
                      </a:r>
                    </a:p>
                  </a:txBody>
                  <a:tcPr marL="2858" marR="2858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C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จำนวนเตียง</a:t>
                      </a:r>
                    </a:p>
                  </a:txBody>
                  <a:tcPr marL="2858" marR="2858" marT="317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CR </a:t>
                      </a:r>
                      <a:b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&gt; 1.5) </a:t>
                      </a:r>
                    </a:p>
                  </a:txBody>
                  <a:tcPr marL="2858" marR="2858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QR </a:t>
                      </a:r>
                      <a:b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&gt; 1) </a:t>
                      </a:r>
                    </a:p>
                  </a:txBody>
                  <a:tcPr marL="2858" marR="2858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Cash R </a:t>
                      </a:r>
                      <a:b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&gt; 0.8) </a:t>
                      </a:r>
                    </a:p>
                  </a:txBody>
                  <a:tcPr marL="2858" marR="2858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NWC</a:t>
                      </a:r>
                    </a:p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ล้านบาท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858" marR="2858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NI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ล้านบาท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858" marR="2858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Liquid</a:t>
                      </a:r>
                      <a:b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Index</a:t>
                      </a:r>
                    </a:p>
                  </a:txBody>
                  <a:tcPr marL="2858" marR="2858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Status Index</a:t>
                      </a:r>
                    </a:p>
                  </a:txBody>
                  <a:tcPr marL="2858" marR="2858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Survive </a:t>
                      </a:r>
                      <a:endParaRPr lang="th-TH" sz="13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Index</a:t>
                      </a:r>
                    </a:p>
                  </a:txBody>
                  <a:tcPr marL="2858" marR="2858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Risk</a:t>
                      </a:r>
                      <a:b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Scoring</a:t>
                      </a:r>
                    </a:p>
                  </a:txBody>
                  <a:tcPr marL="2858" marR="2858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EBITDA</a:t>
                      </a:r>
                    </a:p>
                  </a:txBody>
                  <a:tcPr marL="2858" marR="2858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เงินบำรุงคงเหลือ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763" marR="4763" marT="5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หนี้สินและภาระผูกพัน</a:t>
                      </a:r>
                    </a:p>
                  </a:txBody>
                  <a:tcPr marL="4763" marR="4763" marT="5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เงินบำรุงคงเหลือ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หักหนี้แล้ว</a:t>
                      </a: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763" marR="4763" marT="5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31530648"/>
                  </a:ext>
                </a:extLst>
              </a:tr>
              <a:tr h="319921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เพชรบูรณ์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7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509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3.09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2.78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1.88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360.59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85.20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85.56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324.75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172.74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152.01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03259790"/>
                  </a:ext>
                </a:extLst>
              </a:tr>
              <a:tr h="30075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วิเชียรบุรี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7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241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3.40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3.17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1.47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193.27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120.26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134.58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118.66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80.53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38.13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42172989"/>
                  </a:ext>
                </a:extLst>
              </a:tr>
              <a:tr h="30075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หล่มสัก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7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205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2.95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2.72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1.60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152.31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117.73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118.22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124.79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78.14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46.65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95791495"/>
                  </a:ext>
                </a:extLst>
              </a:tr>
              <a:tr h="30075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หนองไผ่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7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142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6.06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5.68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1.28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137.71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140.14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135.84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34.96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27.22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7.74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08078477"/>
                  </a:ext>
                </a:extLst>
              </a:tr>
              <a:tr h="30075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ชนแดน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7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68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1.77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1.54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1.11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32.26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21.74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24.47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46.34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41.82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4.52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95092176"/>
                  </a:ext>
                </a:extLst>
              </a:tr>
              <a:tr h="30075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บึงสามพัน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7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60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3.57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3.38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2.33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91.34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90.93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91.04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82.75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35.48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47.27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22290199"/>
                  </a:ext>
                </a:extLst>
              </a:tr>
              <a:tr h="30075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หล่มเก่า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7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128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1.78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1.59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0.84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41.08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38.83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50.32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44.55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52.96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-8.41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73293651"/>
                  </a:ext>
                </a:extLst>
              </a:tr>
              <a:tr h="30075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ศรีเทพ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7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58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3.27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3.11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1.66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67.40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38.42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40.79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49.27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29.74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19.53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98796110"/>
                  </a:ext>
                </a:extLst>
              </a:tr>
              <a:tr h="30075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วังโป่ง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7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37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5.72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5.51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2.51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68.47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51.51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51.70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36.34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14.50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21.84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09903487"/>
                  </a:ext>
                </a:extLst>
              </a:tr>
              <a:tr h="30075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เขาค้อ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7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38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4.78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4.49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3.81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47.83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21.96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24.12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48.21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12.66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35.55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0075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น้ำหนาว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7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10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7.50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7.19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5.41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421.00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18.53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18.95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33.45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6.19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27.26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00750">
                <a:tc>
                  <a:txBody>
                    <a:bodyPr/>
                    <a:lstStyle/>
                    <a:p>
                      <a:pPr algn="l" fontAlgn="t"/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รวม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7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  1,496 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3.99</a:t>
                      </a:r>
                      <a:endParaRPr lang="th-TH" sz="18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3.74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2.17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1,232.54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745.30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775.59 </a:t>
                      </a:r>
                      <a:endParaRPr lang="th-TH" sz="1600" b="1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944.07 </a:t>
                      </a:r>
                      <a:endParaRPr lang="th-TH" sz="1600" b="1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551.98 </a:t>
                      </a:r>
                      <a:endParaRPr lang="th-TH" sz="1600" b="1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392.09 </a:t>
                      </a:r>
                      <a:endParaRPr lang="th-TH" sz="1600" b="1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C2F2A363-8D95-6C4B-93B6-E7EEABDDD61A}"/>
              </a:ext>
            </a:extLst>
          </p:cNvPr>
          <p:cNvSpPr/>
          <p:nvPr/>
        </p:nvSpPr>
        <p:spPr>
          <a:xfrm>
            <a:off x="613756" y="113731"/>
            <a:ext cx="8363063" cy="497982"/>
          </a:xfrm>
          <a:prstGeom prst="roundRect">
            <a:avLst/>
          </a:prstGeom>
          <a:solidFill>
            <a:srgbClr val="FFD579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th-TH" sz="25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ระดับวิกฤตทางการเงิน (ไม่รวมงบลงทุน) ตามเกณฑ์ความเสี่ยง 7 ระดับ </a:t>
            </a:r>
            <a:r>
              <a:rPr lang="th-TH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ณ </a:t>
            </a:r>
            <a:r>
              <a:rPr lang="th-TH" sz="2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30 เมษายน 2565</a:t>
            </a:r>
            <a:endParaRPr lang="en-US" sz="2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ounded Rectangle 6">
            <a:extLst>
              <a:ext uri="{FF2B5EF4-FFF2-40B4-BE49-F238E27FC236}">
                <a16:creationId xmlns="" xmlns:a16="http://schemas.microsoft.com/office/drawing/2014/main" id="{E66667D9-EE8D-0444-A3A9-6B3CE1EF2792}"/>
              </a:ext>
            </a:extLst>
          </p:cNvPr>
          <p:cNvSpPr/>
          <p:nvPr/>
        </p:nvSpPr>
        <p:spPr>
          <a:xfrm>
            <a:off x="2681480" y="5360788"/>
            <a:ext cx="6209868" cy="15522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>
              <a:lnSpc>
                <a:spcPct val="115000"/>
              </a:lnSpc>
            </a:pP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ที่มา : ดาวน์โหลดจาก </a:t>
            </a:r>
            <a:r>
              <a:rPr lang="en-US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website http://</a:t>
            </a:r>
            <a:r>
              <a:rPr lang="en-US" sz="12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hfo65.cfo.in.th  </a:t>
            </a: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กอง</a:t>
            </a:r>
            <a:r>
              <a:rPr lang="th-TH" sz="12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เศรษฐกิจ</a:t>
            </a: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สุขภาพและหลักประกันสุขภาพ ณ วันที่  </a:t>
            </a:r>
            <a:r>
              <a:rPr lang="th-TH" sz="12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24 พฤษภาคม 2565</a:t>
            </a:r>
            <a:endParaRPr lang="th-TH" sz="1200" b="1" dirty="0">
              <a:solidFill>
                <a:schemeClr val="tx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9215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3">
            <a:extLst>
              <a:ext uri="{FF2B5EF4-FFF2-40B4-BE49-F238E27FC236}">
                <a16:creationId xmlns="" xmlns:a16="http://schemas.microsoft.com/office/drawing/2014/main" id="{B83B04BF-CB1B-BC45-95B8-26E5EEA512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836939"/>
              </p:ext>
            </p:extLst>
          </p:nvPr>
        </p:nvGraphicFramePr>
        <p:xfrm>
          <a:off x="164668" y="508736"/>
          <a:ext cx="8814662" cy="4794566"/>
        </p:xfrm>
        <a:graphic>
          <a:graphicData uri="http://schemas.openxmlformats.org/drawingml/2006/table">
            <a:tbl>
              <a:tblPr/>
              <a:tblGrid>
                <a:gridCol w="9056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75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1803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4031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5765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8887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33665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0855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7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ระยะเวลาถัวเฉลี่ย </a:t>
                      </a:r>
                    </a:p>
                  </a:txBody>
                  <a:tcPr marL="7057" marR="7057" marT="7841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409" marR="9409" marT="9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การชำระหนี้การค้า</a:t>
                      </a:r>
                    </a:p>
                  </a:txBody>
                  <a:tcPr marL="7057" marR="7057" marT="7841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การเรียกเก็บหนี้-</a:t>
                      </a:r>
                      <a:r>
                        <a:rPr lang="en-US" sz="17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UC</a:t>
                      </a:r>
                    </a:p>
                  </a:txBody>
                  <a:tcPr marL="7057" marR="7057" marT="7841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การเรียกเก็บหนี้-</a:t>
                      </a:r>
                      <a:r>
                        <a:rPr lang="en-US" sz="17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CSMBS </a:t>
                      </a:r>
                    </a:p>
                  </a:txBody>
                  <a:tcPr marL="7057" marR="7057" marT="7841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การเรียกเก็บหนี้-</a:t>
                      </a:r>
                      <a:r>
                        <a:rPr lang="en-US" sz="17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SSS</a:t>
                      </a:r>
                    </a:p>
                  </a:txBody>
                  <a:tcPr marL="7057" marR="7057" marT="7841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การบริหารสินค้าคงคลัง</a:t>
                      </a:r>
                    </a:p>
                  </a:txBody>
                  <a:tcPr marL="7057" marR="7057" marT="7841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855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หน่วยบริการ</a:t>
                      </a:r>
                    </a:p>
                  </a:txBody>
                  <a:tcPr marL="7057" marR="7057" marT="7841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Cash R</a:t>
                      </a:r>
                    </a:p>
                  </a:txBody>
                  <a:tcPr marL="7057" marR="7057" marT="7841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cash &lt;0.8   P&lt;180 </a:t>
                      </a:r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วัน</a:t>
                      </a:r>
                      <a:br>
                        <a:rPr lang="th-TH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cash &gt;0.8   P&lt;90</a:t>
                      </a:r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วัน</a:t>
                      </a:r>
                    </a:p>
                  </a:txBody>
                  <a:tcPr marL="7057" marR="7057" marT="7841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&lt;=60 วัน</a:t>
                      </a:r>
                    </a:p>
                  </a:txBody>
                  <a:tcPr marL="7057" marR="7057" marT="7841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&lt;=60 วัน</a:t>
                      </a:r>
                    </a:p>
                  </a:txBody>
                  <a:tcPr marL="7057" marR="7057" marT="7841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&lt;=</a:t>
                      </a:r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 วัน</a:t>
                      </a:r>
                    </a:p>
                  </a:txBody>
                  <a:tcPr marL="7057" marR="7057" marT="7841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&lt;=60 วัน</a:t>
                      </a:r>
                    </a:p>
                  </a:txBody>
                  <a:tcPr marL="7057" marR="7057" marT="7841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469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รพท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.เพชรบูรณ์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1.88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105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36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61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361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44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469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รพ</a:t>
                      </a:r>
                      <a:r>
                        <a:rPr lang="th-TH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ท.วิ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เชียรบุรี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1.47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171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93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58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84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54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469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รพช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.หล่มสัก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1.60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106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96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100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155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469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รพช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.หนองไผ่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1.28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105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101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67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114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54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469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รพช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.ชนแดน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1.11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311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186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44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101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92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469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รพช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.บึงสามพัน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2.33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144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104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123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118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61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9469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รพร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.หล่มเก่า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0.84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183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57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110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36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9469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รพช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.ศรีเทพ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1.66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202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67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81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95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44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9469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รพช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.วังโป่ง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2.51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177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63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67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65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48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9469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รพช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.เขาค้อ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3.81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144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55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68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121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64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9469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รพช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.น้ำหนาว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5.41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80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76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79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152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3300"/>
                          </a:solidFill>
                          <a:effectLst/>
                          <a:latin typeface="Angsana New"/>
                          <a:cs typeface="+mj-cs"/>
                        </a:rPr>
                        <a:t>62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50097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รวม</a:t>
                      </a:r>
                      <a:endParaRPr lang="th-TH" sz="17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  <a:cs typeface="+mj-cs"/>
                      </a:endParaRPr>
                    </a:p>
                  </a:txBody>
                  <a:tcPr marL="0" marR="0" marT="0" marB="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2.17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ผ่าน 1 แห่ง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ผ่าน 3 แห่ง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ผ่าน 3 แห่ง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ผ่าน 7 แห่ง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ผ่าน 7 แห่ง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5A63B8D8-C3C3-AC4B-8F48-CFAC9A3BA173}"/>
              </a:ext>
            </a:extLst>
          </p:cNvPr>
          <p:cNvSpPr/>
          <p:nvPr/>
        </p:nvSpPr>
        <p:spPr>
          <a:xfrm>
            <a:off x="1682440" y="0"/>
            <a:ext cx="5779120" cy="539376"/>
          </a:xfrm>
          <a:prstGeom prst="roundRect">
            <a:avLst/>
          </a:prstGeom>
          <a:solidFill>
            <a:srgbClr val="FFD579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th-TH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ประสิทธิภาพการชำระหนี้และเรียกเก็บ (ณ </a:t>
            </a:r>
            <a:r>
              <a:rPr lang="th-TH" sz="2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เดือนเมษายน 2565)</a:t>
            </a:r>
            <a:endParaRPr lang="th-TH" sz="2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ounded Rectangle 6">
            <a:extLst>
              <a:ext uri="{FF2B5EF4-FFF2-40B4-BE49-F238E27FC236}">
                <a16:creationId xmlns="" xmlns:a16="http://schemas.microsoft.com/office/drawing/2014/main" id="{E66667D9-EE8D-0444-A3A9-6B3CE1EF2792}"/>
              </a:ext>
            </a:extLst>
          </p:cNvPr>
          <p:cNvSpPr/>
          <p:nvPr/>
        </p:nvSpPr>
        <p:spPr>
          <a:xfrm>
            <a:off x="2681480" y="5438399"/>
            <a:ext cx="6209868" cy="15522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>
              <a:lnSpc>
                <a:spcPct val="115000"/>
              </a:lnSpc>
            </a:pP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ที่มา : ดาวน์โหลดจาก </a:t>
            </a:r>
            <a:r>
              <a:rPr lang="en-US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website http://</a:t>
            </a:r>
            <a:r>
              <a:rPr lang="en-US" sz="12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hfo65.cfo.in.th  </a:t>
            </a: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กอง</a:t>
            </a:r>
            <a:r>
              <a:rPr lang="th-TH" sz="12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เศรษฐกิจ</a:t>
            </a: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สุขภาพและหลักประกันสุขภาพ ณ วันที่  </a:t>
            </a:r>
            <a:r>
              <a:rPr lang="th-TH" sz="12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24 พฤษภาคม 2565</a:t>
            </a:r>
            <a:endParaRPr lang="th-TH" sz="1200" b="1" dirty="0">
              <a:solidFill>
                <a:schemeClr val="tx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5007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="" xmlns:a16="http://schemas.microsoft.com/office/drawing/2014/main" id="{8B8944E5-3B7C-1040-B1B4-AEE30C99421B}"/>
              </a:ext>
            </a:extLst>
          </p:cNvPr>
          <p:cNvSpPr/>
          <p:nvPr/>
        </p:nvSpPr>
        <p:spPr>
          <a:xfrm>
            <a:off x="177814" y="11435"/>
            <a:ext cx="8895134" cy="591342"/>
          </a:xfrm>
          <a:prstGeom prst="roundRect">
            <a:avLst/>
          </a:prstGeom>
          <a:solidFill>
            <a:srgbClr val="FFD579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th-TH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ผลการดำเนินงาน </a:t>
            </a:r>
            <a:r>
              <a:rPr lang="en-US" sz="22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Planfin</a:t>
            </a:r>
            <a:r>
              <a:rPr lang="th-TH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จังหวัดเพชรบูรณ์  ปีงบประมาณ </a:t>
            </a:r>
            <a:r>
              <a:rPr lang="en-US" sz="2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2565 </a:t>
            </a:r>
            <a:endParaRPr lang="th-TH" sz="2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ณ วันที่ </a:t>
            </a:r>
            <a:r>
              <a:rPr lang="th-TH" sz="2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30 เมษายน 2565</a:t>
            </a:r>
            <a:endParaRPr lang="en-US" sz="19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2" name="แผนภูมิ 1"/>
          <p:cNvGraphicFramePr/>
          <p:nvPr>
            <p:extLst>
              <p:ext uri="{D42A27DB-BD31-4B8C-83A1-F6EECF244321}">
                <p14:modId xmlns:p14="http://schemas.microsoft.com/office/powerpoint/2010/main" val="47715905"/>
              </p:ext>
            </p:extLst>
          </p:nvPr>
        </p:nvGraphicFramePr>
        <p:xfrm>
          <a:off x="783770" y="825500"/>
          <a:ext cx="7873341" cy="4269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สี่เหลี่ยมผืนผ้า 3"/>
          <p:cNvSpPr/>
          <p:nvPr/>
        </p:nvSpPr>
        <p:spPr>
          <a:xfrm>
            <a:off x="1448789" y="602777"/>
            <a:ext cx="593766" cy="3472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371599" y="631032"/>
            <a:ext cx="748145" cy="3472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ร้อยละ</a:t>
            </a:r>
            <a:endParaRPr lang="th-TH" sz="20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E66667D9-EE8D-0444-A3A9-6B3CE1EF2792}"/>
              </a:ext>
            </a:extLst>
          </p:cNvPr>
          <p:cNvSpPr/>
          <p:nvPr/>
        </p:nvSpPr>
        <p:spPr>
          <a:xfrm>
            <a:off x="2681480" y="5360788"/>
            <a:ext cx="6209868" cy="15522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>
              <a:lnSpc>
                <a:spcPct val="115000"/>
              </a:lnSpc>
            </a:pP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ที่มา : ดาวน์โหลดจาก </a:t>
            </a:r>
            <a:r>
              <a:rPr lang="en-US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website http://</a:t>
            </a:r>
            <a:r>
              <a:rPr lang="en-US" sz="12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hfo65.cfo.in.th  </a:t>
            </a: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กอง</a:t>
            </a:r>
            <a:r>
              <a:rPr lang="th-TH" sz="12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เศรษฐกิจ</a:t>
            </a: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สุขภาพและหลักประกันสุขภาพ ณ วันที่  </a:t>
            </a:r>
            <a:r>
              <a:rPr lang="th-TH" sz="12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24 พฤษภาคม 2565</a:t>
            </a:r>
            <a:endParaRPr lang="th-TH" sz="1200" b="1" dirty="0">
              <a:solidFill>
                <a:schemeClr val="tx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3094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10867</TotalTime>
  <Words>533</Words>
  <Application>Microsoft Office PowerPoint</Application>
  <PresentationFormat>นำเสนอทางหน้าจอ (16:10)</PresentationFormat>
  <Paragraphs>325</Paragraphs>
  <Slides>5</Slides>
  <Notes>3</Notes>
  <HiddenSlides>0</HiddenSlides>
  <MMClips>0</MMClips>
  <ScaleCrop>false</ScaleCrop>
  <HeadingPairs>
    <vt:vector size="6" baseType="variant">
      <vt:variant>
        <vt:lpstr>แบบอักษรที่ถูกใช้</vt:lpstr>
      </vt:variant>
      <vt:variant>
        <vt:i4>7</vt:i4>
      </vt:variant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5</vt:i4>
      </vt:variant>
    </vt:vector>
  </HeadingPairs>
  <TitlesOfParts>
    <vt:vector size="13" baseType="lpstr">
      <vt:lpstr>Arial</vt:lpstr>
      <vt:lpstr>Angsana New</vt:lpstr>
      <vt:lpstr>Calibri Light</vt:lpstr>
      <vt:lpstr>Calibri</vt:lpstr>
      <vt:lpstr>TH SarabunPSK</vt:lpstr>
      <vt:lpstr>Tahoma</vt:lpstr>
      <vt:lpstr>Cordia New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ตัวชี้วัด : ร้อยละความสำเร็จของส่วนราชการในสังกัดสำนักงานปลัดกระทรวงสาธารณสุขที่ดำเนินการพัฒนาคุณภาพการบริหารจัดการภาครัฐผ่านเกณฑ์ที่กำหนด</dc:title>
  <dc:creator>Admin</dc:creator>
  <cp:lastModifiedBy>SSJ-Phattharasuda</cp:lastModifiedBy>
  <cp:revision>899</cp:revision>
  <cp:lastPrinted>2022-05-02T04:43:34Z</cp:lastPrinted>
  <dcterms:created xsi:type="dcterms:W3CDTF">2020-01-27T08:50:32Z</dcterms:created>
  <dcterms:modified xsi:type="dcterms:W3CDTF">2022-05-26T02:37:56Z</dcterms:modified>
</cp:coreProperties>
</file>