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1" d="100"/>
          <a:sy n="61" d="100"/>
        </p:scale>
        <p:origin x="1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F5CC1BE-D07E-41A7-B381-14FBB8F5D1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C523B2F7-2710-40B7-B27A-8D0B0EA431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F33FFCE8-1ED8-4DD7-8022-9BB579F2E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87120-5AE5-4F61-AB61-037A957D3B22}" type="datetimeFigureOut">
              <a:rPr lang="th-TH" smtClean="0"/>
              <a:t>26/04/65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F1671144-074B-447D-81D3-7AE5DCF48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6237EBE1-1D95-4850-B8A7-47A83C839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518AF-9618-495A-A648-919E1B151BE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57854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F6B03FD-3ECC-460F-83EE-E76E13FFF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BCCA109C-3331-47EE-87AA-19958F60CA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519FF602-5F3B-4FF9-A68B-7B5E082A4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87120-5AE5-4F61-AB61-037A957D3B22}" type="datetimeFigureOut">
              <a:rPr lang="th-TH" smtClean="0"/>
              <a:t>26/04/65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98326242-188D-49CB-8EAD-761FDB5A3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E23ACBCB-AD1A-4309-A478-B7D8F3057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518AF-9618-495A-A648-919E1B151BE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90432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C25D9658-BC85-49D2-A28A-6CD09F0B98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D8669787-2EF8-4350-9C73-3BDB4F3016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0F131E02-4746-4B18-A614-C5ED03DB0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87120-5AE5-4F61-AB61-037A957D3B22}" type="datetimeFigureOut">
              <a:rPr lang="th-TH" smtClean="0"/>
              <a:t>26/04/65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21C03EB8-A980-457E-86E2-2D3A021B7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5034EE5F-B9AF-4ED5-B84A-FA40AB594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518AF-9618-495A-A648-919E1B151BE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2535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8F67F30-2BD0-4B86-A7A0-4A14792E9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6F69A071-E230-475C-A163-F54234DCE8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65D094EB-A2B0-4C2F-8CF5-682B77F95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87120-5AE5-4F61-AB61-037A957D3B22}" type="datetimeFigureOut">
              <a:rPr lang="th-TH" smtClean="0"/>
              <a:t>26/04/65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53B6F61E-6B85-4B7F-BD79-20921406A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006FC35C-1BD8-420D-AA73-AD873F4C1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518AF-9618-495A-A648-919E1B151BE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80859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0A7B497-F280-40B4-985D-A81FAB05F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164C8846-481E-4B1D-B0B7-8514FCEDC7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2C94F28F-9357-4686-A255-6CF0A3AB8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87120-5AE5-4F61-AB61-037A957D3B22}" type="datetimeFigureOut">
              <a:rPr lang="th-TH" smtClean="0"/>
              <a:t>26/04/65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27BE7BFF-1242-44C2-B300-75AD2CEEB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5197A179-0E6F-4041-88A4-47CAB2BD1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518AF-9618-495A-A648-919E1B151BE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59569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A6FE215-DDE4-4C57-82A9-013620FE1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219FE298-6445-48D4-8573-E0D2660034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6ABBE7E0-2508-4C43-8614-70BF96E115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5E7B2D33-AA4F-4B0F-B205-B814F4543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87120-5AE5-4F61-AB61-037A957D3B22}" type="datetimeFigureOut">
              <a:rPr lang="th-TH" smtClean="0"/>
              <a:t>26/04/65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70703981-6D12-4803-8A7A-8C11A727D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87490727-AD74-4BC7-9649-B6DF2D456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518AF-9618-495A-A648-919E1B151BE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35692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39920E5-6BB8-4367-B4AA-8C7CDBA52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F4F799C8-D01A-483C-8EF1-1CEA37073B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91ED0DE1-69E0-4158-978C-BFB9D6105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4E17A46A-783B-4189-843A-B3278C0160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78045E11-2480-4127-BE37-CB98926974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0C362B4F-A998-4AB7-863C-C2052C845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87120-5AE5-4F61-AB61-037A957D3B22}" type="datetimeFigureOut">
              <a:rPr lang="th-TH" smtClean="0"/>
              <a:t>26/04/65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46ABCFE6-F900-40E3-ACBF-3F92064E0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AFB91DC5-D169-4344-AA9C-DD588D219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518AF-9618-495A-A648-919E1B151BE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07693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BAC396C-E915-4E58-8E43-B0BEC6AB8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1E9C20E1-19BB-452E-B8D3-26A2B7D92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87120-5AE5-4F61-AB61-037A957D3B22}" type="datetimeFigureOut">
              <a:rPr lang="th-TH" smtClean="0"/>
              <a:t>26/04/65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6E72C658-9D5A-48B9-A493-4780C2F5D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063C5BF3-AFE9-4441-9B05-48CE9CC0C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518AF-9618-495A-A648-919E1B151BE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56495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DC4A67A7-570E-440B-9512-D3F282F0C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87120-5AE5-4F61-AB61-037A957D3B22}" type="datetimeFigureOut">
              <a:rPr lang="th-TH" smtClean="0"/>
              <a:t>26/04/65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0A62E4F1-90EE-429F-B178-26640F612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75488064-950A-410F-8653-6E6386704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518AF-9618-495A-A648-919E1B151BE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66530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1C2D54F-7E9D-4C8D-901C-D168E5511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A35EB37-4C66-4DBD-AC1E-469ED39A8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7629A440-06F3-478C-9011-4DA2A7416A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3DDECB17-E1F8-4080-AC9F-0D47CFEF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87120-5AE5-4F61-AB61-037A957D3B22}" type="datetimeFigureOut">
              <a:rPr lang="th-TH" smtClean="0"/>
              <a:t>26/04/65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8FB9F11B-58BE-4183-BF4A-9651C2E34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D1471297-6CFD-426F-BF00-5748E9951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518AF-9618-495A-A648-919E1B151BE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48503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E3E9B88-BC52-4DE8-A93F-633A5F71A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DF8002E6-8FB8-4DF7-9AF1-C996227447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C3B7D914-4700-4438-B68B-6206CEEFDE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04907348-903B-4895-A7FA-E36F788D4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87120-5AE5-4F61-AB61-037A957D3B22}" type="datetimeFigureOut">
              <a:rPr lang="th-TH" smtClean="0"/>
              <a:t>26/04/65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63DFF2E9-C817-4993-BF06-892CBE7A4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69A31639-9FF6-4693-8F38-981535797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518AF-9618-495A-A648-919E1B151BE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31096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1C5CD32D-E036-4648-93EC-12676480A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707E7DED-E82C-404C-9FB7-A31C1F8D55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5ACDF7E0-F914-4943-B06B-B162FADF40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87120-5AE5-4F61-AB61-037A957D3B22}" type="datetimeFigureOut">
              <a:rPr lang="th-TH" smtClean="0"/>
              <a:t>26/04/65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9921BEF2-89AD-49B9-A771-3986703D96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D62DAC78-9735-4DF0-874B-5B8FECB8B6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518AF-9618-495A-A648-919E1B151BE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50548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6EF2E0F-1FCC-4838-BDF5-BA307E3A37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24304"/>
            <a:ext cx="12192000" cy="3577580"/>
          </a:xfrm>
          <a:solidFill>
            <a:srgbClr val="00B0F0">
              <a:alpha val="28000"/>
            </a:srgbClr>
          </a:solidFill>
        </p:spPr>
        <p:txBody>
          <a:bodyPr>
            <a:normAutofit fontScale="90000"/>
          </a:bodyPr>
          <a:lstStyle/>
          <a:p>
            <a:r>
              <a:rPr lang="en-US" sz="9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Re-accredit</a:t>
            </a:r>
            <a:b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มาตรฐานบริการสุขภาพที่เป็นมิตร สำหรับวัยรุ่นและเยาวชน </a:t>
            </a:r>
            <a:b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ฉบับ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2563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และอำเภออนามัยการเจริญพันธ์</a:t>
            </a:r>
          </a:p>
        </p:txBody>
      </p:sp>
    </p:spTree>
    <p:extLst>
      <p:ext uri="{BB962C8B-B14F-4D97-AF65-F5344CB8AC3E}">
        <p14:creationId xmlns:p14="http://schemas.microsoft.com/office/powerpoint/2010/main" val="99043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วงรี 8">
            <a:extLst>
              <a:ext uri="{FF2B5EF4-FFF2-40B4-BE49-F238E27FC236}">
                <a16:creationId xmlns:a16="http://schemas.microsoft.com/office/drawing/2014/main" id="{1051904B-BFC8-487A-96DB-BAE96C21B4C7}"/>
              </a:ext>
            </a:extLst>
          </p:cNvPr>
          <p:cNvSpPr/>
          <p:nvPr/>
        </p:nvSpPr>
        <p:spPr>
          <a:xfrm>
            <a:off x="2354317" y="1614540"/>
            <a:ext cx="7683062" cy="138499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0A6FF0D2-60EA-484F-9399-7960290E6E79}"/>
              </a:ext>
            </a:extLst>
          </p:cNvPr>
          <p:cNvSpPr txBox="1"/>
          <p:nvPr/>
        </p:nvSpPr>
        <p:spPr>
          <a:xfrm>
            <a:off x="0" y="145393"/>
            <a:ext cx="12192000" cy="1384995"/>
          </a:xfrm>
          <a:prstGeom prst="rect">
            <a:avLst/>
          </a:prstGeom>
          <a:solidFill>
            <a:schemeClr val="accent4">
              <a:lumMod val="60000"/>
              <a:lumOff val="40000"/>
              <a:alpha val="3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เพื่อให้สอดคล้อง พระราชบัญญัติป้องกันและแก้ไขปัญหาด้านสุขภาพของวัยรุ่นภายใต้แผนสุขภาพแห่งชาติ และพระราชบัญญัติการป้องกันและแก้ไขปัญหาการตั้งครรภ์ในวัยรุ่น พ.ศ.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2559 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และยุทธศาสตร์การป้องกันและแก้ไขปัญหาการตั้งครรภ์ในวัยรุ่นระดับชาติ พ.ศ.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2560 – 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2569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5BBE13F6-0E92-4CFC-8929-906379285E05}"/>
              </a:ext>
            </a:extLst>
          </p:cNvPr>
          <p:cNvSpPr txBox="1"/>
          <p:nvPr/>
        </p:nvSpPr>
        <p:spPr>
          <a:xfrm>
            <a:off x="2565400" y="1894309"/>
            <a:ext cx="706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ำเภอและโรงพยาบาลจึงจำเป็นต้องผ่านมาตรฐานการดำเนินงานป้องกันและแก้ไขปัญหาการตั้งครรภ์ในวัยรุ่น </a:t>
            </a: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FCE98099-E1DE-434F-8E96-58989FF21E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087" y="3256343"/>
            <a:ext cx="4915153" cy="254330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30409028-1828-4438-B43A-CB77A66764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585" y="3429000"/>
            <a:ext cx="4915153" cy="21979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85D5E8F1-75D9-4FE7-AF0A-DC70060ADEEF}"/>
              </a:ext>
            </a:extLst>
          </p:cNvPr>
          <p:cNvSpPr txBox="1"/>
          <p:nvPr/>
        </p:nvSpPr>
        <p:spPr>
          <a:xfrm>
            <a:off x="1691815" y="5979180"/>
            <a:ext cx="2416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Amphoe</a:t>
            </a:r>
            <a:r>
              <a:rPr lang="en-US" dirty="0"/>
              <a:t> online</a:t>
            </a:r>
            <a:endParaRPr lang="th-TH" dirty="0"/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6AA9C0A6-B918-487A-A165-5BC5013035FD}"/>
              </a:ext>
            </a:extLst>
          </p:cNvPr>
          <p:cNvSpPr txBox="1"/>
          <p:nvPr/>
        </p:nvSpPr>
        <p:spPr>
          <a:xfrm>
            <a:off x="7931106" y="5998994"/>
            <a:ext cx="2643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YFHS Application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56603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E8373554-8BDB-45D3-A925-F083EF1412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92" y="3666306"/>
            <a:ext cx="2139408" cy="3039294"/>
          </a:xfrm>
          <a:prstGeom prst="rect">
            <a:avLst/>
          </a:prstGeom>
        </p:spPr>
      </p:pic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4B6FACE5-A8F8-4320-8A50-141E3560CB22}"/>
              </a:ext>
            </a:extLst>
          </p:cNvPr>
          <p:cNvSpPr txBox="1"/>
          <p:nvPr/>
        </p:nvSpPr>
        <p:spPr>
          <a:xfrm>
            <a:off x="2572656" y="4457343"/>
            <a:ext cx="3094447" cy="1754326"/>
          </a:xfrm>
          <a:prstGeom prst="rect">
            <a:avLst/>
          </a:prstGeom>
          <a:solidFill>
            <a:schemeClr val="accent2">
              <a:lumMod val="60000"/>
              <a:lumOff val="40000"/>
              <a:alpha val="5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400" dirty="0"/>
              <a:t>โดยเมื่อวันที่ </a:t>
            </a:r>
            <a:r>
              <a:rPr lang="en-US" sz="2400" dirty="0"/>
              <a:t>11 </a:t>
            </a:r>
            <a:r>
              <a:rPr lang="th-TH" sz="2400" dirty="0"/>
              <a:t>เมษายน </a:t>
            </a:r>
            <a:r>
              <a:rPr lang="en-US" sz="2400" dirty="0"/>
              <a:t>2565 </a:t>
            </a:r>
            <a:endParaRPr lang="th-TH" sz="2400" dirty="0"/>
          </a:p>
          <a:p>
            <a:pPr algn="ctr"/>
            <a:r>
              <a:rPr lang="th-TH" b="1" dirty="0"/>
              <a:t>กลุ่มงานส่งเสริมได้ชี้แจง </a:t>
            </a:r>
            <a:r>
              <a:rPr lang="th-TH" dirty="0"/>
              <a:t>การดำเนินงานให้พื้นที่ทราบเป็นที่เรียบร้อยแล้ว</a:t>
            </a: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646457B7-5D08-4F97-9C7E-F1E50CF2901F}"/>
              </a:ext>
            </a:extLst>
          </p:cNvPr>
          <p:cNvSpPr txBox="1"/>
          <p:nvPr/>
        </p:nvSpPr>
        <p:spPr>
          <a:xfrm>
            <a:off x="5852160" y="3811012"/>
            <a:ext cx="6339840" cy="3046988"/>
          </a:xfrm>
          <a:prstGeom prst="rect">
            <a:avLst/>
          </a:prstGeom>
          <a:solidFill>
            <a:schemeClr val="accent6">
              <a:lumMod val="60000"/>
              <a:lumOff val="40000"/>
              <a:alpha val="48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แผนการตรวจประเมินอำเภออนามัยการเจริญพันธุ์และคลินิก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YFHS</a:t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Re-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accredid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18 </a:t>
            </a:r>
            <a:r>
              <a:rPr lang="th-TH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พฤษภาคม 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2565 </a:t>
            </a:r>
            <a:r>
              <a:rPr lang="th-TH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อำเภอบึงสามพัน</a:t>
            </a:r>
          </a:p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19 </a:t>
            </a:r>
            <a:r>
              <a:rPr lang="th-TH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พฤษภาคม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2565 </a:t>
            </a:r>
            <a:r>
              <a:rPr lang="th-TH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อำเภอหนองไผ่</a:t>
            </a:r>
          </a:p>
          <a:p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 </a:t>
            </a:r>
            <a:r>
              <a:rPr lang="th-TH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พฤษภาคม 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2565 </a:t>
            </a:r>
            <a:r>
              <a:rPr lang="th-TH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อำเภอ</a:t>
            </a:r>
            <a:r>
              <a:rPr lang="th-TH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เขาค้อ</a:t>
            </a:r>
            <a:endParaRPr lang="th-TH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8" name="ตาราง 8">
            <a:extLst>
              <a:ext uri="{FF2B5EF4-FFF2-40B4-BE49-F238E27FC236}">
                <a16:creationId xmlns:a16="http://schemas.microsoft.com/office/drawing/2014/main" id="{8121CD3F-2D18-462F-BED4-15FAC49A4F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7680729"/>
              </p:ext>
            </p:extLst>
          </p:nvPr>
        </p:nvGraphicFramePr>
        <p:xfrm>
          <a:off x="487680" y="675640"/>
          <a:ext cx="11430000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1673">
                  <a:extLst>
                    <a:ext uri="{9D8B030D-6E8A-4147-A177-3AD203B41FA5}">
                      <a16:colId xmlns:a16="http://schemas.microsoft.com/office/drawing/2014/main" val="3319129676"/>
                    </a:ext>
                  </a:extLst>
                </a:gridCol>
                <a:gridCol w="4537127">
                  <a:extLst>
                    <a:ext uri="{9D8B030D-6E8A-4147-A177-3AD203B41FA5}">
                      <a16:colId xmlns:a16="http://schemas.microsoft.com/office/drawing/2014/main" val="1663846107"/>
                    </a:ext>
                  </a:extLst>
                </a:gridCol>
                <a:gridCol w="4521200">
                  <a:extLst>
                    <a:ext uri="{9D8B030D-6E8A-4147-A177-3AD203B41FA5}">
                      <a16:colId xmlns:a16="http://schemas.microsoft.com/office/drawing/2014/main" val="211023939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/>
                        <a:t>ปี </a:t>
                      </a:r>
                      <a:r>
                        <a:rPr lang="en-US" sz="2800" dirty="0"/>
                        <a:t>2564</a:t>
                      </a:r>
                      <a:endParaRPr lang="th-T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/>
                        <a:t>ปี </a:t>
                      </a:r>
                      <a:r>
                        <a:rPr lang="en-US" sz="2800" dirty="0"/>
                        <a:t>2565</a:t>
                      </a:r>
                      <a:endParaRPr lang="th-T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/>
                        <a:t>ปี </a:t>
                      </a:r>
                      <a:r>
                        <a:rPr lang="en-US" sz="2800" dirty="0"/>
                        <a:t>2566</a:t>
                      </a:r>
                      <a:endParaRPr lang="th-TH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8434624"/>
                  </a:ext>
                </a:extLst>
              </a:tr>
              <a:tr h="763012">
                <a:tc>
                  <a:txBody>
                    <a:bodyPr/>
                    <a:lstStyle/>
                    <a:p>
                      <a:r>
                        <a:rPr lang="th-TH" sz="2800" dirty="0"/>
                        <a:t>รพ.วิเชียรบุรี และ รพ.วังโป่ง ผ่านการประเมินแล้ว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/>
                        <a:t>อ.วิเชียรบุรี อ.วังโป่ง อ.หนองไผ่ อ.เขาค้อ อ.น้ำหนาว อ.บึงสามพัน</a:t>
                      </a:r>
                    </a:p>
                    <a:p>
                      <a:r>
                        <a:rPr lang="th-TH" sz="2800" dirty="0"/>
                        <a:t>รพ.หนองไผ่ รพ.เขาค้อ รพ.น้ำหนาว รพ.บึงสามพัน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/>
                        <a:t>อำเภอและโรงพยาบาล ได้แก่ ชนแดน หล่มเก่า หล่มสัก และศรีเทพ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6228531"/>
                  </a:ext>
                </a:extLst>
              </a:tr>
              <a:tr h="388583">
                <a:tc gridSpan="3">
                  <a:txBody>
                    <a:bodyPr/>
                    <a:lstStyle/>
                    <a:p>
                      <a:r>
                        <a:rPr lang="th-TH" sz="2800" dirty="0"/>
                        <a:t>รพ.เพชรบูรณ์ ยังไม่ได้รับการประเมิน (สถานการณ์โควิด </a:t>
                      </a:r>
                      <a:r>
                        <a:rPr lang="en-US" sz="2800" dirty="0"/>
                        <a:t>19</a:t>
                      </a:r>
                      <a:r>
                        <a:rPr lang="th-TH" sz="2800" dirty="0"/>
                        <a:t>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9699291"/>
                  </a:ext>
                </a:extLst>
              </a:tr>
            </a:tbl>
          </a:graphicData>
        </a:graphic>
      </p:graphicFrame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4CE1244F-9537-4CF8-8695-1222197E1BE1}"/>
              </a:ext>
            </a:extLst>
          </p:cNvPr>
          <p:cNvSpPr txBox="1"/>
          <p:nvPr/>
        </p:nvSpPr>
        <p:spPr>
          <a:xfrm>
            <a:off x="0" y="61556"/>
            <a:ext cx="12191999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กำหนดการ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Re-Accredit </a:t>
            </a: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ของอำเภออนามัยการเจริญพันธุ์และ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YHFS </a:t>
            </a: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ในโรงพยาบาล</a:t>
            </a:r>
          </a:p>
        </p:txBody>
      </p:sp>
    </p:spTree>
    <p:extLst>
      <p:ext uri="{BB962C8B-B14F-4D97-AF65-F5344CB8AC3E}">
        <p14:creationId xmlns:p14="http://schemas.microsoft.com/office/powerpoint/2010/main" val="1422003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สี่เหลี่ยมผืนผ้า 15">
            <a:extLst>
              <a:ext uri="{FF2B5EF4-FFF2-40B4-BE49-F238E27FC236}">
                <a16:creationId xmlns:a16="http://schemas.microsoft.com/office/drawing/2014/main" id="{1C53A951-85DE-4B5E-B41A-20B173CC8CF8}"/>
              </a:ext>
            </a:extLst>
          </p:cNvPr>
          <p:cNvSpPr/>
          <p:nvPr/>
        </p:nvSpPr>
        <p:spPr>
          <a:xfrm>
            <a:off x="9616966" y="0"/>
            <a:ext cx="2575034" cy="6858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88BD656F-2E21-4F2E-B8E9-CAC1D250F5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59"/>
          <a:stretch/>
        </p:blipFill>
        <p:spPr>
          <a:xfrm>
            <a:off x="223234" y="3140713"/>
            <a:ext cx="9246171" cy="3711415"/>
          </a:xfrm>
          <a:prstGeom prst="rect">
            <a:avLst/>
          </a:prstGeom>
        </p:spPr>
      </p:pic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D48197FC-9CAF-4CBD-B88E-EF18EC1DCDA6}"/>
              </a:ext>
            </a:extLst>
          </p:cNvPr>
          <p:cNvSpPr txBox="1"/>
          <p:nvPr/>
        </p:nvSpPr>
        <p:spPr>
          <a:xfrm>
            <a:off x="3021748" y="2711948"/>
            <a:ext cx="2643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YFHS Application</a:t>
            </a:r>
            <a:endParaRPr lang="th-TH" dirty="0"/>
          </a:p>
        </p:txBody>
      </p:sp>
      <p:pic>
        <p:nvPicPr>
          <p:cNvPr id="6" name="กราฟิก 5" descr="ป้ายเครื่องหมายถูก1 ด้วยสีเติมแบบทึบ">
            <a:extLst>
              <a:ext uri="{FF2B5EF4-FFF2-40B4-BE49-F238E27FC236}">
                <a16:creationId xmlns:a16="http://schemas.microsoft.com/office/drawing/2014/main" id="{F764F4F5-03D4-4683-8BED-ADB039408E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28240" y="3463354"/>
            <a:ext cx="398660" cy="398660"/>
          </a:xfrm>
          <a:prstGeom prst="rect">
            <a:avLst/>
          </a:prstGeom>
        </p:spPr>
      </p:pic>
      <p:pic>
        <p:nvPicPr>
          <p:cNvPr id="7" name="กราฟิก 6" descr="ป้ายเครื่องหมายถูก1 ด้วยสีเติมแบบทึบ">
            <a:extLst>
              <a:ext uri="{FF2B5EF4-FFF2-40B4-BE49-F238E27FC236}">
                <a16:creationId xmlns:a16="http://schemas.microsoft.com/office/drawing/2014/main" id="{EAAC3667-5667-4D75-A962-F8622C6DDD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28240" y="4411489"/>
            <a:ext cx="398660" cy="398660"/>
          </a:xfrm>
          <a:prstGeom prst="rect">
            <a:avLst/>
          </a:prstGeom>
        </p:spPr>
      </p:pic>
      <p:pic>
        <p:nvPicPr>
          <p:cNvPr id="8" name="กราฟิก 7" descr="ป้ายเครื่องหมายถูก1 ด้วยสีเติมแบบทึบ">
            <a:extLst>
              <a:ext uri="{FF2B5EF4-FFF2-40B4-BE49-F238E27FC236}">
                <a16:creationId xmlns:a16="http://schemas.microsoft.com/office/drawing/2014/main" id="{7D540D0E-0C2F-4C34-BB1C-4D45424F9A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28240" y="6192723"/>
            <a:ext cx="398660" cy="398660"/>
          </a:xfrm>
          <a:prstGeom prst="rect">
            <a:avLst/>
          </a:prstGeom>
        </p:spPr>
      </p:pic>
      <p:pic>
        <p:nvPicPr>
          <p:cNvPr id="10" name="กราฟิก 9" descr="ป้ายเลิกติดตาม ด้วยสีเติมแบบทึบ">
            <a:extLst>
              <a:ext uri="{FF2B5EF4-FFF2-40B4-BE49-F238E27FC236}">
                <a16:creationId xmlns:a16="http://schemas.microsoft.com/office/drawing/2014/main" id="{BB3825EE-B0FA-4B52-AA3C-57D840FD7C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48564" y="4100941"/>
            <a:ext cx="379676" cy="379676"/>
          </a:xfrm>
          <a:prstGeom prst="rect">
            <a:avLst/>
          </a:prstGeom>
        </p:spPr>
      </p:pic>
      <p:pic>
        <p:nvPicPr>
          <p:cNvPr id="11" name="กราฟิก 10" descr="ป้ายเลิกติดตาม ด้วยสีเติมแบบทึบ">
            <a:extLst>
              <a:ext uri="{FF2B5EF4-FFF2-40B4-BE49-F238E27FC236}">
                <a16:creationId xmlns:a16="http://schemas.microsoft.com/office/drawing/2014/main" id="{D0E0F7B2-70AE-4AD4-8C94-4B56D9CFEB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48564" y="4694721"/>
            <a:ext cx="379676" cy="379676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E3971B23-86EA-495F-9A76-14C00BB78F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0808" y="643747"/>
            <a:ext cx="8146561" cy="2038931"/>
          </a:xfrm>
          <a:prstGeom prst="rect">
            <a:avLst/>
          </a:prstGeom>
        </p:spPr>
      </p:pic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E4ED9BAA-FF0F-434C-821C-68BDC9EA9401}"/>
              </a:ext>
            </a:extLst>
          </p:cNvPr>
          <p:cNvSpPr txBox="1"/>
          <p:nvPr/>
        </p:nvSpPr>
        <p:spPr>
          <a:xfrm>
            <a:off x="1864915" y="153120"/>
            <a:ext cx="52517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Amphoe</a:t>
            </a:r>
            <a:r>
              <a:rPr lang="en-US" dirty="0"/>
              <a:t> online </a:t>
            </a:r>
            <a:r>
              <a:rPr lang="th-TH" dirty="0"/>
              <a:t>แต่ละอำเภอกำลังดำเนินการ</a:t>
            </a:r>
          </a:p>
        </p:txBody>
      </p:sp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E81C40E4-1D51-4DE0-B3DF-09F435A86E7F}"/>
              </a:ext>
            </a:extLst>
          </p:cNvPr>
          <p:cNvSpPr txBox="1"/>
          <p:nvPr/>
        </p:nvSpPr>
        <p:spPr>
          <a:xfrm>
            <a:off x="9763760" y="755444"/>
            <a:ext cx="2349803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ขอความร่วมมืออำเภอและโรงพยาบาลที่ศูนย์อนามัยที่ </a:t>
            </a:r>
            <a:r>
              <a:rPr lang="en-US" sz="3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th-TH" sz="3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พิษณุโลก </a:t>
            </a:r>
          </a:p>
          <a:p>
            <a:pPr algn="ctr"/>
            <a:r>
              <a:rPr lang="th-TH" sz="3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เยี่ยมเสริมพลังให้บันทึกข้อมูลพร้อมแนบหลักฐานให้แล้วเสร็จภายในวันที่ </a:t>
            </a:r>
            <a:r>
              <a:rPr lang="en-US" sz="4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</a:t>
            </a:r>
            <a:r>
              <a:rPr lang="th-TH" sz="4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พค </a:t>
            </a:r>
            <a:r>
              <a:rPr lang="en-US" sz="4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65</a:t>
            </a:r>
            <a:endParaRPr lang="th-TH" sz="32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5972621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264</Words>
  <Application>Microsoft Office PowerPoint</Application>
  <PresentationFormat>แบบจอกว้าง</PresentationFormat>
  <Paragraphs>24</Paragraphs>
  <Slides>4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ธีมของ Office</vt:lpstr>
      <vt:lpstr>Re-accredit มาตรฐานบริการสุขภาพที่เป็นมิตร สำหรับวัยรุ่นและเยาวชน  ฉบับ 2563 และอำเภออนามัยการเจริญพันธ์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Re-accredit มาตรฐานบริการสุขภาพที่เป็นมิตร สำหรับวัยรุ่นและเยาวชน  ฉบับ 2563 และอำเภออนามัยการเจริญพันธ์</dc:title>
  <dc:creator>Surachat Kongsung</dc:creator>
  <cp:lastModifiedBy>Surachat Kongsung</cp:lastModifiedBy>
  <cp:revision>1</cp:revision>
  <dcterms:created xsi:type="dcterms:W3CDTF">2022-04-26T02:08:24Z</dcterms:created>
  <dcterms:modified xsi:type="dcterms:W3CDTF">2022-04-26T07:26:36Z</dcterms:modified>
</cp:coreProperties>
</file>