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7"/>
  </p:notesMasterIdLst>
  <p:sldIdLst>
    <p:sldId id="277" r:id="rId2"/>
    <p:sldId id="414" r:id="rId3"/>
    <p:sldId id="415" r:id="rId4"/>
    <p:sldId id="426" r:id="rId5"/>
    <p:sldId id="425" r:id="rId6"/>
    <p:sldId id="431" r:id="rId7"/>
    <p:sldId id="432" r:id="rId8"/>
    <p:sldId id="441" r:id="rId9"/>
    <p:sldId id="430" r:id="rId10"/>
    <p:sldId id="436" r:id="rId11"/>
    <p:sldId id="437" r:id="rId12"/>
    <p:sldId id="440" r:id="rId13"/>
    <p:sldId id="439" r:id="rId14"/>
    <p:sldId id="438" r:id="rId15"/>
    <p:sldId id="442" r:id="rId16"/>
  </p:sldIdLst>
  <p:sldSz cx="9144000" cy="5715000" type="screen16x10"/>
  <p:notesSz cx="6888163" cy="10018713"/>
  <p:embeddedFontLst>
    <p:embeddedFont>
      <p:font typeface="Angsana New" pitchFamily="18" charset="-34"/>
      <p:regular r:id="rId18"/>
      <p:bold r:id="rId19"/>
      <p:italic r:id="rId20"/>
      <p:boldItalic r:id="rId21"/>
    </p:embeddedFont>
    <p:embeddedFont>
      <p:font typeface="Calibri Light" pitchFamily="34" charset="0"/>
      <p:regular r:id="rId22"/>
      <p:italic r:id="rId23"/>
    </p:embeddedFont>
    <p:embeddedFont>
      <p:font typeface="TH SarabunPSK" pitchFamily="34" charset="-34"/>
      <p:regular r:id="rId24"/>
      <p:bold r:id="rId25"/>
      <p:italic r:id="rId26"/>
      <p:boldItalic r:id="rId27"/>
    </p:embeddedFont>
    <p:embeddedFont>
      <p:font typeface="Tahoma" pitchFamily="34" charset="0"/>
      <p:regular r:id="rId28"/>
      <p:bold r:id="rId29"/>
    </p:embeddedFont>
    <p:embeddedFont>
      <p:font typeface="Cordia New" pitchFamily="34" charset="-34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TH Sarabun New" pitchFamily="34" charset="-34"/>
      <p:regular r:id="rId38"/>
      <p:bold r:id="rId39"/>
      <p:italic r:id="rId40"/>
      <p:boldItalic r:id="rId4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CC00"/>
    <a:srgbClr val="FF9797"/>
    <a:srgbClr val="FF3399"/>
    <a:srgbClr val="FF0066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128" autoAdjust="0"/>
  </p:normalViewPr>
  <p:slideViewPr>
    <p:cSldViewPr snapToGrid="0">
      <p:cViewPr>
        <p:scale>
          <a:sx n="80" d="100"/>
          <a:sy n="80" d="100"/>
        </p:scale>
        <p:origin x="-792" y="-786"/>
      </p:cViewPr>
      <p:guideLst>
        <p:guide orient="horz" pos="2160"/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2260764521694157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291267582592955E-2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17.364468760050102</c:v>
                </c:pt>
                <c:pt idx="1">
                  <c:v>55.583765138086157</c:v>
                </c:pt>
                <c:pt idx="2">
                  <c:v>32.876355128023803</c:v>
                </c:pt>
                <c:pt idx="3">
                  <c:v>85.071228151060652</c:v>
                </c:pt>
                <c:pt idx="4">
                  <c:v>36.157807150393801</c:v>
                </c:pt>
                <c:pt idx="5">
                  <c:v>76.998817991281996</c:v>
                </c:pt>
                <c:pt idx="6">
                  <c:v>23.220512720124979</c:v>
                </c:pt>
                <c:pt idx="7">
                  <c:v>56.500400025583275</c:v>
                </c:pt>
                <c:pt idx="8">
                  <c:v>129.73842913207653</c:v>
                </c:pt>
                <c:pt idx="9">
                  <c:v>22.274336612984282</c:v>
                </c:pt>
                <c:pt idx="10">
                  <c:v>28.869312192421091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517344034762372E-2"/>
                  <c:y val="1.562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130382260847079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04305808677663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6782293565082465E-3"/>
                  <c:y val="9.3749999999999997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130382260847079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356458713016493E-2"/>
                  <c:y val="2.187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291267582592955E-2"/>
                  <c:y val="1.2500000000000001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00CC00"/>
                      </a:solidFill>
                      <a:latin typeface="TH SarabunPSK" pitchFamily="34" charset="-34"/>
                      <a:cs typeface="TH SarabunPSK" pitchFamily="34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651911304235394E-3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2904305808677663E-2"/>
                  <c:y val="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2904305808677663E-2"/>
                  <c:y val="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904305808677663E-2"/>
                  <c:y val="2.500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TH SarabunPSK" pitchFamily="34" charset="-34"/>
                    <a:cs typeface="TH SarabunPSK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เพชรบูรณ์ รพท.</c:v>
                </c:pt>
                <c:pt idx="1">
                  <c:v>วิเชียรบุรี รพท.</c:v>
                </c:pt>
                <c:pt idx="2">
                  <c:v>หล่มสัก รพช.</c:v>
                </c:pt>
                <c:pt idx="3">
                  <c:v>หนองไผ่ รพช.</c:v>
                </c:pt>
                <c:pt idx="4">
                  <c:v>ชนแดน รพช.</c:v>
                </c:pt>
                <c:pt idx="5">
                  <c:v>บึงสามพัน รพช.</c:v>
                </c:pt>
                <c:pt idx="6">
                  <c:v>หล่มเก่า รพร.</c:v>
                </c:pt>
                <c:pt idx="7">
                  <c:v>ศรีเทพ รพช.</c:v>
                </c:pt>
                <c:pt idx="8">
                  <c:v>วังโป่ง รพช.</c:v>
                </c:pt>
                <c:pt idx="9">
                  <c:v>เขาค้อ รพช.</c:v>
                </c:pt>
                <c:pt idx="10">
                  <c:v>น้ำหนาว รพช.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2.1047337103805388</c:v>
                </c:pt>
                <c:pt idx="1">
                  <c:v>7.7452988861413941</c:v>
                </c:pt>
                <c:pt idx="2">
                  <c:v>2.5795145008199523</c:v>
                </c:pt>
                <c:pt idx="3">
                  <c:v>4.3958983775997078</c:v>
                </c:pt>
                <c:pt idx="4">
                  <c:v>6.4836931112616405</c:v>
                </c:pt>
                <c:pt idx="5">
                  <c:v>10.414947105992724</c:v>
                </c:pt>
                <c:pt idx="6">
                  <c:v>1.874918753274637</c:v>
                </c:pt>
                <c:pt idx="7">
                  <c:v>11.175159397848178</c:v>
                </c:pt>
                <c:pt idx="8">
                  <c:v>15.386853698099829</c:v>
                </c:pt>
                <c:pt idx="9">
                  <c:v>8.1045864910763079</c:v>
                </c:pt>
                <c:pt idx="10">
                  <c:v>9.4843998253710442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952960"/>
        <c:axId val="172975232"/>
      </c:barChart>
      <c:catAx>
        <c:axId val="172952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2975232"/>
        <c:crosses val="autoZero"/>
        <c:auto val="1"/>
        <c:lblAlgn val="ctr"/>
        <c:lblOffset val="100"/>
        <c:noMultiLvlLbl val="0"/>
      </c:catAx>
      <c:valAx>
        <c:axId val="172975232"/>
        <c:scaling>
          <c:orientation val="minMax"/>
          <c:max val="150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72952960"/>
        <c:crosses val="autoZero"/>
        <c:crossBetween val="between"/>
        <c:majorUnit val="20"/>
        <c:minorUnit val="4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02/05/65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02/05/65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02/05/65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bt.nhso.go.th/ob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7" r="12794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5" y="531937"/>
            <a:ext cx="8799613" cy="284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374839"/>
            <a:ext cx="2524125" cy="2622199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9" t="25568" r="2552" b="43606"/>
          <a:stretch/>
        </p:blipFill>
        <p:spPr bwMode="auto">
          <a:xfrm>
            <a:off x="2992583" y="3374839"/>
            <a:ext cx="5973286" cy="2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66255" y="1686294"/>
            <a:ext cx="8835232" cy="13354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5367647" y="4393870"/>
            <a:ext cx="439387" cy="8787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1" y="534390"/>
            <a:ext cx="8763987" cy="263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1" y="3289464"/>
            <a:ext cx="2458192" cy="26850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0" t="25086" r="2619" b="43015"/>
          <a:stretch/>
        </p:blipFill>
        <p:spPr bwMode="auto">
          <a:xfrm>
            <a:off x="3146960" y="3170711"/>
            <a:ext cx="5818908" cy="254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2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23" y="1492579"/>
            <a:ext cx="8198068" cy="341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667" y="666871"/>
            <a:ext cx="885678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งบกองทุนหลักประกันสุขภาพระดับท้องถิ่น(</a:t>
            </a:r>
            <a:r>
              <a:rPr lang="th-TH" sz="3600" b="1" dirty="0" err="1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กปท</a:t>
            </a:r>
            <a:r>
              <a:rPr lang="th-TH" sz="3600" b="1" dirty="0">
                <a:solidFill>
                  <a:prstClr val="black"/>
                </a:solidFill>
                <a:latin typeface="TH Sarabun New" pitchFamily="34" charset="-34"/>
                <a:cs typeface="Angsana New"/>
              </a:rPr>
              <a:t>.)จังหวัดเพชรบูรณ์ </a:t>
            </a:r>
          </a:p>
        </p:txBody>
      </p:sp>
    </p:spTree>
    <p:extLst>
      <p:ext uri="{BB962C8B-B14F-4D97-AF65-F5344CB8AC3E}">
        <p14:creationId xmlns:p14="http://schemas.microsoft.com/office/powerpoint/2010/main" val="14275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89062" y="83127"/>
            <a:ext cx="8847119" cy="701098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ดำเนินการเงินคงเหลืองบกองทุนหลักประกันสุขภาพในระดับดับท้องถิ่นหรือพื้นที่  </a:t>
            </a:r>
            <a:r>
              <a:rPr lang="th-TH" sz="24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กปท</a:t>
            </a:r>
            <a:r>
              <a:rPr lang="th-TH" sz="24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</a:t>
            </a:r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1" y="914854"/>
            <a:ext cx="8431482" cy="43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D231A295-2749-4815-ABB4-261B5A79AD56}"/>
              </a:ext>
            </a:extLst>
          </p:cNvPr>
          <p:cNvSpPr txBox="1"/>
          <p:nvPr/>
        </p:nvSpPr>
        <p:spPr>
          <a:xfrm>
            <a:off x="103032" y="5283388"/>
            <a:ext cx="84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โปรแกรมบริหารกองทุนหลักประกันสุขภาพในระดับท้องถิ่นหรือพื้นที่ </a:t>
            </a:r>
            <a:r>
              <a:rPr lang="en-US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  <a:hlinkClick r:id="rId4"/>
              </a:rPr>
              <a:t>https://obt.nhso.go.th/obt/</a:t>
            </a:r>
            <a:r>
              <a:rPr lang="th-TH" sz="1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</a:t>
            </a:r>
            <a:r>
              <a:rPr lang="th-TH" sz="18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พฤษภาคม 256</a:t>
            </a:r>
            <a:r>
              <a:rPr lang="th-TH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endParaRPr lang="en-US" sz="1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442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0" y="2680566"/>
            <a:ext cx="3065995" cy="2903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0" y="434261"/>
            <a:ext cx="3065995" cy="210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0" y="0"/>
            <a:ext cx="4441375" cy="332509"/>
          </a:xfrm>
          <a:prstGeom prst="roundRect">
            <a:avLst/>
          </a:prstGeom>
          <a:solidFill>
            <a:srgbClr val="66FFFF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ประมาณกองทุน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กปท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ปี 2565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ที่ใช้ชื้อ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ATK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4593775" y="11875"/>
            <a:ext cx="4441375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ประมาณกองทุน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กปท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 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 </a:t>
            </a:r>
            <a:r>
              <a:rPr lang="th-TH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เดือนกุมภาพันธ์ 2565</a:t>
            </a:r>
            <a:r>
              <a:rPr lang="en-US" sz="18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16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91" y="434116"/>
            <a:ext cx="4089742" cy="483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4769591" y="5396190"/>
            <a:ext cx="4089742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.เขต 2 พิษณุโลก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11 กุมภาพันธ์ 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25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89062" y="83127"/>
            <a:ext cx="8847119" cy="701098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022770"/>
              </p:ext>
            </p:extLst>
          </p:nvPr>
        </p:nvGraphicFramePr>
        <p:xfrm>
          <a:off x="403760" y="1359889"/>
          <a:ext cx="8146474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867"/>
                <a:gridCol w="2160285"/>
                <a:gridCol w="2412202"/>
                <a:gridCol w="1772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/>
                        <a:t>กลุ่มค่าใช้จ่าย</a:t>
                      </a:r>
                      <a:endParaRPr lang="th-TH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j-cs"/>
                        </a:rPr>
                        <a:t>S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+mn-lt"/>
                          <a:cs typeface="+mj-cs"/>
                        </a:rPr>
                        <a:t>(ประชากร </a:t>
                      </a:r>
                      <a:r>
                        <a:rPr lang="en-US" sz="2000" dirty="0" smtClean="0">
                          <a:latin typeface="+mn-lt"/>
                          <a:cs typeface="+mj-cs"/>
                        </a:rPr>
                        <a:t>&lt;</a:t>
                      </a:r>
                      <a:r>
                        <a:rPr lang="en-US" sz="2000" baseline="0" dirty="0" smtClean="0">
                          <a:latin typeface="+mn-lt"/>
                          <a:cs typeface="+mj-cs"/>
                        </a:rPr>
                        <a:t> </a:t>
                      </a:r>
                      <a:r>
                        <a:rPr lang="th-TH" sz="2000" baseline="0" dirty="0" smtClean="0">
                          <a:latin typeface="+mn-lt"/>
                          <a:cs typeface="+mj-cs"/>
                        </a:rPr>
                        <a:t>3,000</a:t>
                      </a:r>
                      <a:r>
                        <a:rPr lang="th-TH" sz="2000" dirty="0" smtClean="0">
                          <a:latin typeface="+mn-lt"/>
                          <a:cs typeface="+mj-cs"/>
                        </a:rPr>
                        <a:t>)</a:t>
                      </a:r>
                      <a:endParaRPr lang="th-TH" sz="2000" dirty="0">
                        <a:latin typeface="+mn-lt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j-cs"/>
                        </a:rPr>
                        <a:t>M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+mn-lt"/>
                          <a:cs typeface="+mj-cs"/>
                        </a:rPr>
                        <a:t>(ประชากร 3,000-8,000)</a:t>
                      </a:r>
                      <a:endParaRPr lang="th-TH" sz="2000" dirty="0">
                        <a:latin typeface="+mn-lt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+mn-lt"/>
                          <a:cs typeface="+mj-cs"/>
                        </a:rPr>
                        <a:t>L</a:t>
                      </a:r>
                    </a:p>
                    <a:p>
                      <a:pPr algn="ctr"/>
                      <a:r>
                        <a:rPr lang="th-TH" sz="2000" dirty="0" smtClean="0">
                          <a:latin typeface="+mn-lt"/>
                          <a:cs typeface="+mj-cs"/>
                        </a:rPr>
                        <a:t>(ประชากร</a:t>
                      </a:r>
                      <a:r>
                        <a:rPr lang="en-US" sz="2000" dirty="0" smtClean="0">
                          <a:latin typeface="+mn-lt"/>
                          <a:cs typeface="+mj-cs"/>
                        </a:rPr>
                        <a:t>&gt;</a:t>
                      </a:r>
                      <a:r>
                        <a:rPr lang="th-TH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8,000)</a:t>
                      </a:r>
                      <a:endParaRPr lang="en-US" sz="2000" dirty="0" smtClean="0">
                        <a:latin typeface="+mn-lt"/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/>
                        <a:t>ค่าไฟฟ้า ประปา สื่อสาร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4,840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5,940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6,050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/>
                        <a:t>ค่าจ้างลูกจ้างชั่วคราว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21</a:t>
                      </a:r>
                      <a:r>
                        <a:rPr lang="en-US" sz="2400" b="1" dirty="0" smtClean="0">
                          <a:latin typeface="+mn-lt"/>
                          <a:cs typeface="+mn-cs"/>
                        </a:rPr>
                        <a:t>,</a:t>
                      </a:r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000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21</a:t>
                      </a:r>
                      <a:r>
                        <a:rPr lang="en-US" sz="2400" b="1" dirty="0" smtClean="0">
                          <a:latin typeface="+mn-lt"/>
                          <a:cs typeface="+mn-cs"/>
                        </a:rPr>
                        <a:t>,</a:t>
                      </a:r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000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21</a:t>
                      </a:r>
                      <a:r>
                        <a:rPr lang="en-US" sz="2400" b="1" dirty="0" smtClean="0">
                          <a:latin typeface="+mn-lt"/>
                          <a:cs typeface="+mn-cs"/>
                        </a:rPr>
                        <a:t>,</a:t>
                      </a:r>
                      <a:r>
                        <a:rPr lang="th-TH" sz="2400" b="1" dirty="0" smtClean="0">
                          <a:latin typeface="+mn-lt"/>
                          <a:cs typeface="+mn-cs"/>
                        </a:rPr>
                        <a:t>000</a:t>
                      </a:r>
                      <a:endParaRPr lang="th-TH" sz="2400" b="1" dirty="0">
                        <a:latin typeface="+mn-lt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/>
                        <a:t>ค่าน้ำมันเชื้อเพลิง</a:t>
                      </a:r>
                      <a:endParaRPr lang="th-T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1,660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3,310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5,950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 smtClean="0"/>
                        <a:t>รวมต่อเดือน</a:t>
                      </a:r>
                      <a:endParaRPr lang="th-TH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27,500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30,250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cs typeface="+mn-cs"/>
                        </a:rPr>
                        <a:t>33,000</a:t>
                      </a:r>
                      <a:endParaRPr lang="th-TH" sz="1800" b="1" dirty="0">
                        <a:cs typeface="+mn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45081" y="172066"/>
            <a:ext cx="527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cs typeface="+mj-cs"/>
              </a:rPr>
              <a:t>Fixed Cost </a:t>
            </a:r>
            <a:r>
              <a:rPr lang="th-TH" b="1" dirty="0" smtClean="0">
                <a:cs typeface="+mj-cs"/>
              </a:rPr>
              <a:t>ที่สนับสนุนให้ รพ.สต</a:t>
            </a:r>
            <a:endParaRPr lang="th-TH" b="1" dirty="0"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761" y="3993760"/>
            <a:ext cx="3895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 smtClean="0">
                <a:solidFill>
                  <a:srgbClr val="FF0000"/>
                </a:solidFill>
              </a:rPr>
              <a:t>หมายเหตุ เริ่ม 1 มกราคม 2565</a:t>
            </a:r>
            <a:endParaRPr lang="th-TH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46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9102" y="204717"/>
            <a:ext cx="4698242" cy="1364682"/>
          </a:xfrm>
          <a:prstGeom prst="rect">
            <a:avLst/>
          </a:prstGeom>
          <a:noFill/>
        </p:spPr>
        <p:txBody>
          <a:bodyPr wrap="square" lIns="71323" tIns="35662" rIns="71323" bIns="35662" rtlCol="0">
            <a:spAutoFit/>
          </a:bodyPr>
          <a:lstStyle/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สถานการณ์การเงินการคลัง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หน่วยบริการ จังหวัดเพชรบูรณ์</a:t>
            </a:r>
            <a:endParaRPr lang="en-US" sz="4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332C7012-B287-4793-B044-E91B05DAA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64849"/>
              </p:ext>
            </p:extLst>
          </p:nvPr>
        </p:nvGraphicFramePr>
        <p:xfrm>
          <a:off x="55745" y="720151"/>
          <a:ext cx="8731994" cy="4500026"/>
        </p:xfrm>
        <a:graphic>
          <a:graphicData uri="http://schemas.openxmlformats.org/drawingml/2006/table">
            <a:tbl>
              <a:tblPr/>
              <a:tblGrid>
                <a:gridCol w="832401">
                  <a:extLst>
                    <a:ext uri="{9D8B030D-6E8A-4147-A177-3AD203B41FA5}">
                      <a16:colId xmlns:a16="http://schemas.microsoft.com/office/drawing/2014/main" xmlns="" val="864851920"/>
                    </a:ext>
                  </a:extLst>
                </a:gridCol>
                <a:gridCol w="540520">
                  <a:extLst>
                    <a:ext uri="{9D8B030D-6E8A-4147-A177-3AD203B41FA5}">
                      <a16:colId xmlns:a16="http://schemas.microsoft.com/office/drawing/2014/main" xmlns="" val="4141582123"/>
                    </a:ext>
                  </a:extLst>
                </a:gridCol>
                <a:gridCol w="496646">
                  <a:extLst>
                    <a:ext uri="{9D8B030D-6E8A-4147-A177-3AD203B41FA5}">
                      <a16:colId xmlns:a16="http://schemas.microsoft.com/office/drawing/2014/main" xmlns="" val="3762564603"/>
                    </a:ext>
                  </a:extLst>
                </a:gridCol>
                <a:gridCol w="436080">
                  <a:extLst>
                    <a:ext uri="{9D8B030D-6E8A-4147-A177-3AD203B41FA5}">
                      <a16:colId xmlns:a16="http://schemas.microsoft.com/office/drawing/2014/main" xmlns="" val="1895151959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872084387"/>
                    </a:ext>
                  </a:extLst>
                </a:gridCol>
                <a:gridCol w="557213">
                  <a:extLst>
                    <a:ext uri="{9D8B030D-6E8A-4147-A177-3AD203B41FA5}">
                      <a16:colId xmlns:a16="http://schemas.microsoft.com/office/drawing/2014/main" xmlns="" val="3092569332"/>
                    </a:ext>
                  </a:extLst>
                </a:gridCol>
                <a:gridCol w="484534">
                  <a:extLst>
                    <a:ext uri="{9D8B030D-6E8A-4147-A177-3AD203B41FA5}">
                      <a16:colId xmlns:a16="http://schemas.microsoft.com/office/drawing/2014/main" xmlns="" val="647908698"/>
                    </a:ext>
                  </a:extLst>
                </a:gridCol>
                <a:gridCol w="387626">
                  <a:extLst>
                    <a:ext uri="{9D8B030D-6E8A-4147-A177-3AD203B41FA5}">
                      <a16:colId xmlns:a16="http://schemas.microsoft.com/office/drawing/2014/main" xmlns="" val="1265809763"/>
                    </a:ext>
                  </a:extLst>
                </a:gridCol>
                <a:gridCol w="472420">
                  <a:extLst>
                    <a:ext uri="{9D8B030D-6E8A-4147-A177-3AD203B41FA5}">
                      <a16:colId xmlns:a16="http://schemas.microsoft.com/office/drawing/2014/main" xmlns="" val="562467671"/>
                    </a:ext>
                  </a:extLst>
                </a:gridCol>
                <a:gridCol w="520874">
                  <a:extLst>
                    <a:ext uri="{9D8B030D-6E8A-4147-A177-3AD203B41FA5}">
                      <a16:colId xmlns:a16="http://schemas.microsoft.com/office/drawing/2014/main" xmlns="" val="3213559514"/>
                    </a:ext>
                  </a:extLst>
                </a:gridCol>
                <a:gridCol w="545100">
                  <a:extLst>
                    <a:ext uri="{9D8B030D-6E8A-4147-A177-3AD203B41FA5}">
                      <a16:colId xmlns:a16="http://schemas.microsoft.com/office/drawing/2014/main" xmlns="" val="4199117785"/>
                    </a:ext>
                  </a:extLst>
                </a:gridCol>
                <a:gridCol w="645621">
                  <a:extLst>
                    <a:ext uri="{9D8B030D-6E8A-4147-A177-3AD203B41FA5}">
                      <a16:colId xmlns:a16="http://schemas.microsoft.com/office/drawing/2014/main" xmlns="" val="1050485205"/>
                    </a:ext>
                  </a:extLst>
                </a:gridCol>
                <a:gridCol w="707913">
                  <a:extLst>
                    <a:ext uri="{9D8B030D-6E8A-4147-A177-3AD203B41FA5}">
                      <a16:colId xmlns:a16="http://schemas.microsoft.com/office/drawing/2014/main" xmlns="" val="217301549"/>
                    </a:ext>
                  </a:extLst>
                </a:gridCol>
                <a:gridCol w="768133">
                  <a:extLst>
                    <a:ext uri="{9D8B030D-6E8A-4147-A177-3AD203B41FA5}">
                      <a16:colId xmlns:a16="http://schemas.microsoft.com/office/drawing/2014/main" xmlns="" val="2127083008"/>
                    </a:ext>
                  </a:extLst>
                </a:gridCol>
                <a:gridCol w="864493">
                  <a:extLst>
                    <a:ext uri="{9D8B030D-6E8A-4147-A177-3AD203B41FA5}">
                      <a16:colId xmlns:a16="http://schemas.microsoft.com/office/drawing/2014/main" xmlns="" val="3893891369"/>
                    </a:ext>
                  </a:extLst>
                </a:gridCol>
              </a:tblGrid>
              <a:tr h="8667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C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จำนวนเตียง</a:t>
                      </a:r>
                    </a:p>
                  </a:txBody>
                  <a:tcPr marL="2858" marR="2858" marT="317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1.5)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QR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1)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 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&gt; 0.8) 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NWC</a:t>
                      </a:r>
                    </a:p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NI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ล้านบาท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Liquid</a:t>
                      </a:r>
                      <a:b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Status 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Survive </a:t>
                      </a:r>
                      <a:endParaRPr lang="th-TH" sz="13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Index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Risk</a:t>
                      </a:r>
                      <a:b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Scoring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EBITDA</a:t>
                      </a:r>
                    </a:p>
                  </a:txBody>
                  <a:tcPr marL="2858" marR="2858" marT="31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หนี้สินและภาระผูกพัน</a:t>
                      </a: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เงินบำรุงคงเหลือ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หักหนี้แล้ว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763" marR="4763" marT="52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1530648"/>
                  </a:ext>
                </a:extLst>
              </a:tr>
              <a:tr h="319921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เพชรบูรณ์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387.43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106.94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111.97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289.67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142.93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146.73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325979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วิเชียรบุรี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2.94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168.76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98.51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109.69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107.11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78.39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28.72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217298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หล่มสัก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205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126.34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94.31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91.70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109.81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75.54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34.27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5791495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หนองไผ่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110.29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11.29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107.39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39.56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23.95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15.60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0807847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ชนแดน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1.89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40.52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30.54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32.52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45.78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36.26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9.52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95092176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บึงสามพัน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89.15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68.32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67.84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82.61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35.83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46.77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22290199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หล่มเก่า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50.13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49.17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58.50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48.52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50.51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1.98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29365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ศรีเทพ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3.47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65.05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36.67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38.39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45.40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26.31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19.09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87961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วังโป่ง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56.44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40.19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39.87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36.83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15.09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21.73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09903487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เขาค้อ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4.12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49.97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24.43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26.10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49.66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14.90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34.75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น้ำหนาว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7.22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6.80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36.94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15.62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15.67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35.40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5.94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29.46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0750">
                <a:tc>
                  <a:txBody>
                    <a:bodyPr/>
                    <a:lstStyle/>
                    <a:p>
                      <a:pPr algn="l" fontAlgn="t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  1,496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1,181.07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677.04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ngsana New"/>
                        <a:cs typeface="+mj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699.70 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0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890.39</a:t>
                      </a:r>
                      <a:endParaRPr lang="th-TH" sz="1600" b="0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505.69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384.70 </a:t>
                      </a:r>
                      <a:endParaRPr lang="th-TH" sz="1600" b="1" i="0" u="none" strike="noStrike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242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มีนาคม 2565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681480" y="5360788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เมษายน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3">
            <a:extLst>
              <a:ext uri="{FF2B5EF4-FFF2-40B4-BE49-F238E27FC236}">
                <a16:creationId xmlns:a16="http://schemas.microsoft.com/office/drawing/2014/main" xmlns="" id="{B83B04BF-CB1B-BC45-95B8-26E5EEA51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19373"/>
              </p:ext>
            </p:extLst>
          </p:nvPr>
        </p:nvGraphicFramePr>
        <p:xfrm>
          <a:off x="164668" y="508736"/>
          <a:ext cx="8814662" cy="4905776"/>
        </p:xfrm>
        <a:graphic>
          <a:graphicData uri="http://schemas.openxmlformats.org/drawingml/2006/table">
            <a:tbl>
              <a:tblPr/>
              <a:tblGrid>
                <a:gridCol w="9056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7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80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403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576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8887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66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085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ระยะเวลาถัวเฉลี่ย 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 New" pitchFamily="34" charset="-34"/>
                        <a:cs typeface="TH Sarabun New" pitchFamily="34" charset="-34"/>
                      </a:endParaRPr>
                    </a:p>
                  </a:txBody>
                  <a:tcPr marL="9409" marR="9409" marT="940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การชำระหนี้การค้า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CSMBS 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การเรียกเก็บหนี้-</a:t>
                      </a:r>
                      <a:r>
                        <a:rPr lang="en-US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SSS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การบริหารสินค้าคงคลัง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หน่วยบริการ</a:t>
                      </a:r>
                    </a:p>
                  </a:txBody>
                  <a:tcPr marL="7057" marR="7057" marT="7841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R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&lt;0.8   P&lt;180 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b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cash &gt;0.8   P&lt;90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</a:t>
                      </a:r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7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&lt;=60 วัน</a:t>
                      </a:r>
                    </a:p>
                  </a:txBody>
                  <a:tcPr marL="7057" marR="7057" marT="784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รพท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.เพชรบูรณ์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2.03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369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</a:t>
                      </a:r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ท.วิ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เชียรบุรี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1.37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.หล่มสัก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.หนองไผ่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1.65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.ชนแดน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.บึงสามพัน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2.31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รพร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.หล่มเก่า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0.96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187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.ศรีเทพ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1.73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94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.วังโป่ง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2.44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199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.เขาค้อ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3.33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141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107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4690">
                <a:tc>
                  <a:txBody>
                    <a:bodyPr/>
                    <a:lstStyle/>
                    <a:p>
                      <a:pPr algn="l" fontAlgn="t"/>
                      <a:r>
                        <a:rPr lang="th-TH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รพช</a:t>
                      </a:r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 New"/>
                          <a:cs typeface="+mj-cs"/>
                        </a:rPr>
                        <a:t>.น้ำหนาว</a:t>
                      </a:r>
                    </a:p>
                  </a:txBody>
                  <a:tcPr marL="0" marR="0" marT="0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5.96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83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154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097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cs typeface="+mj-cs"/>
                        </a:rPr>
                        <a:t>รวม</a:t>
                      </a:r>
                      <a:endParaRPr lang="th-TH" sz="17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  <a:cs typeface="+mj-cs"/>
                      </a:endParaRPr>
                    </a:p>
                  </a:txBody>
                  <a:tcPr marL="0" marR="0" marT="0" marB="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2.23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 1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 3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 6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 8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ผ่าน 8 แห่ง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เดือนมีนาคม 2565)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764608" y="5516011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เมษายน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31 มีนาคม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" name="แผนภูมิ 1"/>
          <p:cNvGraphicFramePr/>
          <p:nvPr>
            <p:extLst>
              <p:ext uri="{D42A27DB-BD31-4B8C-83A1-F6EECF244321}">
                <p14:modId xmlns:p14="http://schemas.microsoft.com/office/powerpoint/2010/main" val="3316827641"/>
              </p:ext>
            </p:extLst>
          </p:nvPr>
        </p:nvGraphicFramePr>
        <p:xfrm>
          <a:off x="783770" y="825500"/>
          <a:ext cx="787334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863080" y="5443416"/>
            <a:ext cx="6209868" cy="15522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</a:t>
            </a:r>
            <a:r>
              <a:rPr lang="en-US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20  เมษายน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599" y="631032"/>
            <a:ext cx="748145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ร้อยละ</a:t>
            </a:r>
            <a:endParaRPr lang="th-TH" sz="20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379" y="291682"/>
            <a:ext cx="883524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สรุปภาพรวม </a:t>
            </a:r>
            <a:r>
              <a:rPr lang="en-US" sz="2400" b="1" dirty="0">
                <a:cs typeface="+mj-cs"/>
              </a:rPr>
              <a:t>C Error </a:t>
            </a:r>
            <a:r>
              <a:rPr lang="th-TH" sz="2400" b="1" dirty="0">
                <a:cs typeface="+mj-cs"/>
              </a:rPr>
              <a:t>รายหน่วย</a:t>
            </a:r>
            <a:r>
              <a:rPr lang="th-TH" sz="2400" b="1" dirty="0" smtClean="0">
                <a:cs typeface="+mj-cs"/>
              </a:rPr>
              <a:t>บริการ ระหว่าง</a:t>
            </a:r>
            <a:r>
              <a:rPr lang="th-TH" sz="2400" b="1" dirty="0">
                <a:cs typeface="+mj-cs"/>
              </a:rPr>
              <a:t>เดือน ตุลาคม </a:t>
            </a:r>
            <a:r>
              <a:rPr lang="th-TH" sz="2400" b="1" dirty="0" smtClean="0">
                <a:cs typeface="+mj-cs"/>
              </a:rPr>
              <a:t>64- มีนาคม 2565</a:t>
            </a:r>
            <a:endParaRPr lang="th-TH" sz="2400" b="1" dirty="0">
              <a:cs typeface="+mj-cs"/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934132" y="53273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เขต 2 พิษณุโลก ณ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9" y="878587"/>
            <a:ext cx="8956779" cy="436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4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2934132" y="5327354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เขต 2 พิษณุโลก ณ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24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379" y="291682"/>
            <a:ext cx="883524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cs typeface="+mj-cs"/>
              </a:rPr>
              <a:t>สรุปภาพรวม </a:t>
            </a:r>
            <a:r>
              <a:rPr lang="en-US" sz="2400" b="1" dirty="0" smtClean="0">
                <a:cs typeface="+mj-cs"/>
              </a:rPr>
              <a:t>DENY </a:t>
            </a:r>
            <a:r>
              <a:rPr lang="th-TH" sz="2400" b="1" dirty="0" smtClean="0">
                <a:cs typeface="+mj-cs"/>
              </a:rPr>
              <a:t>ราย</a:t>
            </a:r>
            <a:r>
              <a:rPr lang="th-TH" sz="2400" b="1" dirty="0">
                <a:cs typeface="+mj-cs"/>
              </a:rPr>
              <a:t>หน่วย</a:t>
            </a:r>
            <a:r>
              <a:rPr lang="th-TH" sz="2400" b="1" dirty="0" smtClean="0">
                <a:cs typeface="+mj-cs"/>
              </a:rPr>
              <a:t>บริการ ระหว่าง</a:t>
            </a:r>
            <a:r>
              <a:rPr lang="th-TH" sz="2400" b="1" dirty="0">
                <a:cs typeface="+mj-cs"/>
              </a:rPr>
              <a:t>เดือน ตุลาคม </a:t>
            </a:r>
            <a:r>
              <a:rPr lang="th-TH" sz="2400" b="1" dirty="0" smtClean="0">
                <a:cs typeface="+mj-cs"/>
              </a:rPr>
              <a:t>64- มีนาคม 2565</a:t>
            </a:r>
            <a:endParaRPr lang="th-TH" sz="2400" b="1" dirty="0"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" y="943352"/>
            <a:ext cx="8716488" cy="413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04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ผลงานการให้บริการผู้ป่วยใน (</a:t>
            </a:r>
            <a:r>
              <a:rPr 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GB </a:t>
            </a:r>
            <a:r>
              <a:rPr lang="th-TH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เขต</a:t>
            </a:r>
            <a:r>
              <a:rPr lang="th-TH" sz="2400" b="1" dirty="0" smtClean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เปรียบเทียบ</a:t>
            </a:r>
            <a:r>
              <a:rPr lang="th-TH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กับประมาณการ </a:t>
            </a:r>
            <a:r>
              <a:rPr lang="en-US" sz="2400" b="1" dirty="0">
                <a:solidFill>
                  <a:srgbClr val="0000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STM 6410 -  6503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903451" y="527403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</a:t>
            </a:r>
            <a:r>
              <a:rPr lang="th-TH" sz="1200" b="1" dirty="0" err="1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สปสช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.เขต2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พิษณุโลก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27  เมษายน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82" y="617518"/>
            <a:ext cx="8551824" cy="450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2565 ที่รับโอนจาก </a:t>
            </a:r>
            <a:r>
              <a:rPr lang="th-TH" sz="22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สปสช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ประจำเดือน มีนาคม </a:t>
            </a:r>
            <a:r>
              <a:rPr lang="th-TH" sz="2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xmlns="" id="{E66667D9-EE8D-0444-A3A9-6B3CE1EF2792}"/>
              </a:ext>
            </a:extLst>
          </p:cNvPr>
          <p:cNvSpPr/>
          <p:nvPr/>
        </p:nvSpPr>
        <p:spPr>
          <a:xfrm>
            <a:off x="903451" y="527403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ณ วันที่  </a:t>
            </a:r>
            <a:r>
              <a:rPr lang="th-TH" sz="1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31  มีนาคม  2565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" y="594899"/>
            <a:ext cx="8724786" cy="463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908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10828</TotalTime>
  <Words>798</Words>
  <Application>Microsoft Office PowerPoint</Application>
  <PresentationFormat>นำเสนอทางหน้าจอ (16:10)</PresentationFormat>
  <Paragraphs>371</Paragraphs>
  <Slides>15</Slides>
  <Notes>9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8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24" baseType="lpstr">
      <vt:lpstr>Arial</vt:lpstr>
      <vt:lpstr>Angsana New</vt:lpstr>
      <vt:lpstr>Calibri Light</vt:lpstr>
      <vt:lpstr>TH SarabunPSK</vt:lpstr>
      <vt:lpstr>Tahoma</vt:lpstr>
      <vt:lpstr>Cordia New</vt:lpstr>
      <vt:lpstr>Calibri</vt:lpstr>
      <vt:lpstr>TH Sarabun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Guest-01</cp:lastModifiedBy>
  <cp:revision>891</cp:revision>
  <cp:lastPrinted>2022-05-02T04:43:34Z</cp:lastPrinted>
  <dcterms:created xsi:type="dcterms:W3CDTF">2020-01-27T08:50:32Z</dcterms:created>
  <dcterms:modified xsi:type="dcterms:W3CDTF">2022-05-02T09:15:19Z</dcterms:modified>
</cp:coreProperties>
</file>