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9"/>
  </p:notesMasterIdLst>
  <p:handoutMasterIdLst>
    <p:handoutMasterId r:id="rId20"/>
  </p:handoutMasterIdLst>
  <p:sldIdLst>
    <p:sldId id="360" r:id="rId2"/>
    <p:sldId id="363" r:id="rId3"/>
    <p:sldId id="387" r:id="rId4"/>
    <p:sldId id="256" r:id="rId5"/>
    <p:sldId id="373" r:id="rId6"/>
    <p:sldId id="374" r:id="rId7"/>
    <p:sldId id="372" r:id="rId8"/>
    <p:sldId id="375" r:id="rId9"/>
    <p:sldId id="386" r:id="rId10"/>
    <p:sldId id="379" r:id="rId11"/>
    <p:sldId id="380" r:id="rId12"/>
    <p:sldId id="382" r:id="rId13"/>
    <p:sldId id="383" r:id="rId14"/>
    <p:sldId id="384" r:id="rId15"/>
    <p:sldId id="385" r:id="rId16"/>
    <p:sldId id="381" r:id="rId17"/>
    <p:sldId id="378" r:id="rId18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  <a:srgbClr val="D15805"/>
    <a:srgbClr val="B71E42"/>
    <a:srgbClr val="FF00FF"/>
    <a:srgbClr val="E2DED9"/>
    <a:srgbClr val="DEDB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3C2FFA5D-87B4-456A-9821-1D502468CF0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68" autoAdjust="0"/>
    <p:restoredTop sz="94660"/>
  </p:normalViewPr>
  <p:slideViewPr>
    <p:cSldViewPr snapToGrid="0">
      <p:cViewPr varScale="1">
        <p:scale>
          <a:sx n="70" d="100"/>
          <a:sy n="70" d="100"/>
        </p:scale>
        <p:origin x="-1344" y="-9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1AD81DDF-98D4-498E-A94D-DDD7A807AD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391BFCE-55A1-4C09-B4B5-9359AD6F4D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4FA28-26D5-4BDF-9A75-C27596ADE055}" type="datetimeFigureOut">
              <a:rPr lang="en-US" smtClean="0"/>
              <a:t>5/1/2022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BEEB1F3-97EE-4F0D-B402-E34820EC68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054877F-A04A-4D6A-A0A8-95CC6E2D2A3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07CFE-5866-4B40-8953-42375E9B5D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250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E1D6F-8584-4A53-833D-DCA47225B220}" type="datetimeFigureOut">
              <a:rPr lang="en-US" smtClean="0"/>
              <a:t>5/1/2022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3874D-A20A-4B3E-9C12-F524953D5B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305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4190" y="802299"/>
            <a:ext cx="7017622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4190" y="3531205"/>
            <a:ext cx="7017621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17480" y="6370430"/>
            <a:ext cx="2844331" cy="309201"/>
          </a:xfrm>
        </p:spPr>
        <p:txBody>
          <a:bodyPr/>
          <a:lstStyle/>
          <a:p>
            <a:fld id="{2D202488-4139-4052-B998-251C9C912739}" type="datetimeFigureOut">
              <a:rPr lang="en-US" noProof="0" smtClean="0"/>
              <a:t>5/1/2022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4190" y="6370431"/>
            <a:ext cx="4041306" cy="309201"/>
          </a:xfrm>
        </p:spPr>
        <p:txBody>
          <a:bodyPr/>
          <a:lstStyle/>
          <a:p>
            <a:r>
              <a:rPr lang="en-US" noProof="0" dirty="0"/>
              <a:t>Add Footer Here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1444190" y="3528542"/>
            <a:ext cx="701762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400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Gallery ">
    <p:bg bwMode="ltGray">
      <p:bgPr>
        <a:blipFill dpi="0" rotWithShape="1">
          <a:blip r:embed="rId2" cstate="screen">
            <a:alphaModFix amt="4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6570" y="3128471"/>
            <a:ext cx="2457000" cy="1906565"/>
          </a:xfrm>
        </p:spPr>
        <p:txBody>
          <a:bodyPr anchor="ctr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97331" y="5144981"/>
            <a:ext cx="2467106" cy="807405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2488-4139-4052-B998-251C9C912739}" type="datetimeFigureOut">
              <a:rPr lang="en-US" noProof="0" smtClean="0"/>
              <a:t>5/1/2022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Footer Here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6CC09F73-0AD6-4A1E-A331-75A00B808982}"/>
              </a:ext>
            </a:extLst>
          </p:cNvPr>
          <p:cNvCxnSpPr/>
          <p:nvPr userDrawn="1"/>
        </p:nvCxnSpPr>
        <p:spPr>
          <a:xfrm>
            <a:off x="1049944" y="1486603"/>
            <a:ext cx="780611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9DE9A20D-024F-4A17-9B20-526AA403725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739213" y="3128471"/>
            <a:ext cx="2457000" cy="1906565"/>
          </a:xfrm>
        </p:spPr>
        <p:txBody>
          <a:bodyPr anchor="ctr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37D8F60F-F9DD-4AAC-BF28-C004CCDF2D6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97331" y="3128471"/>
            <a:ext cx="2457000" cy="1906565"/>
          </a:xfrm>
        </p:spPr>
        <p:txBody>
          <a:bodyPr anchor="ctr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xmlns="" id="{8F09FDD8-5B1C-4AAA-8EEC-0A77C9E477D1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3734160" y="5144980"/>
            <a:ext cx="2467106" cy="807405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xmlns="" id="{E6DF0B7E-E17E-4875-966D-4DE67F755B71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061602" y="5144979"/>
            <a:ext cx="2467106" cy="807405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5685D963-B130-47E9-AFCC-AEBED2B1155B}"/>
              </a:ext>
            </a:extLst>
          </p:cNvPr>
          <p:cNvCxnSpPr>
            <a:cxnSpLocks/>
          </p:cNvCxnSpPr>
          <p:nvPr userDrawn="1"/>
        </p:nvCxnSpPr>
        <p:spPr>
          <a:xfrm>
            <a:off x="3643313" y="5144979"/>
            <a:ext cx="0" cy="807405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FA9B6CF-713A-4942-BE35-A61AFCDDFD3D}"/>
              </a:ext>
            </a:extLst>
          </p:cNvPr>
          <p:cNvCxnSpPr>
            <a:cxnSpLocks/>
          </p:cNvCxnSpPr>
          <p:nvPr userDrawn="1"/>
        </p:nvCxnSpPr>
        <p:spPr>
          <a:xfrm>
            <a:off x="6303169" y="5144979"/>
            <a:ext cx="0" cy="807405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93809A32-C7A4-4739-994B-BE492F855A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48863" y="1617664"/>
            <a:ext cx="7814943" cy="1336675"/>
          </a:xfr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2C1ABD52-D5FE-4FC2-8449-5DA0E5285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2703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ltGray">
      <p:bgPr>
        <a:blipFill dpi="0" rotWithShape="1">
          <a:blip r:embed="rId2" cstate="screen">
            <a:alphaModFix amt="4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075377" y="482171"/>
            <a:ext cx="3310558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9105" y="1129513"/>
            <a:ext cx="4495017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01067" y="1122543"/>
            <a:ext cx="2267826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8392" y="3145992"/>
            <a:ext cx="4488578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79306" y="6332579"/>
            <a:ext cx="3506630" cy="320123"/>
          </a:xfrm>
        </p:spPr>
        <p:txBody>
          <a:bodyPr/>
          <a:lstStyle>
            <a:lvl1pPr algn="r">
              <a:defRPr/>
            </a:lvl1pPr>
          </a:lstStyle>
          <a:p>
            <a:fld id="{2D202488-4139-4052-B998-251C9C912739}" type="datetimeFigureOut">
              <a:rPr lang="en-US" noProof="0" smtClean="0"/>
              <a:pPr/>
              <a:t>5/1/2022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5998" y="6332579"/>
            <a:ext cx="4502066" cy="320931"/>
          </a:xfrm>
        </p:spPr>
        <p:txBody>
          <a:bodyPr/>
          <a:lstStyle/>
          <a:p>
            <a:r>
              <a:rPr lang="en-US" noProof="0" dirty="0"/>
              <a:t>Add Footer Here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175998" y="3143605"/>
            <a:ext cx="44909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1589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 bwMode="ltGray">
      <p:bgPr>
        <a:blipFill dpi="0" rotWithShape="1">
          <a:blip r:embed="rId2" cstate="screen">
            <a:alphaModFix amt="4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2488-4139-4052-B998-251C9C912739}" type="datetimeFigureOut">
              <a:rPr lang="en-US" noProof="0" smtClean="0"/>
              <a:t>5/1/2022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Footer Here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1049944" y="1486603"/>
            <a:ext cx="780611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C414FF1F-6558-4E39-87DB-276E44F54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888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ltGray">
      <p:bgPr>
        <a:blipFill dpi="0" rotWithShape="1">
          <a:blip r:embed="rId2" cstate="screen">
            <a:alphaModFix amt="4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1719" y="1756130"/>
            <a:ext cx="7022563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6882" y="3806196"/>
            <a:ext cx="7012237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2488-4139-4052-B998-251C9C912739}" type="datetimeFigureOut">
              <a:rPr lang="en-US" noProof="0" smtClean="0"/>
              <a:t>5/1/2022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Footer Here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1446882" y="3804985"/>
            <a:ext cx="701223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136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 bwMode="ltGray">
      <p:bgPr>
        <a:blipFill dpi="0" rotWithShape="1">
          <a:blip r:embed="rId2" cstate="screen">
            <a:alphaModFix amt="4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9944" y="2161854"/>
            <a:ext cx="3774186" cy="344859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5177" y="2168318"/>
            <a:ext cx="3774186" cy="344152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2488-4139-4052-B998-251C9C912739}" type="datetimeFigureOut">
              <a:rPr lang="en-US" noProof="0" smtClean="0"/>
              <a:t>5/1/2022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Footer Here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715607D-9DE2-4687-AAF8-EF2427252A90}"/>
              </a:ext>
            </a:extLst>
          </p:cNvPr>
          <p:cNvCxnSpPr/>
          <p:nvPr userDrawn="1"/>
        </p:nvCxnSpPr>
        <p:spPr>
          <a:xfrm>
            <a:off x="1049944" y="1486603"/>
            <a:ext cx="780611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2F96D46B-C1B8-46AB-87DF-61A8058B1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750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 bwMode="ltGray">
      <p:bgPr>
        <a:blipFill dpi="0" rotWithShape="1">
          <a:blip r:embed="rId2" cstate="screen">
            <a:alphaModFix amt="4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5943" y="1950796"/>
            <a:ext cx="377418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5943" y="2755516"/>
            <a:ext cx="3774186" cy="2644457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0145" y="1954250"/>
            <a:ext cx="377418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0145" y="2752738"/>
            <a:ext cx="3774186" cy="2637371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2488-4139-4052-B998-251C9C912739}" type="datetimeFigureOut">
              <a:rPr lang="en-US" noProof="0" smtClean="0"/>
              <a:t>5/1/2022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Footer Here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C384AA55-1960-47F4-BA3C-E97A6F2D0B19}"/>
              </a:ext>
            </a:extLst>
          </p:cNvPr>
          <p:cNvCxnSpPr/>
          <p:nvPr userDrawn="1"/>
        </p:nvCxnSpPr>
        <p:spPr>
          <a:xfrm>
            <a:off x="1049944" y="1486603"/>
            <a:ext cx="780611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09471694-1220-4CFC-A31F-622E5D3DE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1749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 bwMode="ltGray">
      <p:bgPr>
        <a:blipFill dpi="0" rotWithShape="1">
          <a:blip r:embed="rId2" cstate="screen">
            <a:alphaModFix amt="4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2488-4139-4052-B998-251C9C912739}" type="datetimeFigureOut">
              <a:rPr lang="en-US" noProof="0" smtClean="0"/>
              <a:t>5/1/2022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Footer 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FFB55B52-B62C-4800-AAC1-B15AF2FE1F45}"/>
              </a:ext>
            </a:extLst>
          </p:cNvPr>
          <p:cNvCxnSpPr/>
          <p:nvPr userDrawn="1"/>
        </p:nvCxnSpPr>
        <p:spPr>
          <a:xfrm>
            <a:off x="1049944" y="1486603"/>
            <a:ext cx="780611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3DF0054B-B64C-418E-A1B8-428EE4A1D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3955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 bwMode="ltGray">
      <p:bgPr>
        <a:blipFill dpi="0" rotWithShape="1">
          <a:blip r:embed="rId2" cstate="screen">
            <a:alphaModFix amt="4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2488-4139-4052-B998-251C9C912739}" type="datetimeFigureOut">
              <a:rPr lang="en-US" noProof="0" smtClean="0"/>
              <a:t>5/1/2022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Footer 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FFB55B52-B62C-4800-AAC1-B15AF2FE1F45}"/>
              </a:ext>
            </a:extLst>
          </p:cNvPr>
          <p:cNvCxnSpPr/>
          <p:nvPr userDrawn="1"/>
        </p:nvCxnSpPr>
        <p:spPr>
          <a:xfrm>
            <a:off x="1049944" y="1486603"/>
            <a:ext cx="780611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3DF0054B-B64C-418E-A1B8-428EE4A1D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A5A680F6-C147-410B-94DF-19850752D7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76908" y="1865038"/>
            <a:ext cx="7152184" cy="3127927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0242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ltGray">
      <p:bgPr>
        <a:blipFill dpi="0" rotWithShape="1">
          <a:blip r:embed="rId2" cstate="screen">
            <a:alphaModFix amt="4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2488-4139-4052-B998-251C9C912739}" type="datetimeFigureOut">
              <a:rPr lang="en-US" noProof="0" smtClean="0"/>
              <a:t>5/1/2022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Footer Here </a:t>
            </a:r>
          </a:p>
        </p:txBody>
      </p:sp>
    </p:spTree>
    <p:extLst>
      <p:ext uri="{BB962C8B-B14F-4D97-AF65-F5344CB8AC3E}">
        <p14:creationId xmlns:p14="http://schemas.microsoft.com/office/powerpoint/2010/main" val="3771245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 bwMode="ltGray">
      <p:bgPr>
        <a:blipFill dpi="0" rotWithShape="1">
          <a:blip r:embed="rId2" cstate="screen">
            <a:alphaModFix amt="4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9887" y="1645522"/>
            <a:ext cx="4718331" cy="3840852"/>
          </a:xfrm>
        </p:spPr>
        <p:txBody>
          <a:bodyPr anchor="ctr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8864" y="1645523"/>
            <a:ext cx="2925000" cy="3836725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2488-4139-4052-B998-251C9C912739}" type="datetimeFigureOut">
              <a:rPr lang="en-US" noProof="0" smtClean="0"/>
              <a:t>5/1/2022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Footer Here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6CC09F73-0AD6-4A1E-A331-75A00B808982}"/>
              </a:ext>
            </a:extLst>
          </p:cNvPr>
          <p:cNvCxnSpPr/>
          <p:nvPr userDrawn="1"/>
        </p:nvCxnSpPr>
        <p:spPr>
          <a:xfrm>
            <a:off x="1049944" y="1486603"/>
            <a:ext cx="780611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1B74F78C-6D32-47C3-ABB2-6E7092A9C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1653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 cstate="screen">
            <a:alphaModFix amt="4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7"/>
            <a:ext cx="9906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9906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51670" y="804520"/>
            <a:ext cx="7802661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670" y="2015733"/>
            <a:ext cx="7802661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0000" y="6340794"/>
            <a:ext cx="2844331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2D202488-4139-4052-B998-251C9C912739}" type="datetimeFigureOut">
              <a:rPr lang="en-US" noProof="0" smtClean="0"/>
              <a:pPr/>
              <a:t>5/1/2022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51671" y="6339731"/>
            <a:ext cx="48253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Footer Here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9906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7587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7" r:id="rId7"/>
    <p:sldLayoutId id="2147483691" r:id="rId8"/>
    <p:sldLayoutId id="2147483692" r:id="rId9"/>
    <p:sldLayoutId id="2147483696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microsoft.com/office/2007/relationships/hdphoto" Target="../media/hdphoto6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9.wdp"/><Relationship Id="rId5" Type="http://schemas.openxmlformats.org/officeDocument/2006/relationships/image" Target="../media/image27.png"/><Relationship Id="rId4" Type="http://schemas.microsoft.com/office/2007/relationships/hdphoto" Target="../media/hdphoto1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2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2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3.wdp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4.wdp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8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11" Type="http://schemas.microsoft.com/office/2007/relationships/hdphoto" Target="../media/hdphoto14.wdp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microsoft.com/office/2007/relationships/hdphoto" Target="../media/hdphoto11.wdp"/><Relationship Id="rId9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microsoft.com/office/2007/relationships/hdphoto" Target="../media/hdphoto15.wdp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5" Type="http://schemas.openxmlformats.org/officeDocument/2006/relationships/image" Target="../media/image24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รูปหกเหลี่ยม 6">
            <a:extLst>
              <a:ext uri="{FF2B5EF4-FFF2-40B4-BE49-F238E27FC236}">
                <a16:creationId xmlns:a16="http://schemas.microsoft.com/office/drawing/2014/main" xmlns="" id="{579BEE4B-39B1-4499-805D-8A6C2A24A332}"/>
              </a:ext>
            </a:extLst>
          </p:cNvPr>
          <p:cNvSpPr/>
          <p:nvPr/>
        </p:nvSpPr>
        <p:spPr>
          <a:xfrm rot="16200000">
            <a:off x="3330441" y="-412262"/>
            <a:ext cx="3256326" cy="9894796"/>
          </a:xfrm>
          <a:prstGeom prst="hexagon">
            <a:avLst/>
          </a:prstGeom>
          <a:solidFill>
            <a:srgbClr val="A5DC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ACCD39D-3FD5-4147-AA61-EBCCBAB11C10}"/>
              </a:ext>
            </a:extLst>
          </p:cNvPr>
          <p:cNvSpPr txBox="1"/>
          <p:nvPr/>
        </p:nvSpPr>
        <p:spPr>
          <a:xfrm>
            <a:off x="42239" y="506386"/>
            <a:ext cx="94406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                          </a:t>
            </a:r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การเตรียมการ</a:t>
            </a:r>
          </a:p>
          <a:p>
            <a:pPr algn="r"/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รับการตรวจเยี่ยม</a:t>
            </a:r>
          </a:p>
          <a:p>
            <a:pPr algn="r"/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โรงพยาบาล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สมเด็จพระยุพราชหล่ม</a:t>
            </a:r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เก่า จังหวัด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เพชรบูรณ์</a:t>
            </a:r>
          </a:p>
          <a:p>
            <a:pPr algn="r"/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ศาสตราจารย์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เกียรติคุณ นายแพทย์เกษม </a:t>
            </a:r>
            <a:r>
              <a:rPr lang="th-TH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วัฒน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ชัย องคมนตรี ประธานกรรมการมูลนิธิโรงพยาบาลสมเด็จพระ</a:t>
            </a:r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ยุพราช</a:t>
            </a:r>
          </a:p>
          <a:p>
            <a:pPr algn="r"/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และคณะ</a:t>
            </a:r>
          </a:p>
        </p:txBody>
      </p:sp>
      <p:sp>
        <p:nvSpPr>
          <p:cNvPr id="2" name="AutoShape 2" descr="Lomkao Hospital - Home | Facebook"/>
          <p:cNvSpPr>
            <a:spLocks noChangeAspect="1" noChangeArrowheads="1"/>
          </p:cNvSpPr>
          <p:nvPr/>
        </p:nvSpPr>
        <p:spPr bwMode="auto">
          <a:xfrm>
            <a:off x="126405" y="-144463"/>
            <a:ext cx="24765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" name="กลุ่ม 11"/>
          <p:cNvGrpSpPr/>
          <p:nvPr/>
        </p:nvGrpSpPr>
        <p:grpSpPr>
          <a:xfrm>
            <a:off x="392643" y="122833"/>
            <a:ext cx="2834640" cy="1097280"/>
            <a:chOff x="483253" y="122832"/>
            <a:chExt cx="3621264" cy="1433091"/>
          </a:xfrm>
        </p:grpSpPr>
        <p:pic>
          <p:nvPicPr>
            <p:cNvPr id="33" name="รูปภาพ 3">
              <a:extLst>
                <a:ext uri="{FF2B5EF4-FFF2-40B4-BE49-F238E27FC236}">
                  <a16:creationId xmlns:a16="http://schemas.microsoft.com/office/drawing/2014/main" xmlns="" id="{0757F2E9-C2C6-48CD-99A8-A4DE7E437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5276" y="221744"/>
              <a:ext cx="1269241" cy="1289924"/>
            </a:xfrm>
            <a:prstGeom prst="rect">
              <a:avLst/>
            </a:prstGeom>
          </p:spPr>
        </p:pic>
        <p:pic>
          <p:nvPicPr>
            <p:cNvPr id="35" name="รูปภาพ 1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6E6E5"/>
                </a:clrFrom>
                <a:clrTo>
                  <a:srgbClr val="E6E6E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8438" l="0" r="100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253" y="122832"/>
              <a:ext cx="1137373" cy="1433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รูปภาพ 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0E0405"/>
                </a:clrFrom>
                <a:clrTo>
                  <a:srgbClr val="0E040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1457" y="153485"/>
              <a:ext cx="1112706" cy="1371600"/>
            </a:xfrm>
            <a:prstGeom prst="rect">
              <a:avLst/>
            </a:prstGeom>
          </p:spPr>
        </p:pic>
      </p:grpSp>
      <p:pic>
        <p:nvPicPr>
          <p:cNvPr id="8" name="รูปภาพ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5" b="97625" l="167" r="99000">
                        <a14:foregroundMark x1="63333" y1="71250" x2="63333" y2="71250"/>
                        <a14:foregroundMark x1="58750" y1="63375" x2="58750" y2="63375"/>
                        <a14:foregroundMark x1="55250" y1="61625" x2="55250" y2="61625"/>
                        <a14:foregroundMark x1="53000" y1="57875" x2="53000" y2="57875"/>
                        <a14:foregroundMark x1="40500" y1="41625" x2="40500" y2="41625"/>
                        <a14:foregroundMark x1="40750" y1="37750" x2="40750" y2="37750"/>
                        <a14:foregroundMark x1="36833" y1="42250" x2="36833" y2="42250"/>
                        <a14:foregroundMark x1="34750" y1="40250" x2="34750" y2="40250"/>
                        <a14:foregroundMark x1="6917" y1="36750" x2="6917" y2="36750"/>
                        <a14:foregroundMark x1="3417" y1="20125" x2="3417" y2="20125"/>
                        <a14:foregroundMark x1="3000" y1="5250" x2="3000" y2="5250"/>
                        <a14:foregroundMark x1="62167" y1="63000" x2="62167" y2="63000"/>
                        <a14:foregroundMark x1="64750" y1="61250" x2="64750" y2="61250"/>
                        <a14:foregroundMark x1="58250" y1="53625" x2="58250" y2="53625"/>
                        <a14:foregroundMark x1="52750" y1="50875" x2="52750" y2="50875"/>
                        <a14:foregroundMark x1="50167" y1="50875" x2="50167" y2="50875"/>
                        <a14:foregroundMark x1="55083" y1="53625" x2="55083" y2="53625"/>
                        <a14:foregroundMark x1="62167" y1="55125" x2="62167" y2="55125"/>
                        <a14:foregroundMark x1="66583" y1="57500" x2="66583" y2="57500"/>
                        <a14:foregroundMark x1="67917" y1="54750" x2="67917" y2="54750"/>
                        <a14:foregroundMark x1="58500" y1="52250" x2="58500" y2="52250"/>
                        <a14:foregroundMark x1="51583" y1="46750" x2="51583" y2="46750"/>
                        <a14:foregroundMark x1="48333" y1="37750" x2="48333" y2="37750"/>
                        <a14:foregroundMark x1="43750" y1="35375" x2="43750" y2="35375"/>
                        <a14:foregroundMark x1="41667" y1="32250" x2="41667" y2="32250"/>
                        <a14:foregroundMark x1="41667" y1="29875" x2="41667" y2="29875"/>
                        <a14:foregroundMark x1="32500" y1="38500" x2="32500" y2="38500"/>
                        <a14:foregroundMark x1="49083" y1="47500" x2="49083" y2="47500"/>
                        <a14:foregroundMark x1="55500" y1="49875" x2="55500" y2="49875"/>
                        <a14:foregroundMark x1="69583" y1="59500" x2="69583" y2="59500"/>
                        <a14:foregroundMark x1="85000" y1="87875" x2="85000" y2="87875"/>
                        <a14:foregroundMark x1="89583" y1="86875" x2="89583" y2="86875"/>
                        <a14:foregroundMark x1="93083" y1="85875" x2="93083" y2="85875"/>
                        <a14:foregroundMark x1="95833" y1="86125" x2="95833" y2="86125"/>
                        <a14:foregroundMark x1="56167" y1="60250" x2="56167" y2="60250"/>
                        <a14:foregroundMark x1="60833" y1="52250" x2="60833" y2="52250"/>
                        <a14:foregroundMark x1="53417" y1="47125" x2="53417" y2="47125"/>
                        <a14:foregroundMark x1="89833" y1="78250" x2="89833" y2="78250"/>
                        <a14:foregroundMark x1="92583" y1="80000" x2="92583" y2="80000"/>
                        <a14:foregroundMark x1="90500" y1="82375" x2="90500" y2="82375"/>
                        <a14:foregroundMark x1="94250" y1="82750" x2="94250" y2="82750"/>
                        <a14:foregroundMark x1="87083" y1="81000" x2="87083" y2="81000"/>
                        <a14:foregroundMark x1="84500" y1="81000" x2="84500" y2="81000"/>
                        <a14:foregroundMark x1="89417" y1="82375" x2="89417" y2="82375"/>
                        <a14:foregroundMark x1="59000" y1="59875" x2="59000" y2="59875"/>
                        <a14:foregroundMark x1="58250" y1="48125" x2="58250" y2="48125"/>
                        <a14:foregroundMark x1="55500" y1="45375" x2="55500" y2="45375"/>
                        <a14:foregroundMark x1="50167" y1="42250" x2="50167" y2="42250"/>
                        <a14:foregroundMark x1="64250" y1="54750" x2="64250" y2="54750"/>
                        <a14:foregroundMark x1="68417" y1="58125" x2="68417" y2="58125"/>
                        <a14:foregroundMark x1="25583" y1="39875" x2="25583" y2="39875"/>
                        <a14:foregroundMark x1="17750" y1="42625" x2="17750" y2="42625"/>
                        <a14:foregroundMark x1="12667" y1="43375" x2="12667" y2="43375"/>
                        <a14:foregroundMark x1="11917" y1="39875" x2="11917" y2="39875"/>
                        <a14:foregroundMark x1="15167" y1="39500" x2="15167" y2="39500"/>
                        <a14:foregroundMark x1="22750" y1="40250" x2="22750" y2="40250"/>
                        <a14:foregroundMark x1="30167" y1="40250" x2="30167" y2="40250"/>
                        <a14:foregroundMark x1="23750" y1="42625" x2="23750" y2="42625"/>
                        <a14:foregroundMark x1="20750" y1="42250" x2="20750" y2="42250"/>
                        <a14:foregroundMark x1="15167" y1="43000" x2="15167" y2="43000"/>
                        <a14:foregroundMark x1="10333" y1="37750" x2="10333" y2="37750"/>
                        <a14:foregroundMark x1="9000" y1="35750" x2="9000" y2="35750"/>
                        <a14:foregroundMark x1="5500" y1="33250" x2="5500" y2="33250"/>
                        <a14:foregroundMark x1="6667" y1="32625" x2="6667" y2="32625"/>
                        <a14:foregroundMark x1="77667" y1="62000" x2="77667" y2="62000"/>
                        <a14:foregroundMark x1="76000" y1="61000" x2="76000" y2="61000"/>
                        <a14:foregroundMark x1="73250" y1="60250" x2="73250" y2="60250"/>
                        <a14:foregroundMark x1="88250" y1="72750" x2="88250" y2="72750"/>
                        <a14:foregroundMark x1="88917" y1="74375" x2="88917" y2="7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" y="2214546"/>
            <a:ext cx="4812542" cy="3948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9">
            <a:clrChange>
              <a:clrFrom>
                <a:srgbClr val="E8F5FB"/>
              </a:clrFrom>
              <a:clrTo>
                <a:srgbClr val="E8F5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9750" l="0" r="99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310" y="3488505"/>
            <a:ext cx="3259907" cy="2674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990" b="66828" l="0" r="100000">
                        <a14:foregroundMark x1="44391" y1="64410" x2="44391" y2="64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7" b="32736"/>
          <a:stretch/>
        </p:blipFill>
        <p:spPr>
          <a:xfrm>
            <a:off x="6265176" y="3797187"/>
            <a:ext cx="3514949" cy="2453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265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DCA56C-7A25-4BD4-AA72-5256E68BE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047" y="221745"/>
            <a:ext cx="8304973" cy="832513"/>
          </a:xfrm>
        </p:spPr>
        <p:txBody>
          <a:bodyPr>
            <a:normAutofit/>
          </a:bodyPr>
          <a:lstStyle/>
          <a:p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การเตรียมความพร้อม - ส่วนจังหวัด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BBCF363-1123-45B1-8A9A-ABCDA40EF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939" y="5856515"/>
            <a:ext cx="7017621" cy="977621"/>
          </a:xfrm>
        </p:spPr>
        <p:txBody>
          <a:bodyPr/>
          <a:lstStyle/>
          <a:p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&lt;</a:t>
            </a:r>
            <a:r>
              <a:rPr lang="th-TH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สำนักงานสาธารณสุขจังหวัดเพชรบูรณ์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&gt;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6B3382C-08FA-4E1C-8B22-CF327E0F1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5276"/>
            <a:ext cx="9906000" cy="1301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525211A-CB7D-41B3-9E85-3217D8557CB4}"/>
              </a:ext>
            </a:extLst>
          </p:cNvPr>
          <p:cNvSpPr txBox="1"/>
          <p:nvPr/>
        </p:nvSpPr>
        <p:spPr>
          <a:xfrm>
            <a:off x="7898267" y="5856515"/>
            <a:ext cx="1949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2-5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41" y="820949"/>
            <a:ext cx="4450802" cy="6126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4554357" y="933118"/>
            <a:ext cx="35814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ให้เตรียมการระดับพื้นที่</a:t>
            </a:r>
            <a:endParaRPr lang="th-TH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54"/>
          <a:stretch/>
        </p:blipFill>
        <p:spPr bwMode="auto">
          <a:xfrm>
            <a:off x="3926234" y="1641004"/>
            <a:ext cx="5841204" cy="868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401" y="2277351"/>
            <a:ext cx="5761037" cy="2320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63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DCA56C-7A25-4BD4-AA72-5256E68BE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047" y="221745"/>
            <a:ext cx="8304973" cy="832513"/>
          </a:xfrm>
        </p:spPr>
        <p:txBody>
          <a:bodyPr>
            <a:normAutofit/>
          </a:bodyPr>
          <a:lstStyle/>
          <a:p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การเตรียมความพร้อม - ส่วนพื้นที่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BBCF363-1123-45B1-8A9A-ABCDA40EF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939" y="5856515"/>
            <a:ext cx="7017621" cy="977621"/>
          </a:xfrm>
        </p:spPr>
        <p:txBody>
          <a:bodyPr/>
          <a:lstStyle/>
          <a:p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&lt;</a:t>
            </a:r>
            <a:r>
              <a:rPr lang="th-TH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สำนักงานสาธารณสุขจังหวัดเพชรบูรณ์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&gt;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6B3382C-08FA-4E1C-8B22-CF327E0F1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5276"/>
            <a:ext cx="9906000" cy="1301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525211A-CB7D-41B3-9E85-3217D8557CB4}"/>
              </a:ext>
            </a:extLst>
          </p:cNvPr>
          <p:cNvSpPr txBox="1"/>
          <p:nvPr/>
        </p:nvSpPr>
        <p:spPr>
          <a:xfrm>
            <a:off x="7898267" y="5856515"/>
            <a:ext cx="1949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2-6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592" y="837581"/>
            <a:ext cx="4432881" cy="6035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7" r="8568" b="16485"/>
          <a:stretch/>
        </p:blipFill>
        <p:spPr bwMode="auto">
          <a:xfrm>
            <a:off x="6412174" y="865407"/>
            <a:ext cx="3575714" cy="4963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5313"/>
          <a:stretch/>
        </p:blipFill>
        <p:spPr bwMode="auto">
          <a:xfrm>
            <a:off x="3985145" y="851229"/>
            <a:ext cx="3414611" cy="5332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4681182" y="933117"/>
            <a:ext cx="500872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แจ้งผู้เกี่ยวข้อง</a:t>
            </a:r>
          </a:p>
          <a:p>
            <a:r>
              <a:rPr lang="th-TH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 การรักษาความปลอดภัย</a:t>
            </a:r>
            <a:endParaRPr lang="th-TH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 rot="20247942">
            <a:off x="5163125" y="2780034"/>
            <a:ext cx="28729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ประสานการปฏิบัติ</a:t>
            </a:r>
            <a:endParaRPr lang="th-TH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463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DCA56C-7A25-4BD4-AA72-5256E68BE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047" y="221745"/>
            <a:ext cx="8304973" cy="832513"/>
          </a:xfrm>
        </p:spPr>
        <p:txBody>
          <a:bodyPr>
            <a:normAutofit/>
          </a:bodyPr>
          <a:lstStyle/>
          <a:p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การเตรียมความพร้อม - ส่วนพื้นที่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BBCF363-1123-45B1-8A9A-ABCDA40EF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939" y="5856515"/>
            <a:ext cx="7017621" cy="977621"/>
          </a:xfrm>
        </p:spPr>
        <p:txBody>
          <a:bodyPr/>
          <a:lstStyle/>
          <a:p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&lt;</a:t>
            </a:r>
            <a:r>
              <a:rPr lang="th-TH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สำนักงานสาธารณสุขจังหวัดเพชรบูรณ์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&gt;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6B3382C-08FA-4E1C-8B22-CF327E0F1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5276"/>
            <a:ext cx="9906000" cy="1301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525211A-CB7D-41B3-9E85-3217D8557CB4}"/>
              </a:ext>
            </a:extLst>
          </p:cNvPr>
          <p:cNvSpPr txBox="1"/>
          <p:nvPr/>
        </p:nvSpPr>
        <p:spPr>
          <a:xfrm>
            <a:off x="7898267" y="5856515"/>
            <a:ext cx="1949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2-7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7" r="8568" b="16485"/>
          <a:stretch/>
        </p:blipFill>
        <p:spPr bwMode="auto">
          <a:xfrm>
            <a:off x="6412174" y="865407"/>
            <a:ext cx="3575714" cy="4963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5313"/>
          <a:stretch/>
        </p:blipFill>
        <p:spPr bwMode="auto">
          <a:xfrm>
            <a:off x="3985145" y="851229"/>
            <a:ext cx="3414611" cy="5332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4681182" y="933117"/>
            <a:ext cx="5008728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ขอความอนุเคราะห์/สนับสนุน</a:t>
            </a:r>
          </a:p>
          <a:p>
            <a:pPr marL="571500" indent="-571500">
              <a:buFontTx/>
              <a:buChar char="-"/>
            </a:pPr>
            <a:r>
              <a:rPr lang="th-TH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ห้องรับรองท่าอากาศยาน</a:t>
            </a:r>
          </a:p>
          <a:p>
            <a:pPr marL="571500" indent="-571500">
              <a:buFontTx/>
              <a:buChar char="-"/>
            </a:pPr>
            <a:r>
              <a:rPr lang="th-TH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บุคลากรสำนักงานจังหวัดฯ ที่มีประสบการณ์ช่วยปฏิบัติ ณ ท่าอากาศยาน</a:t>
            </a:r>
          </a:p>
          <a:p>
            <a:pPr marL="571500" indent="-571500">
              <a:buFontTx/>
              <a:buChar char="-"/>
            </a:pPr>
            <a:r>
              <a:rPr lang="th-TH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รถรับส่งนักบิน</a:t>
            </a:r>
            <a:endParaRPr lang="th-TH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 rot="20247942">
            <a:off x="4999394" y="5221332"/>
            <a:ext cx="28729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ประสานการปฏิบัติ</a:t>
            </a:r>
            <a:endParaRPr lang="th-TH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41"/>
          <a:stretch/>
        </p:blipFill>
        <p:spPr bwMode="auto">
          <a:xfrm>
            <a:off x="-68240" y="851229"/>
            <a:ext cx="4268180" cy="6035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621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DCA56C-7A25-4BD4-AA72-5256E68BE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047" y="221745"/>
            <a:ext cx="8304973" cy="832513"/>
          </a:xfrm>
        </p:spPr>
        <p:txBody>
          <a:bodyPr>
            <a:normAutofit/>
          </a:bodyPr>
          <a:lstStyle/>
          <a:p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การเตรียมความพร้อม - ส่วนพื้นที่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BBCF363-1123-45B1-8A9A-ABCDA40EF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939" y="5856515"/>
            <a:ext cx="7017621" cy="977621"/>
          </a:xfrm>
        </p:spPr>
        <p:txBody>
          <a:bodyPr/>
          <a:lstStyle/>
          <a:p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&lt;</a:t>
            </a:r>
            <a:r>
              <a:rPr lang="th-TH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สำนักงานสาธารณสุขจังหวัดเพชรบูรณ์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&gt;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6B3382C-08FA-4E1C-8B22-CF327E0F1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5276"/>
            <a:ext cx="9906000" cy="1301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525211A-CB7D-41B3-9E85-3217D8557CB4}"/>
              </a:ext>
            </a:extLst>
          </p:cNvPr>
          <p:cNvSpPr txBox="1"/>
          <p:nvPr/>
        </p:nvSpPr>
        <p:spPr>
          <a:xfrm>
            <a:off x="7898267" y="5856515"/>
            <a:ext cx="1949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2-8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7" r="8568" b="16485"/>
          <a:stretch/>
        </p:blipFill>
        <p:spPr bwMode="auto">
          <a:xfrm>
            <a:off x="6412174" y="865407"/>
            <a:ext cx="3575714" cy="4963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5313"/>
          <a:stretch/>
        </p:blipFill>
        <p:spPr bwMode="auto">
          <a:xfrm>
            <a:off x="3985145" y="851229"/>
            <a:ext cx="3414611" cy="5332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4681182" y="933117"/>
            <a:ext cx="500872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ขอความอนุเคราะห์/สนับสนุน</a:t>
            </a:r>
          </a:p>
          <a:p>
            <a:pPr marL="571500" indent="-571500">
              <a:buFontTx/>
              <a:buChar char="-"/>
            </a:pPr>
            <a:r>
              <a:rPr lang="th-TH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อำนวยความสะดวก-ปลอดภัย</a:t>
            </a:r>
          </a:p>
          <a:p>
            <a:pPr marL="571500" indent="-571500">
              <a:buFontTx/>
              <a:buChar char="-"/>
            </a:pPr>
            <a:r>
              <a:rPr lang="th-TH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การเดินทางโดยขบวนรถยนต์ - รถนำขบวน</a:t>
            </a:r>
            <a:endParaRPr lang="th-TH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 rot="20247942">
            <a:off x="5225425" y="3836809"/>
            <a:ext cx="28729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ประสานการปฏิบัติ</a:t>
            </a:r>
            <a:endParaRPr lang="th-TH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9"/>
          <a:stretch/>
        </p:blipFill>
        <p:spPr bwMode="auto">
          <a:xfrm>
            <a:off x="-95538" y="879055"/>
            <a:ext cx="4285401" cy="6035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576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DCA56C-7A25-4BD4-AA72-5256E68BE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047" y="221745"/>
            <a:ext cx="8304973" cy="832513"/>
          </a:xfrm>
        </p:spPr>
        <p:txBody>
          <a:bodyPr>
            <a:normAutofit/>
          </a:bodyPr>
          <a:lstStyle/>
          <a:p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การเตรียมความพร้อม - ส่วนพื้นที่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BBCF363-1123-45B1-8A9A-ABCDA40EF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939" y="5856515"/>
            <a:ext cx="7017621" cy="977621"/>
          </a:xfrm>
        </p:spPr>
        <p:txBody>
          <a:bodyPr/>
          <a:lstStyle/>
          <a:p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&lt;</a:t>
            </a:r>
            <a:r>
              <a:rPr lang="th-TH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สำนักงานสาธารณสุขจังหวัดเพชรบูรณ์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&gt;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6B3382C-08FA-4E1C-8B22-CF327E0F1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5276"/>
            <a:ext cx="9906000" cy="1301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525211A-CB7D-41B3-9E85-3217D8557CB4}"/>
              </a:ext>
            </a:extLst>
          </p:cNvPr>
          <p:cNvSpPr txBox="1"/>
          <p:nvPr/>
        </p:nvSpPr>
        <p:spPr>
          <a:xfrm>
            <a:off x="7898267" y="5856515"/>
            <a:ext cx="1949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2-9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7" r="8568" b="16485"/>
          <a:stretch/>
        </p:blipFill>
        <p:spPr bwMode="auto">
          <a:xfrm>
            <a:off x="6412174" y="865407"/>
            <a:ext cx="3575714" cy="4963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5313"/>
          <a:stretch/>
        </p:blipFill>
        <p:spPr bwMode="auto">
          <a:xfrm>
            <a:off x="3985145" y="851229"/>
            <a:ext cx="3414611" cy="5332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4681182" y="933117"/>
            <a:ext cx="5008728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ขอความอนุเคราะห์/สนับสนุน</a:t>
            </a:r>
          </a:p>
          <a:p>
            <a:pPr marL="571500" indent="-571500">
              <a:buFontTx/>
              <a:buChar char="-"/>
            </a:pPr>
            <a:r>
              <a:rPr lang="th-TH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อำนวยความสะดวก-ปลอดภัย</a:t>
            </a:r>
          </a:p>
          <a:p>
            <a:pPr marL="571500" indent="-571500">
              <a:buFontTx/>
              <a:buChar char="-"/>
            </a:pPr>
            <a:r>
              <a:rPr lang="th-TH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การเดินทางโดยขบวนรถยนต์ – รถพยาบาล(พร้อมทีม)   – รถยนต์โดยสาร (ตู้) รับ ส่ง คณะตรวจเยี่ยม</a:t>
            </a:r>
            <a:endParaRPr lang="th-TH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 rot="20247942">
            <a:off x="5271588" y="4994898"/>
            <a:ext cx="28729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ประสานการปฏิบัติ</a:t>
            </a:r>
            <a:endParaRPr lang="th-TH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39" y="859812"/>
            <a:ext cx="4388501" cy="6035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534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DCA56C-7A25-4BD4-AA72-5256E68BE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047" y="221745"/>
            <a:ext cx="8304973" cy="832513"/>
          </a:xfrm>
        </p:spPr>
        <p:txBody>
          <a:bodyPr>
            <a:normAutofit/>
          </a:bodyPr>
          <a:lstStyle/>
          <a:p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การเตรียมความพร้อม - ส่วนพื้นที่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BBCF363-1123-45B1-8A9A-ABCDA40EF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939" y="5856515"/>
            <a:ext cx="7017621" cy="977621"/>
          </a:xfrm>
        </p:spPr>
        <p:txBody>
          <a:bodyPr/>
          <a:lstStyle/>
          <a:p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&lt;</a:t>
            </a:r>
            <a:r>
              <a:rPr lang="th-TH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สำนักงานสาธารณสุขจังหวัดเพชรบูรณ์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&gt;</a:t>
            </a:r>
          </a:p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1"/>
          <a:stretch/>
        </p:blipFill>
        <p:spPr bwMode="auto">
          <a:xfrm>
            <a:off x="398327" y="1794009"/>
            <a:ext cx="9163938" cy="4432251"/>
          </a:xfrm>
          <a:prstGeom prst="rect">
            <a:avLst/>
          </a:prstGeom>
          <a:solidFill>
            <a:srgbClr val="FDFDFD"/>
          </a:solidFill>
          <a:ln>
            <a:noFill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6B3382C-08FA-4E1C-8B22-CF327E0F1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75276"/>
            <a:ext cx="9906000" cy="1301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525211A-CB7D-41B3-9E85-3217D8557CB4}"/>
              </a:ext>
            </a:extLst>
          </p:cNvPr>
          <p:cNvSpPr txBox="1"/>
          <p:nvPr/>
        </p:nvSpPr>
        <p:spPr>
          <a:xfrm>
            <a:off x="7898267" y="5856515"/>
            <a:ext cx="1949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2-10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xmlns="" id="{86B3382C-08FA-4E1C-8B22-CF327E0F1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" y="839892"/>
            <a:ext cx="9906000" cy="1301971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40944" y="1004235"/>
            <a:ext cx="459928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4000" b="1" cap="none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รูปแบบขบวน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 rot="20247942">
            <a:off x="6501952" y="2456416"/>
            <a:ext cx="28729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ประสานการปฏิบัติ</a:t>
            </a:r>
            <a:endParaRPr lang="th-TH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718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DCA56C-7A25-4BD4-AA72-5256E68BE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047" y="221745"/>
            <a:ext cx="8304973" cy="832513"/>
          </a:xfrm>
        </p:spPr>
        <p:txBody>
          <a:bodyPr>
            <a:normAutofit/>
          </a:bodyPr>
          <a:lstStyle/>
          <a:p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การเตรียมความพร้อม - ส่วนพื้นที่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BBCF363-1123-45B1-8A9A-ABCDA40EF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939" y="5856515"/>
            <a:ext cx="7017621" cy="977621"/>
          </a:xfrm>
        </p:spPr>
        <p:txBody>
          <a:bodyPr/>
          <a:lstStyle/>
          <a:p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&lt;</a:t>
            </a:r>
            <a:r>
              <a:rPr lang="th-TH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สำนักงานสาธารณสุขจังหวัดเพชรบูรณ์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&gt;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6B3382C-08FA-4E1C-8B22-CF327E0F1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5276"/>
            <a:ext cx="9906000" cy="1301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525211A-CB7D-41B3-9E85-3217D8557CB4}"/>
              </a:ext>
            </a:extLst>
          </p:cNvPr>
          <p:cNvSpPr txBox="1"/>
          <p:nvPr/>
        </p:nvSpPr>
        <p:spPr>
          <a:xfrm>
            <a:off x="7898267" y="5856515"/>
            <a:ext cx="1949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2-11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xmlns="" id="{86B3382C-08FA-4E1C-8B22-CF327E0F1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839892"/>
            <a:ext cx="9906000" cy="1301971"/>
          </a:xfrm>
          <a:prstGeom prst="rect">
            <a:avLst/>
          </a:prstGeom>
        </p:spPr>
      </p:pic>
      <p:sp>
        <p:nvSpPr>
          <p:cNvPr id="7" name="สี่เหลี่ยมผืนผ้า 6"/>
          <p:cNvSpPr/>
          <p:nvPr/>
        </p:nvSpPr>
        <p:spPr>
          <a:xfrm>
            <a:off x="40944" y="1004235"/>
            <a:ext cx="459928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4000" b="1" cap="none" spc="50" dirty="0" err="1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รพร</a:t>
            </a:r>
            <a:r>
              <a:rPr lang="th-TH" sz="4000" b="1" cap="none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.หล่มเก่า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68490" y="2018235"/>
            <a:ext cx="9335068" cy="3785652"/>
          </a:xfrm>
          <a:prstGeom prst="rect">
            <a:avLst/>
          </a:prstGeom>
          <a:solidFill>
            <a:srgbClr val="FDFDFD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th-TH" sz="2400" b="1" dirty="0" smtClean="0"/>
              <a:t>แต่งตั้ง</a:t>
            </a:r>
            <a:r>
              <a:rPr lang="th-TH" sz="2400" b="1" dirty="0"/>
              <a:t>คณะทำงาน 12 คณะ </a:t>
            </a:r>
            <a:endParaRPr lang="th-TH" sz="2400" b="1" dirty="0" smtClean="0"/>
          </a:p>
          <a:p>
            <a:pPr marL="342900" indent="-342900">
              <a:buFont typeface="Wingdings" pitchFamily="2" charset="2"/>
              <a:buChar char="q"/>
            </a:pPr>
            <a:r>
              <a:rPr lang="th-TH" sz="2400" b="1" dirty="0" smtClean="0"/>
              <a:t>เมื่อวันที่ </a:t>
            </a:r>
            <a:r>
              <a:rPr lang="th-TH" sz="2400" b="1" dirty="0"/>
              <a:t>29 เมษายน </a:t>
            </a:r>
            <a:r>
              <a:rPr lang="th-TH" sz="2400" b="1" dirty="0" smtClean="0"/>
              <a:t>2565 ผู้อำนวยการฯ ได้</a:t>
            </a:r>
            <a:r>
              <a:rPr lang="th-TH" sz="2400" b="1" dirty="0"/>
              <a:t>ประชุมเพื่อติดตามความก้าวของแต่ละคณะ พบว่าได้เตรียมการและดำเนินการตามแผนที่ได้วางไว้ ก้าวหน้า มากกว่า ร้อยละ 90   </a:t>
            </a:r>
            <a:endParaRPr lang="th-TH" sz="2400" b="1" dirty="0" smtClean="0"/>
          </a:p>
          <a:p>
            <a:pPr marL="342900" indent="-342900">
              <a:buFont typeface="Wingdings" pitchFamily="2" charset="2"/>
              <a:buChar char="q"/>
            </a:pPr>
            <a:r>
              <a:rPr lang="th-TH" sz="2400" b="1" dirty="0" smtClean="0"/>
              <a:t>การ</a:t>
            </a:r>
            <a:r>
              <a:rPr lang="th-TH" sz="2400" b="1" dirty="0"/>
              <a:t>นำเสนอภาคชุมชน ณ วัดสีบานเย็น บ้านปลาฝา หมู่ 5 ตำบลหิน</a:t>
            </a:r>
            <a:r>
              <a:rPr lang="th-TH" sz="2400" b="1" dirty="0" err="1"/>
              <a:t>ฮาว</a:t>
            </a:r>
            <a:r>
              <a:rPr lang="th-TH" sz="2400" b="1" dirty="0"/>
              <a:t> </a:t>
            </a:r>
            <a:r>
              <a:rPr lang="th-TH" sz="2400" b="1" dirty="0" smtClean="0"/>
              <a:t>ได้</a:t>
            </a:r>
            <a:r>
              <a:rPr lang="th-TH" sz="2400" b="1" dirty="0"/>
              <a:t>ประสานทีมงานและผู้ที่เกี่ยวข้อง ประกอบด้วย นายกองค์การบริหารส่วนตำบลหิน</a:t>
            </a:r>
            <a:r>
              <a:rPr lang="th-TH" sz="2400" b="1" dirty="0" err="1"/>
              <a:t>ฮาว</a:t>
            </a:r>
            <a:r>
              <a:rPr lang="th-TH" sz="2400" b="1" dirty="0"/>
              <a:t> พัฒนาการอำเภอหล่มเก่า กำนัน ผู้ใหญ่บ้านทุกหมู่บ้านในตำบลหิน</a:t>
            </a:r>
            <a:r>
              <a:rPr lang="th-TH" sz="2400" b="1" dirty="0" err="1"/>
              <a:t>ฮาว</a:t>
            </a:r>
            <a:r>
              <a:rPr lang="th-TH" sz="2400" b="1" dirty="0"/>
              <a:t> ชมรม/กลุ่มพลังมวลชนต่างๆในตำบลหิน</a:t>
            </a:r>
            <a:r>
              <a:rPr lang="th-TH" sz="2400" b="1" dirty="0" err="1"/>
              <a:t>ฮาว</a:t>
            </a:r>
            <a:r>
              <a:rPr lang="th-TH" sz="2400" b="1" dirty="0"/>
              <a:t>แล้ว </a:t>
            </a:r>
            <a:endParaRPr lang="th-TH" sz="2400" b="1" dirty="0" smtClean="0"/>
          </a:p>
          <a:p>
            <a:pPr marL="342900" indent="-342900">
              <a:buFont typeface="Wingdings" pitchFamily="2" charset="2"/>
              <a:buChar char="q"/>
            </a:pPr>
            <a:r>
              <a:rPr lang="th-TH" sz="2400" b="1" dirty="0" smtClean="0"/>
              <a:t>ใน</a:t>
            </a:r>
            <a:r>
              <a:rPr lang="th-TH" sz="2400" b="1" dirty="0"/>
              <a:t>วันที่ 2 พฤษภาคม </a:t>
            </a:r>
            <a:r>
              <a:rPr lang="th-TH" sz="2400" b="1" dirty="0" smtClean="0"/>
              <a:t>2565 เวลา </a:t>
            </a:r>
            <a:r>
              <a:rPr lang="th-TH" sz="2400" b="1" dirty="0"/>
              <a:t>13.00 น. </a:t>
            </a:r>
            <a:r>
              <a:rPr lang="th-TH" sz="2400" b="1" dirty="0" smtClean="0"/>
              <a:t>นายอำเภอ</a:t>
            </a:r>
            <a:r>
              <a:rPr lang="th-TH" sz="2400" b="1" dirty="0"/>
              <a:t>หล่มเก่า ได้เชิญทุกภาค</a:t>
            </a:r>
            <a:r>
              <a:rPr lang="th-TH" sz="2400" b="1" dirty="0" smtClean="0"/>
              <a:t>ส่วนร่วม</a:t>
            </a:r>
            <a:r>
              <a:rPr lang="th-TH" sz="2400" b="1" dirty="0"/>
              <a:t>ประชุมเพื่อเตรียมความพร้อมและซักซ้อมความเข้าใจในประเด็นต่างๆ ที่ จะนำเสนอ โดยมีสาธารณสุขอำเภอหล่มเก่า</a:t>
            </a:r>
            <a:r>
              <a:rPr lang="th-TH" sz="2400" b="1" dirty="0" smtClean="0"/>
              <a:t>, ทีม</a:t>
            </a:r>
            <a:r>
              <a:rPr lang="th-TH" sz="2400" b="1" dirty="0"/>
              <a:t>รพสต.ท่า</a:t>
            </a:r>
            <a:r>
              <a:rPr lang="th-TH" sz="2400" b="1" dirty="0" err="1"/>
              <a:t>ผู</a:t>
            </a:r>
            <a:r>
              <a:rPr lang="th-TH" sz="2400" b="1" dirty="0"/>
              <a:t> และ ผู้อำนวยการ รพ.สต.วังบาล เป็นที่ปรึกษา </a:t>
            </a:r>
            <a:r>
              <a:rPr lang="th-TH" sz="2400" b="1" dirty="0" smtClean="0"/>
              <a:t>และ</a:t>
            </a:r>
            <a:r>
              <a:rPr lang="th-TH" sz="2400" b="1" dirty="0"/>
              <a:t>นายกองค์การบริหารส่วนตำบลหิน</a:t>
            </a:r>
            <a:r>
              <a:rPr lang="th-TH" sz="2400" b="1" dirty="0" err="1"/>
              <a:t>ฮาว</a:t>
            </a:r>
            <a:r>
              <a:rPr lang="th-TH" sz="2400" b="1" dirty="0"/>
              <a:t> ให้การสนับสนุนจัดเตรียม สถานที่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5529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DCA56C-7A25-4BD4-AA72-5256E68BE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6006" y="2623751"/>
            <a:ext cx="7017622" cy="832513"/>
          </a:xfrm>
        </p:spPr>
        <p:txBody>
          <a:bodyPr>
            <a:normAutofit/>
          </a:bodyPr>
          <a:lstStyle/>
          <a:p>
            <a:pPr algn="ctr"/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จบการนำเสนอ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BBCF363-1123-45B1-8A9A-ABCDA40EF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939" y="5856515"/>
            <a:ext cx="7017621" cy="977621"/>
          </a:xfrm>
        </p:spPr>
        <p:txBody>
          <a:bodyPr/>
          <a:lstStyle/>
          <a:p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&lt;</a:t>
            </a:r>
            <a:r>
              <a:rPr lang="th-TH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สำนักงานสาธารณสุขจังหวัดเพชรบูรณ์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&gt;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6B3382C-08FA-4E1C-8B22-CF327E0F1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5276"/>
            <a:ext cx="9906000" cy="1301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525211A-CB7D-41B3-9E85-3217D8557CB4}"/>
              </a:ext>
            </a:extLst>
          </p:cNvPr>
          <p:cNvSpPr txBox="1"/>
          <p:nvPr/>
        </p:nvSpPr>
        <p:spPr>
          <a:xfrm>
            <a:off x="7898267" y="5856515"/>
            <a:ext cx="1949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0 - 00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522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D0BBD762-685C-4411-998E-378C5D4FC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260" y="1853885"/>
            <a:ext cx="8587289" cy="3450613"/>
          </a:xfrm>
        </p:spPr>
        <p:txBody>
          <a:bodyPr>
            <a:normAutofit/>
          </a:bodyPr>
          <a:lstStyle/>
          <a:p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คณะตรวจเยี่ยม และ กำหนดการ</a:t>
            </a:r>
            <a:endParaRPr lang="en-GB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การเตรียมความพร้อม</a:t>
            </a:r>
            <a:endParaRPr lang="th-TH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A69E9A-F5B6-489F-A747-1E1EBC5F9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524500"/>
            <a:ext cx="9905999" cy="13335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6BBC218D-60C8-4767-9A1F-24F4E5058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330" y="778978"/>
            <a:ext cx="9240671" cy="1219200"/>
          </a:xfrm>
        </p:spPr>
        <p:txBody>
          <a:bodyPr>
            <a:normAutofit fontScale="90000"/>
          </a:bodyPr>
          <a:lstStyle/>
          <a:p>
            <a:r>
              <a:rPr lang="th-TH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   ประเด็นนำเสนอ</a:t>
            </a:r>
            <a:br>
              <a:rPr lang="th-TH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endParaRPr lang="th-TH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612BB9D-0EFB-49F9-BBD7-AEBD979D3609}"/>
              </a:ext>
            </a:extLst>
          </p:cNvPr>
          <p:cNvSpPr txBox="1"/>
          <p:nvPr/>
        </p:nvSpPr>
        <p:spPr>
          <a:xfrm>
            <a:off x="7898266" y="5856515"/>
            <a:ext cx="200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0 - 0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470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BBCF363-1123-45B1-8A9A-ABCDA40EF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939" y="5856515"/>
            <a:ext cx="7017621" cy="977621"/>
          </a:xfrm>
        </p:spPr>
        <p:txBody>
          <a:bodyPr/>
          <a:lstStyle/>
          <a:p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&lt;</a:t>
            </a:r>
            <a:r>
              <a:rPr lang="th-TH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สำนักงานสาธารณสุขจังหวัดเพชรบูรณ์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&gt;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6B3382C-08FA-4E1C-8B22-CF327E0F1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5276"/>
            <a:ext cx="9906000" cy="1301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525211A-CB7D-41B3-9E85-3217D8557CB4}"/>
              </a:ext>
            </a:extLst>
          </p:cNvPr>
          <p:cNvSpPr txBox="1"/>
          <p:nvPr/>
        </p:nvSpPr>
        <p:spPr>
          <a:xfrm>
            <a:off x="7898267" y="5856515"/>
            <a:ext cx="1949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1-1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90DCA56C-7A25-4BD4-AA72-5256E68BE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10" y="221745"/>
            <a:ext cx="6715860" cy="832513"/>
          </a:xfrm>
        </p:spPr>
        <p:txBody>
          <a:bodyPr>
            <a:normAutofit/>
          </a:bodyPr>
          <a:lstStyle/>
          <a:p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คณะตรวจเยี่ยม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1166313" y="1288660"/>
            <a:ext cx="78412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TH Niramit AS" pitchFamily="2" charset="-34"/>
                <a:cs typeface="TH Niramit AS" pitchFamily="2" charset="-34"/>
              </a:rPr>
              <a:t>VIP1 </a:t>
            </a:r>
            <a:r>
              <a:rPr lang="th-TH" sz="4000" b="1" dirty="0" smtClean="0">
                <a:latin typeface="TH Niramit AS" pitchFamily="2" charset="-34"/>
                <a:cs typeface="TH Niramit AS" pitchFamily="2" charset="-34"/>
              </a:rPr>
              <a:t>ศ.</a:t>
            </a:r>
            <a:r>
              <a:rPr lang="th-TH" sz="4000" b="1" dirty="0">
                <a:latin typeface="TH Niramit AS" pitchFamily="2" charset="-34"/>
                <a:cs typeface="TH Niramit AS" pitchFamily="2" charset="-34"/>
              </a:rPr>
              <a:t>เกียรติคุณ นพ.เกษม </a:t>
            </a:r>
            <a:r>
              <a:rPr lang="th-TH" sz="4000" b="1" dirty="0" err="1">
                <a:latin typeface="TH Niramit AS" pitchFamily="2" charset="-34"/>
                <a:cs typeface="TH Niramit AS" pitchFamily="2" charset="-34"/>
              </a:rPr>
              <a:t>วัฒน</a:t>
            </a:r>
            <a:r>
              <a:rPr lang="th-TH" sz="4000" b="1" dirty="0">
                <a:latin typeface="TH Niramit AS" pitchFamily="2" charset="-34"/>
                <a:cs typeface="TH Niramit AS" pitchFamily="2" charset="-34"/>
              </a:rPr>
              <a:t>ชัย </a:t>
            </a:r>
            <a:r>
              <a:rPr lang="th-TH" sz="4000" b="1" dirty="0" smtClean="0">
                <a:latin typeface="TH Niramit AS" pitchFamily="2" charset="-34"/>
                <a:cs typeface="TH Niramit AS" pitchFamily="2" charset="-34"/>
              </a:rPr>
              <a:t>องคมนตรี </a:t>
            </a:r>
            <a:endParaRPr lang="en-US" sz="4000" b="1" dirty="0">
              <a:latin typeface="TH Niramit AS" pitchFamily="2" charset="-34"/>
              <a:cs typeface="TH Niramit AS" pitchFamily="2" charset="-34"/>
            </a:endParaRPr>
          </a:p>
          <a:p>
            <a:r>
              <a:rPr lang="en-US" sz="4000" b="1" dirty="0">
                <a:latin typeface="TH Niramit AS" pitchFamily="2" charset="-34"/>
                <a:cs typeface="TH Niramit AS" pitchFamily="2" charset="-34"/>
              </a:rPr>
              <a:t>VIP2 </a:t>
            </a:r>
            <a:r>
              <a:rPr lang="th-TH" sz="4000" b="1" dirty="0" smtClean="0">
                <a:latin typeface="TH Niramit AS" pitchFamily="2" charset="-34"/>
                <a:cs typeface="TH Niramit AS" pitchFamily="2" charset="-34"/>
              </a:rPr>
              <a:t>พล</a:t>
            </a:r>
            <a:r>
              <a:rPr lang="th-TH" sz="4000" b="1" dirty="0">
                <a:latin typeface="TH Niramit AS" pitchFamily="2" charset="-34"/>
                <a:cs typeface="TH Niramit AS" pitchFamily="2" charset="-34"/>
              </a:rPr>
              <a:t>เรือเอก </a:t>
            </a:r>
            <a:r>
              <a:rPr lang="th-TH" sz="4000" b="1" dirty="0" err="1">
                <a:latin typeface="TH Niramit AS" pitchFamily="2" charset="-34"/>
                <a:cs typeface="TH Niramit AS" pitchFamily="2" charset="-34"/>
              </a:rPr>
              <a:t>พงษ์</a:t>
            </a:r>
            <a:r>
              <a:rPr lang="th-TH" sz="4000" b="1" dirty="0">
                <a:latin typeface="TH Niramit AS" pitchFamily="2" charset="-34"/>
                <a:cs typeface="TH Niramit AS" pitchFamily="2" charset="-34"/>
              </a:rPr>
              <a:t>เทพ หนูเทพ </a:t>
            </a:r>
            <a:r>
              <a:rPr lang="th-TH" sz="4000" b="1" dirty="0" smtClean="0">
                <a:latin typeface="TH Niramit AS" pitchFamily="2" charset="-34"/>
                <a:cs typeface="TH Niramit AS" pitchFamily="2" charset="-34"/>
              </a:rPr>
              <a:t>องคมนตรี</a:t>
            </a:r>
            <a:endParaRPr lang="en-US" sz="4000" b="1" dirty="0">
              <a:latin typeface="TH Niramit AS" pitchFamily="2" charset="-34"/>
              <a:cs typeface="TH Niramit AS" pitchFamily="2" charset="-34"/>
            </a:endParaRPr>
          </a:p>
          <a:p>
            <a:r>
              <a:rPr lang="en-US" sz="4000" b="1" dirty="0">
                <a:latin typeface="TH Niramit AS" pitchFamily="2" charset="-34"/>
                <a:cs typeface="TH Niramit AS" pitchFamily="2" charset="-34"/>
              </a:rPr>
              <a:t>VIP3 </a:t>
            </a:r>
            <a:r>
              <a:rPr lang="th-TH" sz="4000" b="1" dirty="0" smtClean="0">
                <a:latin typeface="TH Niramit AS" pitchFamily="2" charset="-34"/>
                <a:cs typeface="TH Niramit AS" pitchFamily="2" charset="-34"/>
              </a:rPr>
              <a:t>นพ.</a:t>
            </a:r>
            <a:r>
              <a:rPr lang="th-TH" sz="4000" b="1" dirty="0">
                <a:latin typeface="TH Niramit AS" pitchFamily="2" charset="-34"/>
                <a:cs typeface="TH Niramit AS" pitchFamily="2" charset="-34"/>
              </a:rPr>
              <a:t>โสภณ เมฆธน </a:t>
            </a:r>
            <a:r>
              <a:rPr lang="th-TH" sz="4000" b="1" dirty="0" err="1">
                <a:latin typeface="TH Niramit AS" pitchFamily="2" charset="-34"/>
                <a:cs typeface="TH Niramit AS" pitchFamily="2" charset="-34"/>
              </a:rPr>
              <a:t>ผช</a:t>
            </a:r>
            <a:r>
              <a:rPr lang="th-TH" sz="4000" b="1" dirty="0">
                <a:latin typeface="TH Niramit AS" pitchFamily="2" charset="-34"/>
                <a:cs typeface="TH Niramit AS" pitchFamily="2" charset="-34"/>
              </a:rPr>
              <a:t>.</a:t>
            </a:r>
            <a:r>
              <a:rPr lang="th-TH" sz="4000" b="1" dirty="0" err="1" smtClean="0">
                <a:latin typeface="TH Niramit AS" pitchFamily="2" charset="-34"/>
                <a:cs typeface="TH Niramit AS" pitchFamily="2" charset="-34"/>
              </a:rPr>
              <a:t>รมต.สธ</a:t>
            </a:r>
            <a:r>
              <a:rPr lang="th-TH" sz="4000" b="1" dirty="0" smtClean="0">
                <a:latin typeface="TH Niramit AS" pitchFamily="2" charset="-34"/>
                <a:cs typeface="TH Niramit AS" pitchFamily="2" charset="-34"/>
              </a:rPr>
              <a:t>.</a:t>
            </a:r>
            <a:endParaRPr lang="en-US" sz="4000" b="1" dirty="0"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312785" y="3585528"/>
            <a:ext cx="4365298" cy="29546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 smtClean="0">
                <a:latin typeface="TH Niramit AS" pitchFamily="2" charset="-34"/>
                <a:cs typeface="TH Niramit AS" pitchFamily="2" charset="-34"/>
              </a:rPr>
              <a:t>คณะกรรมการมูลนิธิ </a:t>
            </a:r>
          </a:p>
          <a:p>
            <a:r>
              <a:rPr lang="th-TH" sz="3600" b="1" dirty="0" smtClean="0">
                <a:latin typeface="TH Niramit AS" pitchFamily="2" charset="-34"/>
                <a:cs typeface="TH Niramit AS" pitchFamily="2" charset="-34"/>
              </a:rPr>
              <a:t>ผู้แทนเหล่าทัพ </a:t>
            </a:r>
          </a:p>
          <a:p>
            <a:r>
              <a:rPr lang="th-TH" sz="3600" b="1" dirty="0" smtClean="0">
                <a:latin typeface="TH Niramit AS" pitchFamily="2" charset="-34"/>
                <a:cs typeface="TH Niramit AS" pitchFamily="2" charset="-34"/>
              </a:rPr>
              <a:t>ผู้แทนส่วนราชการที่เกี่ยวข้อง </a:t>
            </a:r>
          </a:p>
          <a:p>
            <a:endParaRPr lang="th-TH" b="1" dirty="0" smtClean="0">
              <a:latin typeface="TH Niramit AS" pitchFamily="2" charset="-34"/>
              <a:cs typeface="TH Niramit AS" pitchFamily="2" charset="-34"/>
            </a:endParaRPr>
          </a:p>
          <a:p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Fah kwang" pitchFamily="2" charset="-34"/>
                <a:cs typeface="TH Fah kwang" pitchFamily="2" charset="-34"/>
              </a:rPr>
              <a:t>รวม 40 คน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Fah kwang" pitchFamily="2" charset="-34"/>
              <a:cs typeface="TH Fah kwang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5483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2" cstate="screen">
            <a:alphaModFix amt="4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BBCF363-1123-45B1-8A9A-ABCDA40EF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939" y="5856515"/>
            <a:ext cx="7017621" cy="977621"/>
          </a:xfrm>
        </p:spPr>
        <p:txBody>
          <a:bodyPr/>
          <a:lstStyle/>
          <a:p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&lt;</a:t>
            </a:r>
            <a:r>
              <a:rPr lang="th-TH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สำนักงานสาธารณสุขจังหวัดเพชรบูรณ์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&gt;</a:t>
            </a:r>
          </a:p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8" t="15485" r="15450" b="11105"/>
          <a:stretch/>
        </p:blipFill>
        <p:spPr bwMode="auto">
          <a:xfrm>
            <a:off x="4236719" y="68240"/>
            <a:ext cx="5669281" cy="537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6B3382C-08FA-4E1C-8B22-CF327E0F1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75276"/>
            <a:ext cx="9906000" cy="130197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77" y="932426"/>
            <a:ext cx="6450708" cy="557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525211A-CB7D-41B3-9E85-3217D8557CB4}"/>
              </a:ext>
            </a:extLst>
          </p:cNvPr>
          <p:cNvSpPr txBox="1"/>
          <p:nvPr/>
        </p:nvSpPr>
        <p:spPr>
          <a:xfrm>
            <a:off x="7898267" y="5856515"/>
            <a:ext cx="1949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1-2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90DCA56C-7A25-4BD4-AA72-5256E68BE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10" y="221745"/>
            <a:ext cx="6715860" cy="832513"/>
          </a:xfrm>
        </p:spPr>
        <p:txBody>
          <a:bodyPr>
            <a:normAutofit/>
          </a:bodyPr>
          <a:lstStyle/>
          <a:p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กำหนดการ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cxnSp>
        <p:nvCxnSpPr>
          <p:cNvPr id="19" name="ลูกศรเชื่อมต่อแบบตรง 18"/>
          <p:cNvCxnSpPr/>
          <p:nvPr/>
        </p:nvCxnSpPr>
        <p:spPr>
          <a:xfrm flipV="1">
            <a:off x="6960358" y="805218"/>
            <a:ext cx="937909" cy="4230807"/>
          </a:xfrm>
          <a:prstGeom prst="straightConnector1">
            <a:avLst/>
          </a:prstGeom>
          <a:ln w="3175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42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BBCF363-1123-45B1-8A9A-ABCDA40EF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939" y="5856515"/>
            <a:ext cx="7017621" cy="977621"/>
          </a:xfrm>
        </p:spPr>
        <p:txBody>
          <a:bodyPr/>
          <a:lstStyle/>
          <a:p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&lt;</a:t>
            </a:r>
            <a:r>
              <a:rPr lang="th-TH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สำนักงานสาธารณสุขจังหวัดเพชรบูรณ์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&gt;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6B3382C-08FA-4E1C-8B22-CF327E0F1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5276"/>
            <a:ext cx="9906000" cy="1301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525211A-CB7D-41B3-9E85-3217D8557CB4}"/>
              </a:ext>
            </a:extLst>
          </p:cNvPr>
          <p:cNvSpPr txBox="1"/>
          <p:nvPr/>
        </p:nvSpPr>
        <p:spPr>
          <a:xfrm>
            <a:off x="7898267" y="5856515"/>
            <a:ext cx="1949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1-3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90DCA56C-7A25-4BD4-AA72-5256E68BE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10" y="221745"/>
            <a:ext cx="6715860" cy="832513"/>
          </a:xfrm>
        </p:spPr>
        <p:txBody>
          <a:bodyPr>
            <a:normAutofit/>
          </a:bodyPr>
          <a:lstStyle/>
          <a:p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กำหนดการ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1" t="13461" r="7665" b="14886"/>
          <a:stretch/>
        </p:blipFill>
        <p:spPr bwMode="auto">
          <a:xfrm>
            <a:off x="6294689" y="333753"/>
            <a:ext cx="3611311" cy="5425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กลุ่ม 1"/>
          <p:cNvGrpSpPr/>
          <p:nvPr/>
        </p:nvGrpSpPr>
        <p:grpSpPr>
          <a:xfrm>
            <a:off x="150124" y="896624"/>
            <a:ext cx="6361670" cy="5303039"/>
            <a:chOff x="150124" y="1087696"/>
            <a:chExt cx="6361670" cy="5303039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" r="1264"/>
            <a:stretch/>
          </p:blipFill>
          <p:spPr bwMode="auto">
            <a:xfrm>
              <a:off x="150124" y="1087696"/>
              <a:ext cx="6361670" cy="3566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8" t="10049"/>
            <a:stretch/>
          </p:blipFill>
          <p:spPr bwMode="auto">
            <a:xfrm>
              <a:off x="150124" y="4558352"/>
              <a:ext cx="6361670" cy="1832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7063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8" t="15485" r="15450" b="11105"/>
          <a:stretch/>
        </p:blipFill>
        <p:spPr bwMode="auto">
          <a:xfrm>
            <a:off x="1391907" y="51913"/>
            <a:ext cx="6128009" cy="5804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BBCF363-1123-45B1-8A9A-ABCDA40EF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939" y="5856515"/>
            <a:ext cx="7017621" cy="977621"/>
          </a:xfrm>
        </p:spPr>
        <p:txBody>
          <a:bodyPr/>
          <a:lstStyle/>
          <a:p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&lt;</a:t>
            </a:r>
            <a:r>
              <a:rPr lang="th-TH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สำนักงานสาธารณสุขจังหวัดเพชรบูรณ์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&gt;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6B3382C-08FA-4E1C-8B22-CF327E0F1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75276"/>
            <a:ext cx="9906000" cy="1301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525211A-CB7D-41B3-9E85-3217D8557CB4}"/>
              </a:ext>
            </a:extLst>
          </p:cNvPr>
          <p:cNvSpPr txBox="1"/>
          <p:nvPr/>
        </p:nvSpPr>
        <p:spPr>
          <a:xfrm>
            <a:off x="7898267" y="5856515"/>
            <a:ext cx="1949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</a:t>
            </a: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90DCA56C-7A25-4BD4-AA72-5256E68BE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10" y="221745"/>
            <a:ext cx="6715860" cy="832513"/>
          </a:xfrm>
        </p:spPr>
        <p:txBody>
          <a:bodyPr>
            <a:normAutofit/>
          </a:bodyPr>
          <a:lstStyle/>
          <a:p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กำหนดการ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36" t="14692" r="8454" b="20660"/>
          <a:stretch/>
        </p:blipFill>
        <p:spPr bwMode="auto">
          <a:xfrm>
            <a:off x="6851176" y="51913"/>
            <a:ext cx="2873602" cy="552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29" y="1214675"/>
            <a:ext cx="6539708" cy="3548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528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DCA56C-7A25-4BD4-AA72-5256E68BE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048" y="221745"/>
            <a:ext cx="7017622" cy="832513"/>
          </a:xfrm>
        </p:spPr>
        <p:txBody>
          <a:bodyPr>
            <a:normAutofit/>
          </a:bodyPr>
          <a:lstStyle/>
          <a:p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การเตรียมความพร้อม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BBCF363-1123-45B1-8A9A-ABCDA40EF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939" y="5856515"/>
            <a:ext cx="7017621" cy="977621"/>
          </a:xfrm>
        </p:spPr>
        <p:txBody>
          <a:bodyPr/>
          <a:lstStyle/>
          <a:p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&lt;</a:t>
            </a:r>
            <a:r>
              <a:rPr lang="th-TH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สำนักงานสาธารณสุขจังหวัดเพชรบูรณ์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&gt;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6B3382C-08FA-4E1C-8B22-CF327E0F1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5276"/>
            <a:ext cx="9906000" cy="1301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525211A-CB7D-41B3-9E85-3217D8557CB4}"/>
              </a:ext>
            </a:extLst>
          </p:cNvPr>
          <p:cNvSpPr txBox="1"/>
          <p:nvPr/>
        </p:nvSpPr>
        <p:spPr>
          <a:xfrm>
            <a:off x="7898267" y="5856515"/>
            <a:ext cx="1949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2-1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xmlns="" id="{D0BBD762-685C-4411-998E-378C5D4FC45D}"/>
              </a:ext>
            </a:extLst>
          </p:cNvPr>
          <p:cNvSpPr txBox="1">
            <a:spLocks/>
          </p:cNvSpPr>
          <p:nvPr/>
        </p:nvSpPr>
        <p:spPr>
          <a:xfrm>
            <a:off x="659355" y="1062315"/>
            <a:ext cx="8587289" cy="3450613"/>
          </a:xfrm>
          <a:prstGeom prst="rect">
            <a:avLst/>
          </a:prstGeom>
        </p:spPr>
        <p:txBody>
          <a:bodyPr vert="horz" lIns="91440" tIns="91440" rIns="91440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b="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685800" indent="-685800">
              <a:buFont typeface="Wingdings" pitchFamily="2" charset="2"/>
              <a:buChar char="v"/>
            </a:pP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ส่วนจังหวัด (</a:t>
            </a:r>
            <a:r>
              <a:rPr lang="th-TH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สสจ</a:t>
            </a: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.เพชรบูรณ์)</a:t>
            </a:r>
            <a:endParaRPr lang="en-GB" sz="5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685800" indent="-685800">
              <a:buFont typeface="Wingdings" pitchFamily="2" charset="2"/>
              <a:buChar char="v"/>
            </a:pP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ส่วนพื้นที่    (</a:t>
            </a:r>
            <a:r>
              <a:rPr lang="th-TH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รพร</a:t>
            </a: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.หล่มเก่า)</a:t>
            </a:r>
            <a:endParaRPr lang="th-TH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4816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DCA56C-7A25-4BD4-AA72-5256E68BE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047" y="221745"/>
            <a:ext cx="8304973" cy="832513"/>
          </a:xfrm>
        </p:spPr>
        <p:txBody>
          <a:bodyPr>
            <a:normAutofit/>
          </a:bodyPr>
          <a:lstStyle/>
          <a:p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การเตรียมความพร้อม - ส่วนจังหวัด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BBCF363-1123-45B1-8A9A-ABCDA40EF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939" y="5856515"/>
            <a:ext cx="7017621" cy="977621"/>
          </a:xfrm>
        </p:spPr>
        <p:txBody>
          <a:bodyPr/>
          <a:lstStyle/>
          <a:p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&lt;</a:t>
            </a:r>
            <a:r>
              <a:rPr lang="th-TH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สำนักงานสาธารณสุขจังหวัดเพชรบูรณ์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&gt;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6B3382C-08FA-4E1C-8B22-CF327E0F1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5276"/>
            <a:ext cx="9906000" cy="1301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525211A-CB7D-41B3-9E85-3217D8557CB4}"/>
              </a:ext>
            </a:extLst>
          </p:cNvPr>
          <p:cNvSpPr txBox="1"/>
          <p:nvPr/>
        </p:nvSpPr>
        <p:spPr>
          <a:xfrm>
            <a:off x="7898267" y="5856515"/>
            <a:ext cx="1949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2-3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85"/>
          <a:stretch/>
        </p:blipFill>
        <p:spPr bwMode="auto">
          <a:xfrm>
            <a:off x="-54593" y="932144"/>
            <a:ext cx="4319492" cy="5760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1" b="4238"/>
          <a:stretch/>
        </p:blipFill>
        <p:spPr bwMode="auto">
          <a:xfrm>
            <a:off x="3930555" y="927444"/>
            <a:ext cx="4307661" cy="6035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0"/>
          <a:stretch/>
        </p:blipFill>
        <p:spPr bwMode="auto">
          <a:xfrm>
            <a:off x="7925563" y="1052134"/>
            <a:ext cx="1949341" cy="118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95"/>
          <a:stretch/>
        </p:blipFill>
        <p:spPr bwMode="auto">
          <a:xfrm>
            <a:off x="6682449" y="3923068"/>
            <a:ext cx="3184839" cy="54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21" r="-1"/>
          <a:stretch/>
        </p:blipFill>
        <p:spPr bwMode="auto">
          <a:xfrm>
            <a:off x="7083191" y="4431095"/>
            <a:ext cx="2777493" cy="118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 rot="20247942">
            <a:off x="7019221" y="2573260"/>
            <a:ext cx="28729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ประสานการปฏิบัติ</a:t>
            </a:r>
            <a:endParaRPr lang="th-TH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522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DCA56C-7A25-4BD4-AA72-5256E68BE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047" y="221745"/>
            <a:ext cx="8304973" cy="832513"/>
          </a:xfrm>
        </p:spPr>
        <p:txBody>
          <a:bodyPr>
            <a:normAutofit/>
          </a:bodyPr>
          <a:lstStyle/>
          <a:p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การเตรียมความพร้อม - ส่วนจังหวัด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BBCF363-1123-45B1-8A9A-ABCDA40EF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939" y="5856515"/>
            <a:ext cx="7017621" cy="977621"/>
          </a:xfrm>
        </p:spPr>
        <p:txBody>
          <a:bodyPr/>
          <a:lstStyle/>
          <a:p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&lt;</a:t>
            </a:r>
            <a:r>
              <a:rPr lang="th-TH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สำนักงานสาธารณสุขจังหวัดเพชรบูรณ์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&gt;</a:t>
            </a:r>
          </a:p>
          <a:p>
            <a:endParaRPr lang="en-US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376" y="842207"/>
            <a:ext cx="4265864" cy="6035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6B3382C-08FA-4E1C-8B22-CF327E0F1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75276"/>
            <a:ext cx="9906000" cy="1301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525211A-CB7D-41B3-9E85-3217D8557CB4}"/>
              </a:ext>
            </a:extLst>
          </p:cNvPr>
          <p:cNvSpPr txBox="1"/>
          <p:nvPr/>
        </p:nvSpPr>
        <p:spPr>
          <a:xfrm>
            <a:off x="7898267" y="5856515"/>
            <a:ext cx="1949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2-4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888" y="945982"/>
            <a:ext cx="4388501" cy="6035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18"/>
          <a:stretch/>
        </p:blipFill>
        <p:spPr bwMode="auto">
          <a:xfrm>
            <a:off x="3780430" y="945982"/>
            <a:ext cx="3817196" cy="6035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 rot="20247942">
            <a:off x="2428136" y="1401670"/>
            <a:ext cx="27045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ขอเชิญผู้เกี่ยวข้อง</a:t>
            </a:r>
            <a:endParaRPr lang="th-TH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045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Custom 10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84582C"/>
      </a:accent2>
      <a:accent3>
        <a:srgbClr val="002060"/>
      </a:accent3>
      <a:accent4>
        <a:srgbClr val="586EA6"/>
      </a:accent4>
      <a:accent5>
        <a:srgbClr val="586EA6"/>
      </a:accent5>
      <a:accent6>
        <a:srgbClr val="6892A0"/>
      </a:accent6>
      <a:hlink>
        <a:srgbClr val="B71E42"/>
      </a:hlink>
      <a:folHlink>
        <a:srgbClr val="586EA6"/>
      </a:folHlink>
    </a:clrScheme>
    <a:fontScheme name="Default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>
    <a:spDef>
      <a:spPr>
        <a:solidFill>
          <a:srgbClr val="B71E4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>
        <a:ln w="31750"/>
      </a:spPr>
      <a:bodyPr/>
      <a:lstStyle/>
      <a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tf66921596_win32_fixed.potx" id="{F81442EF-054B-43F2-9D42-4AC72B9AFB37}" vid="{A487745B-CFD4-4F4A-9F31-FD463ACA8A6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tf66921596_win32</Template>
  <TotalTime>815</TotalTime>
  <Words>567</Words>
  <Application>Microsoft Office PowerPoint</Application>
  <PresentationFormat>กระดาษ A4 (210x297 มม.)</PresentationFormat>
  <Paragraphs>90</Paragraphs>
  <Slides>17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17</vt:i4>
      </vt:variant>
    </vt:vector>
  </HeadingPairs>
  <TitlesOfParts>
    <vt:vector size="18" baseType="lpstr">
      <vt:lpstr>Gallery</vt:lpstr>
      <vt:lpstr>งานนำเสนอ PowerPoint</vt:lpstr>
      <vt:lpstr>   ประเด็นนำเสนอ </vt:lpstr>
      <vt:lpstr>คณะตรวจเยี่ยม</vt:lpstr>
      <vt:lpstr>กำหนดการ</vt:lpstr>
      <vt:lpstr>กำหนดการ</vt:lpstr>
      <vt:lpstr>กำหนดการ</vt:lpstr>
      <vt:lpstr>การเตรียมความพร้อม</vt:lpstr>
      <vt:lpstr>การเตรียมความพร้อม - ส่วนจังหวัด</vt:lpstr>
      <vt:lpstr>การเตรียมความพร้อม - ส่วนจังหวัด</vt:lpstr>
      <vt:lpstr>การเตรียมความพร้อม - ส่วนจังหวัด</vt:lpstr>
      <vt:lpstr>การเตรียมความพร้อม - ส่วนพื้นที่</vt:lpstr>
      <vt:lpstr>การเตรียมความพร้อม - ส่วนพื้นที่</vt:lpstr>
      <vt:lpstr>การเตรียมความพร้อม - ส่วนพื้นที่</vt:lpstr>
      <vt:lpstr>การเตรียมความพร้อม - ส่วนพื้นที่</vt:lpstr>
      <vt:lpstr>การเตรียมความพร้อม - ส่วนพื้นที่</vt:lpstr>
      <vt:lpstr>การเตรียมความพร้อม - ส่วนพื้นที่</vt:lpstr>
      <vt:lpstr>จบการนำเสนอ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Supasit Sukee</dc:creator>
  <cp:lastModifiedBy>SSJ-Thoranit</cp:lastModifiedBy>
  <cp:revision>46</cp:revision>
  <dcterms:created xsi:type="dcterms:W3CDTF">2021-11-24T13:00:09Z</dcterms:created>
  <dcterms:modified xsi:type="dcterms:W3CDTF">2022-05-01T17:19:43Z</dcterms:modified>
</cp:coreProperties>
</file>