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317" r:id="rId4"/>
    <p:sldId id="262" r:id="rId5"/>
    <p:sldId id="316" r:id="rId6"/>
    <p:sldId id="263" r:id="rId7"/>
    <p:sldId id="264" r:id="rId8"/>
    <p:sldId id="319" r:id="rId9"/>
    <p:sldId id="320" r:id="rId10"/>
  </p:sldIdLst>
  <p:sldSz cx="12192000" cy="6858000"/>
  <p:notesSz cx="6858000" cy="9144000"/>
  <p:embeddedFontLst>
    <p:embeddedFont>
      <p:font typeface="Angsana New" panose="02020603050405020304" pitchFamily="18" charset="-34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TH SarabunPSK" panose="020B0500040200020003" pitchFamily="34" charset="-34"/>
      <p:regular r:id="rId17"/>
      <p:bold r:id="rId18"/>
      <p:italic r:id="rId19"/>
      <p:boldItalic r:id="rId20"/>
    </p:embeddedFont>
    <p:embeddedFont>
      <p:font typeface="Cordia New" panose="020B0304020202020204" pitchFamily="34" charset="-34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62" d="100"/>
          <a:sy n="62" d="100"/>
        </p:scale>
        <p:origin x="-1020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slide" Target="slides/slide8.xml"/><Relationship Id="rId19" Type="http://schemas.openxmlformats.org/officeDocument/2006/relationships/font" Target="fonts/font9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0079442D-442F-4584-AA75-6C1A73A5C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="" xmlns:a16="http://schemas.microsoft.com/office/drawing/2014/main" id="{6AD2D37E-12BB-4B28-AA13-1BA274536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83DF7046-343F-4223-A2F0-4F8B637F7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C43D-6013-429C-8F8B-CEB8CD892E8C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348E1804-91D8-420F-B931-383D980B6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B484DEB9-9CC0-4FCD-8142-6CB096B6E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60D2-9B24-4E96-9B28-34D6E239C3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462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A0A6B91D-2DD3-483B-B4AD-3A232D308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="" xmlns:a16="http://schemas.microsoft.com/office/drawing/2014/main" id="{1087374A-6996-421B-81A6-7F7E992F0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26F01EAA-C9BC-4B7E-AEE9-3C183008E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C43D-6013-429C-8F8B-CEB8CD892E8C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D37A5DB2-F8BD-46D7-B031-4757D4B70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CDBCBD02-092B-4D91-9B85-1F3348F9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60D2-9B24-4E96-9B28-34D6E239C3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2179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="" xmlns:a16="http://schemas.microsoft.com/office/drawing/2014/main" id="{1D71D78D-F3B4-48D2-B6C7-C6202C8789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="" xmlns:a16="http://schemas.microsoft.com/office/drawing/2014/main" id="{C180571F-1441-4B58-B48B-589633F74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09C864E0-36CA-4D77-A81B-FB93B608B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C43D-6013-429C-8F8B-CEB8CD892E8C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3A610FB7-C4B9-41E3-858F-B464D6980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0EB67C87-B830-43E2-8B13-A8B843AE7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60D2-9B24-4E96-9B28-34D6E239C3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8485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77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86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00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84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40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58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83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19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AF8F2B9A-0ADB-47C1-A7A5-6325036A7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AAFF6228-2193-4565-A886-6023F26DC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0CC4DFB1-FCA9-4A57-9531-56E5F2CEA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C43D-6013-429C-8F8B-CEB8CD892E8C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FAF86932-AB8D-40BB-86F5-8167E4716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A4A5A876-76D7-45FD-AA57-8C7638058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60D2-9B24-4E96-9B28-34D6E239C3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7996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1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12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11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35000" y="1066800"/>
            <a:ext cx="10922000" cy="508000"/>
          </a:xfrm>
          <a:prstGeom prst="rect">
            <a:avLst/>
          </a:prstGeom>
        </p:spPr>
        <p:txBody>
          <a:bodyPr/>
          <a:lstStyle>
            <a:lvl1pPr marL="0" indent="0" algn="ctr" defTabSz="412750">
              <a:spcBef>
                <a:spcPts val="0"/>
              </a:spcBef>
              <a:buClrTx/>
              <a:buSzTx/>
              <a:buNone/>
              <a:defRPr sz="27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757893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12872D66-1E28-4F7D-ADBF-C35810294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="" xmlns:a16="http://schemas.microsoft.com/office/drawing/2014/main" id="{A48842B3-510A-4D0D-BC74-F14BEA105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BE2422DE-5BFE-40E9-BF42-9F5BB6652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C43D-6013-429C-8F8B-CEB8CD892E8C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67E99163-B403-45B5-A7C4-58A551AD4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BD70E476-466C-4CD8-9988-B46A3DAC6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60D2-9B24-4E96-9B28-34D6E239C3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7199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6E84A90D-97BF-4AB3-8F10-A31EC3819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DC74CBA1-CDE7-42CA-8698-F8A65C674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="" xmlns:a16="http://schemas.microsoft.com/office/drawing/2014/main" id="{51428490-9DF2-4F52-8541-4AE53472E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="" xmlns:a16="http://schemas.microsoft.com/office/drawing/2014/main" id="{46FBEE42-9E33-46FB-8F26-4B65444FF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C43D-6013-429C-8F8B-CEB8CD892E8C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="" xmlns:a16="http://schemas.microsoft.com/office/drawing/2014/main" id="{38C5D6F5-A464-4368-AEB1-DFCFC05D5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="" xmlns:a16="http://schemas.microsoft.com/office/drawing/2014/main" id="{3FB73B02-E147-4D4C-829F-75FB5A94C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60D2-9B24-4E96-9B28-34D6E239C3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665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FC92B58C-D596-457A-84D2-812B705A4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="" xmlns:a16="http://schemas.microsoft.com/office/drawing/2014/main" id="{74CF787B-B9C8-4F30-AB73-D12FEC662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="" xmlns:a16="http://schemas.microsoft.com/office/drawing/2014/main" id="{02ACC5EF-E576-4348-BFB4-AD7E6B66A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="" xmlns:a16="http://schemas.microsoft.com/office/drawing/2014/main" id="{2021EAB6-C1CC-4F0F-9B98-9F0445C22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="" xmlns:a16="http://schemas.microsoft.com/office/drawing/2014/main" id="{EF3B06EE-75C6-4FE0-ACDD-9E8A718DCB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="" xmlns:a16="http://schemas.microsoft.com/office/drawing/2014/main" id="{AC2CA645-B4C3-4976-B5D7-EF54F1D2A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C43D-6013-429C-8F8B-CEB8CD892E8C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="" xmlns:a16="http://schemas.microsoft.com/office/drawing/2014/main" id="{F848C4F0-04DD-4DBB-BF1B-7A15D217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="" xmlns:a16="http://schemas.microsoft.com/office/drawing/2014/main" id="{EAD261F1-7FC6-46D4-B7D6-D238E6987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60D2-9B24-4E96-9B28-34D6E239C3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380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FD146367-9D39-474C-B79D-948740C01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="" xmlns:a16="http://schemas.microsoft.com/office/drawing/2014/main" id="{B2200F0C-676D-4A46-A53C-1BF161D81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C43D-6013-429C-8F8B-CEB8CD892E8C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="" xmlns:a16="http://schemas.microsoft.com/office/drawing/2014/main" id="{A4010732-8BB5-4A15-A3D5-0346528C6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="" xmlns:a16="http://schemas.microsoft.com/office/drawing/2014/main" id="{C7712E76-1E7B-4488-921F-40DD8272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60D2-9B24-4E96-9B28-34D6E239C3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345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="" xmlns:a16="http://schemas.microsoft.com/office/drawing/2014/main" id="{E1A5EC4E-1C22-4531-9BC9-D5314F9C6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C43D-6013-429C-8F8B-CEB8CD892E8C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="" xmlns:a16="http://schemas.microsoft.com/office/drawing/2014/main" id="{9305DF6B-F33E-4B00-A1F7-DC4B89ADF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="" xmlns:a16="http://schemas.microsoft.com/office/drawing/2014/main" id="{606846EE-D200-4C96-899D-5ABF28B9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60D2-9B24-4E96-9B28-34D6E239C3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761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CC3B0A2E-6054-4D6E-A76C-42D72A576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B993EF2D-9A09-42D7-93C3-EC250C6E7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="" xmlns:a16="http://schemas.microsoft.com/office/drawing/2014/main" id="{438B9AD4-FA4D-43FA-9CAF-96BC35D1F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="" xmlns:a16="http://schemas.microsoft.com/office/drawing/2014/main" id="{DBB33BA7-A2CC-4BE7-9D02-1A358980C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C43D-6013-429C-8F8B-CEB8CD892E8C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="" xmlns:a16="http://schemas.microsoft.com/office/drawing/2014/main" id="{8234404F-CEF0-4181-A826-949E3D0CC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="" xmlns:a16="http://schemas.microsoft.com/office/drawing/2014/main" id="{85330A42-2F30-4E7D-93F5-3DB240935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60D2-9B24-4E96-9B28-34D6E239C3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794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59E3CA3A-A676-4DFD-A428-D8CC3130F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="" xmlns:a16="http://schemas.microsoft.com/office/drawing/2014/main" id="{867417A2-338B-4DEF-A17B-D7333490A0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="" xmlns:a16="http://schemas.microsoft.com/office/drawing/2014/main" id="{F00580E6-CA6E-4CEB-BD06-47C03E27A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="" xmlns:a16="http://schemas.microsoft.com/office/drawing/2014/main" id="{ABC50263-A392-4CB0-BE6F-94AB097D9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C43D-6013-429C-8F8B-CEB8CD892E8C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="" xmlns:a16="http://schemas.microsoft.com/office/drawing/2014/main" id="{5CC4E3E1-B697-459E-9B85-200A682E9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="" xmlns:a16="http://schemas.microsoft.com/office/drawing/2014/main" id="{DE71CDE6-038A-4ABB-9227-D127A4DD2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60D2-9B24-4E96-9B28-34D6E239C3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440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="" xmlns:a16="http://schemas.microsoft.com/office/drawing/2014/main" id="{49DA507D-CCF4-49A8-B657-4509D64C5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="" xmlns:a16="http://schemas.microsoft.com/office/drawing/2014/main" id="{BFC73CBA-9A46-4CD2-80F8-54CE2C875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DC341E3D-C446-41F1-9500-49539FAAA5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CC43D-6013-429C-8F8B-CEB8CD892E8C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E3896DB1-55A7-4650-A524-09EE0ED62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FFF60F9A-4685-4F95-BAAC-AD6C0485E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560D2-9B24-4E96-9B28-34D6E239C3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908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5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3C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">
            <a:extLst>
              <a:ext uri="{FF2B5EF4-FFF2-40B4-BE49-F238E27FC236}">
                <a16:creationId xmlns="" xmlns:a16="http://schemas.microsoft.com/office/drawing/2014/main" id="{64E3E028-99B8-4EB5-8102-5EAFB07A82BC}"/>
              </a:ext>
            </a:extLst>
          </p:cNvPr>
          <p:cNvSpPr/>
          <p:nvPr/>
        </p:nvSpPr>
        <p:spPr>
          <a:xfrm>
            <a:off x="7137888" y="-86"/>
            <a:ext cx="5788966" cy="6919509"/>
          </a:xfrm>
          <a:custGeom>
            <a:avLst/>
            <a:gdLst/>
            <a:ahLst/>
            <a:cxnLst/>
            <a:rect l="l" t="t" r="r" b="b"/>
            <a:pathLst>
              <a:path w="8606155" h="10286874">
                <a:moveTo>
                  <a:pt x="8606155" y="10251441"/>
                </a:moveTo>
                <a:cubicBezTo>
                  <a:pt x="8606155" y="10284588"/>
                  <a:pt x="8595487" y="10286874"/>
                  <a:pt x="8567674" y="10286874"/>
                </a:cubicBezTo>
                <a:cubicBezTo>
                  <a:pt x="5713094" y="10286239"/>
                  <a:pt x="2858643" y="10286239"/>
                  <a:pt x="4064" y="10286239"/>
                </a:cubicBezTo>
                <a:cubicBezTo>
                  <a:pt x="0" y="10272396"/>
                  <a:pt x="6350" y="10259823"/>
                  <a:pt x="9271" y="10246996"/>
                </a:cubicBezTo>
                <a:cubicBezTo>
                  <a:pt x="134747" y="9685402"/>
                  <a:pt x="260350" y="9123935"/>
                  <a:pt x="386207" y="8562467"/>
                </a:cubicBezTo>
                <a:cubicBezTo>
                  <a:pt x="565658" y="7761986"/>
                  <a:pt x="745490" y="6961633"/>
                  <a:pt x="924814" y="6161151"/>
                </a:cubicBezTo>
                <a:cubicBezTo>
                  <a:pt x="1146302" y="5172583"/>
                  <a:pt x="1367282" y="4184015"/>
                  <a:pt x="1588643" y="3195574"/>
                </a:cubicBezTo>
                <a:cubicBezTo>
                  <a:pt x="1813560" y="2191385"/>
                  <a:pt x="2038604" y="1187323"/>
                  <a:pt x="2264156" y="183261"/>
                </a:cubicBezTo>
                <a:cubicBezTo>
                  <a:pt x="2277872" y="122174"/>
                  <a:pt x="2286635" y="59690"/>
                  <a:pt x="2308860" y="635"/>
                </a:cubicBezTo>
                <a:cubicBezTo>
                  <a:pt x="4395216" y="635"/>
                  <a:pt x="6481572" y="635"/>
                  <a:pt x="8567928" y="0"/>
                </a:cubicBezTo>
                <a:cubicBezTo>
                  <a:pt x="8596249" y="0"/>
                  <a:pt x="8605901" y="3429"/>
                  <a:pt x="8605901" y="35814"/>
                </a:cubicBezTo>
                <a:cubicBezTo>
                  <a:pt x="8605139" y="3441066"/>
                  <a:pt x="8605139" y="6846317"/>
                  <a:pt x="8606155" y="10251441"/>
                </a:cubicBezTo>
                <a:close/>
              </a:path>
            </a:pathLst>
          </a:custGeom>
          <a:solidFill>
            <a:srgbClr val="F6F6F6"/>
          </a:solidFill>
        </p:spPr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8353E430-E9FB-410B-9809-C16E0613A1E5}"/>
              </a:ext>
            </a:extLst>
          </p:cNvPr>
          <p:cNvGrpSpPr/>
          <p:nvPr/>
        </p:nvGrpSpPr>
        <p:grpSpPr>
          <a:xfrm rot="-10800000">
            <a:off x="6498558" y="295847"/>
            <a:ext cx="2400041" cy="5123352"/>
            <a:chOff x="0" y="0"/>
            <a:chExt cx="6350000" cy="21874514"/>
          </a:xfrm>
        </p:grpSpPr>
        <p:sp>
          <p:nvSpPr>
            <p:cNvPr id="9" name="Freeform 5">
              <a:extLst>
                <a:ext uri="{FF2B5EF4-FFF2-40B4-BE49-F238E27FC236}">
                  <a16:creationId xmlns="" xmlns:a16="http://schemas.microsoft.com/office/drawing/2014/main" id="{07E4BAAB-B2E9-4D8D-9808-55B83CE891C7}"/>
                </a:ext>
              </a:extLst>
            </p:cNvPr>
            <p:cNvSpPr/>
            <p:nvPr/>
          </p:nvSpPr>
          <p:spPr>
            <a:xfrm>
              <a:off x="0" y="0"/>
              <a:ext cx="6350000" cy="21874514"/>
            </a:xfrm>
            <a:custGeom>
              <a:avLst/>
              <a:gdLst/>
              <a:ahLst/>
              <a:cxnLst/>
              <a:rect l="l" t="t" r="r" b="b"/>
              <a:pathLst>
                <a:path w="6350000" h="21874514">
                  <a:moveTo>
                    <a:pt x="6350000" y="21874514"/>
                  </a:moveTo>
                  <a:lnTo>
                    <a:pt x="0" y="21874514"/>
                  </a:lnTo>
                  <a:lnTo>
                    <a:pt x="0" y="0"/>
                  </a:lnTo>
                  <a:lnTo>
                    <a:pt x="6350000" y="21874514"/>
                  </a:lnTo>
                  <a:close/>
                </a:path>
              </a:pathLst>
            </a:custGeom>
            <a:solidFill>
              <a:srgbClr val="02A54B"/>
            </a:solidFill>
          </p:spPr>
        </p:sp>
      </p:grpSp>
      <p:grpSp>
        <p:nvGrpSpPr>
          <p:cNvPr id="4" name="Group 6">
            <a:extLst>
              <a:ext uri="{FF2B5EF4-FFF2-40B4-BE49-F238E27FC236}">
                <a16:creationId xmlns="" xmlns:a16="http://schemas.microsoft.com/office/drawing/2014/main" id="{A2C69C6F-6B48-47B8-A317-661DB11ED9EB}"/>
              </a:ext>
            </a:extLst>
          </p:cNvPr>
          <p:cNvGrpSpPr>
            <a:grpSpLocks noChangeAspect="1"/>
          </p:cNvGrpSpPr>
          <p:nvPr/>
        </p:nvGrpSpPr>
        <p:grpSpPr>
          <a:xfrm>
            <a:off x="6852148" y="295847"/>
            <a:ext cx="5788966" cy="6240951"/>
            <a:chOff x="-402060" y="176609"/>
            <a:chExt cx="8606154" cy="10286874"/>
          </a:xfrm>
        </p:grpSpPr>
        <p:sp>
          <p:nvSpPr>
            <p:cNvPr id="5" name="Freeform 7">
              <a:extLst>
                <a:ext uri="{FF2B5EF4-FFF2-40B4-BE49-F238E27FC236}">
                  <a16:creationId xmlns="" xmlns:a16="http://schemas.microsoft.com/office/drawing/2014/main" id="{59458D78-4861-43F6-8125-5168162C496D}"/>
                </a:ext>
              </a:extLst>
            </p:cNvPr>
            <p:cNvSpPr/>
            <p:nvPr/>
          </p:nvSpPr>
          <p:spPr>
            <a:xfrm>
              <a:off x="-402060" y="176609"/>
              <a:ext cx="8606154" cy="10286874"/>
            </a:xfrm>
            <a:custGeom>
              <a:avLst/>
              <a:gdLst/>
              <a:ahLst/>
              <a:cxnLst/>
              <a:rect l="l" t="t" r="r" b="b"/>
              <a:pathLst>
                <a:path w="8606155" h="10286874">
                  <a:moveTo>
                    <a:pt x="8606155" y="10251441"/>
                  </a:moveTo>
                  <a:cubicBezTo>
                    <a:pt x="8606155" y="10284588"/>
                    <a:pt x="8595487" y="10286874"/>
                    <a:pt x="8567674" y="10286874"/>
                  </a:cubicBezTo>
                  <a:cubicBezTo>
                    <a:pt x="5713094" y="10286239"/>
                    <a:pt x="2858643" y="10286239"/>
                    <a:pt x="4064" y="10286239"/>
                  </a:cubicBezTo>
                  <a:cubicBezTo>
                    <a:pt x="0" y="10272396"/>
                    <a:pt x="6350" y="10259823"/>
                    <a:pt x="9271" y="10246996"/>
                  </a:cubicBezTo>
                  <a:cubicBezTo>
                    <a:pt x="134747" y="9685402"/>
                    <a:pt x="260350" y="9123935"/>
                    <a:pt x="386207" y="8562467"/>
                  </a:cubicBezTo>
                  <a:cubicBezTo>
                    <a:pt x="565658" y="7761986"/>
                    <a:pt x="745490" y="6961633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6"/>
                    <a:pt x="8605139" y="6846317"/>
                    <a:pt x="8606155" y="10251441"/>
                  </a:cubicBezTo>
                  <a:close/>
                </a:path>
              </a:pathLst>
            </a:custGeom>
            <a:blipFill>
              <a:blip r:embed="rId2"/>
              <a:stretch>
                <a:fillRect l="-22309" r="-37113"/>
              </a:stretch>
            </a:blipFill>
          </p:spPr>
        </p:sp>
      </p:grpSp>
      <p:sp>
        <p:nvSpPr>
          <p:cNvPr id="7" name="กล่องข้อความ 6">
            <a:extLst>
              <a:ext uri="{FF2B5EF4-FFF2-40B4-BE49-F238E27FC236}">
                <a16:creationId xmlns="" xmlns:a16="http://schemas.microsoft.com/office/drawing/2014/main" id="{998655C1-5CFF-4291-A678-228C7FCAB44A}"/>
              </a:ext>
            </a:extLst>
          </p:cNvPr>
          <p:cNvSpPr txBox="1"/>
          <p:nvPr/>
        </p:nvSpPr>
        <p:spPr>
          <a:xfrm>
            <a:off x="179504" y="1428227"/>
            <a:ext cx="69944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ความก้าวหน้าการคัดกรอง และการรักษา </a:t>
            </a:r>
            <a:b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ไวรัสตับอักเสบ ซี </a:t>
            </a:r>
            <a:r>
              <a:rPr lang="en-US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(HCV) </a:t>
            </a:r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จังหวัดเพชรบูรณ์</a:t>
            </a:r>
            <a:endParaRPr lang="th-TH" sz="4400" dirty="0">
              <a:solidFill>
                <a:schemeClr val="bg1"/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19285" y="5982307"/>
            <a:ext cx="6553200" cy="574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 ควบคุมโรคไม่ติดต่อ สุขภาพจิตและ</a:t>
            </a:r>
            <a:r>
              <a:rPr lang="th-TH" sz="3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ยาเสพติด</a:t>
            </a:r>
            <a:r>
              <a:rPr lang="th-TH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200" b="1" dirty="0">
              <a:solidFill>
                <a:schemeClr val="accent1">
                  <a:lumMod val="20000"/>
                  <a:lumOff val="8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98948" y="4362315"/>
            <a:ext cx="6553200" cy="574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</a:t>
            </a:r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พฤษภาคม </a:t>
            </a:r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endParaRPr lang="th-TH" sz="3200" b="1" dirty="0">
              <a:solidFill>
                <a:schemeClr val="accent1">
                  <a:lumMod val="20000"/>
                  <a:lumOff val="8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13893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กล่องข้อความ 5">
            <a:extLst>
              <a:ext uri="{FF2B5EF4-FFF2-40B4-BE49-F238E27FC236}">
                <a16:creationId xmlns="" xmlns:a16="http://schemas.microsoft.com/office/drawing/2014/main" id="{3BEE3729-D381-4D2E-8875-E316FD5912C5}"/>
              </a:ext>
            </a:extLst>
          </p:cNvPr>
          <p:cNvSpPr txBox="1"/>
          <p:nvPr/>
        </p:nvSpPr>
        <p:spPr>
          <a:xfrm>
            <a:off x="9852659" y="6315983"/>
            <a:ext cx="2073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800" b="1" i="0" u="none" strike="noStrike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ณ วันที่ 12 เมษายน 2565 </a:t>
            </a:r>
            <a:endParaRPr lang="th-TH" sz="1800" dirty="0"/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="" xmlns:a16="http://schemas.microsoft.com/office/drawing/2014/main" id="{504E2ECB-A993-400F-AC2A-7A51813EEE14}"/>
              </a:ext>
            </a:extLst>
          </p:cNvPr>
          <p:cNvSpPr txBox="1"/>
          <p:nvPr/>
        </p:nvSpPr>
        <p:spPr>
          <a:xfrm>
            <a:off x="1989363" y="169464"/>
            <a:ext cx="8213271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3200" b="1" i="0" u="none" strike="noStrike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รายงานการคัดกรองสะสม และการตรวจยืนยันไวรัสตับอักเสบ</a:t>
            </a:r>
            <a:r>
              <a:rPr lang="en-US" sz="3200" b="1" i="0" u="none" strike="noStrike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i="0" u="none" strike="noStrike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ซี </a:t>
            </a:r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00" b="1" i="0" u="none" strike="noStrike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HCV) </a:t>
            </a:r>
            <a:endParaRPr lang="th-TH" sz="4400" dirty="0">
              <a:solidFill>
                <a:schemeClr val="bg1"/>
              </a:solidFill>
            </a:endParaRPr>
          </a:p>
        </p:txBody>
      </p:sp>
      <p:graphicFrame>
        <p:nvGraphicFramePr>
          <p:cNvPr id="10" name="ตาราง 9">
            <a:extLst>
              <a:ext uri="{FF2B5EF4-FFF2-40B4-BE49-F238E27FC236}">
                <a16:creationId xmlns="" xmlns:a16="http://schemas.microsoft.com/office/drawing/2014/main" id="{BF22D364-54E7-4A90-B7D4-ED0B7C41D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665946"/>
              </p:ext>
            </p:extLst>
          </p:nvPr>
        </p:nvGraphicFramePr>
        <p:xfrm>
          <a:off x="538840" y="839603"/>
          <a:ext cx="11114315" cy="5332681"/>
        </p:xfrm>
        <a:graphic>
          <a:graphicData uri="http://schemas.openxmlformats.org/drawingml/2006/table">
            <a:tbl>
              <a:tblPr/>
              <a:tblGrid>
                <a:gridCol w="1264921">
                  <a:extLst>
                    <a:ext uri="{9D8B030D-6E8A-4147-A177-3AD203B41FA5}">
                      <a16:colId xmlns="" xmlns:a16="http://schemas.microsoft.com/office/drawing/2014/main" val="1620086045"/>
                    </a:ext>
                  </a:extLst>
                </a:gridCol>
                <a:gridCol w="1097280">
                  <a:extLst>
                    <a:ext uri="{9D8B030D-6E8A-4147-A177-3AD203B41FA5}">
                      <a16:colId xmlns="" xmlns:a16="http://schemas.microsoft.com/office/drawing/2014/main" val="268844283"/>
                    </a:ext>
                  </a:extLst>
                </a:gridCol>
                <a:gridCol w="1227908">
                  <a:extLst>
                    <a:ext uri="{9D8B030D-6E8A-4147-A177-3AD203B41FA5}">
                      <a16:colId xmlns="" xmlns:a16="http://schemas.microsoft.com/office/drawing/2014/main" val="2391896619"/>
                    </a:ext>
                  </a:extLst>
                </a:gridCol>
                <a:gridCol w="1410789">
                  <a:extLst>
                    <a:ext uri="{9D8B030D-6E8A-4147-A177-3AD203B41FA5}">
                      <a16:colId xmlns="" xmlns:a16="http://schemas.microsoft.com/office/drawing/2014/main" val="1927089161"/>
                    </a:ext>
                  </a:extLst>
                </a:gridCol>
                <a:gridCol w="1274885">
                  <a:extLst>
                    <a:ext uri="{9D8B030D-6E8A-4147-A177-3AD203B41FA5}">
                      <a16:colId xmlns="" xmlns:a16="http://schemas.microsoft.com/office/drawing/2014/main" val="1015916279"/>
                    </a:ext>
                  </a:extLst>
                </a:gridCol>
                <a:gridCol w="1454166">
                  <a:extLst>
                    <a:ext uri="{9D8B030D-6E8A-4147-A177-3AD203B41FA5}">
                      <a16:colId xmlns="" xmlns:a16="http://schemas.microsoft.com/office/drawing/2014/main" val="3116273618"/>
                    </a:ext>
                  </a:extLst>
                </a:gridCol>
                <a:gridCol w="1121182">
                  <a:extLst>
                    <a:ext uri="{9D8B030D-6E8A-4147-A177-3AD203B41FA5}">
                      <a16:colId xmlns="" xmlns:a16="http://schemas.microsoft.com/office/drawing/2014/main" val="2450030992"/>
                    </a:ext>
                  </a:extLst>
                </a:gridCol>
                <a:gridCol w="1307184">
                  <a:extLst>
                    <a:ext uri="{9D8B030D-6E8A-4147-A177-3AD203B41FA5}">
                      <a16:colId xmlns="" xmlns:a16="http://schemas.microsoft.com/office/drawing/2014/main" val="3200665927"/>
                    </a:ext>
                  </a:extLst>
                </a:gridCol>
                <a:gridCol w="956000">
                  <a:extLst>
                    <a:ext uri="{9D8B030D-6E8A-4147-A177-3AD203B41FA5}">
                      <a16:colId xmlns="" xmlns:a16="http://schemas.microsoft.com/office/drawing/2014/main" val="3686463964"/>
                    </a:ext>
                  </a:extLst>
                </a:gridCol>
              </a:tblGrid>
              <a:tr h="6368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อำเภอ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เป้าหมาย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ยอดคัดกรอง (คน)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ร้อยละ</a:t>
                      </a:r>
                      <a:b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การคัดกรอง (%)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HCV (positive Strip test)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HCV-RNA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14459545"/>
                  </a:ext>
                </a:extLst>
              </a:tr>
              <a:tr h="60790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จำนวน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ร้อยละ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จำนวนตัวอย่าง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Positive Confirmed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ร้อยละ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2831069"/>
                  </a:ext>
                </a:extLst>
              </a:tr>
              <a:tr h="303954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น้ำหนาว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5,988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5,226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87.27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458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8.76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208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140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67.31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33622014"/>
                  </a:ext>
                </a:extLst>
              </a:tr>
              <a:tr h="303954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บึงสามพัน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19,835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17,275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87.09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293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1.70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147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124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84.35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80311318"/>
                  </a:ext>
                </a:extLst>
              </a:tr>
              <a:tr h="303954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วังโป่ง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11,207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7,732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68.99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268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3.47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69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57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82.61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61131533"/>
                  </a:ext>
                </a:extLst>
              </a:tr>
              <a:tr h="292375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หนองไผ่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33,745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21,653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64.17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1,367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6.31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368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292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79.35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37994113"/>
                  </a:ext>
                </a:extLst>
              </a:tr>
              <a:tr h="303954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ชนแดน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21,929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14,033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63.99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339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2.42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180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115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63.89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39938024"/>
                  </a:ext>
                </a:extLst>
              </a:tr>
              <a:tr h="303954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หล่มสัก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54,367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32,840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60.40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4,008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12.20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1,964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1,557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79.28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80801949"/>
                  </a:ext>
                </a:extLst>
              </a:tr>
              <a:tr h="303954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วิเชียรบุรี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44,226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24,748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55.96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646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2.61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511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392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76.71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97472553"/>
                  </a:ext>
                </a:extLst>
              </a:tr>
              <a:tr h="303954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หล่มเก่า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27,580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13,722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49.75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1,530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11.15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835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638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76.41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24443981"/>
                  </a:ext>
                </a:extLst>
              </a:tr>
              <a:tr h="303954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ศรีเทพ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21,165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8,833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41.73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152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1.72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129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108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83.72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08757791"/>
                  </a:ext>
                </a:extLst>
              </a:tr>
              <a:tr h="303954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เพชรบูรณ์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72,227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23,797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32.95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1,341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5.64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858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525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61.19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2493310"/>
                  </a:ext>
                </a:extLst>
              </a:tr>
              <a:tr h="303954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เขาค้อ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11,403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3,707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32.51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201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5.42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118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95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80.51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59298178"/>
                  </a:ext>
                </a:extLst>
              </a:tr>
              <a:tr h="303954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รวม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323,672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173,566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53.62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10,603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6.11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5,387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4,043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75.05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24626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75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9353" y="840838"/>
            <a:ext cx="3865699" cy="60205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94326" y="853901"/>
            <a:ext cx="3868208" cy="602055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908358" y="2011345"/>
            <a:ext cx="625553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7"/>
              </a:lnSpc>
            </a:pPr>
            <a:r>
              <a:rPr lang="en-US" sz="1600" b="1" dirty="0" err="1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หล่มสัก</a:t>
            </a:r>
            <a:endParaRPr lang="en-US" sz="1600" b="1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737708" y="2239489"/>
            <a:ext cx="992254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3"/>
              </a:lnSpc>
            </a:pPr>
            <a:r>
              <a:rPr lang="en-US" sz="18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12.20 %</a:t>
            </a:r>
          </a:p>
          <a:p>
            <a:pPr algn="ctr">
              <a:lnSpc>
                <a:spcPts val="1507"/>
              </a:lnSpc>
            </a:pPr>
            <a:r>
              <a:rPr lang="en-US" sz="18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(4,008/32,840)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631474" y="1751301"/>
            <a:ext cx="872135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24"/>
              </a:lnSpc>
            </a:pPr>
            <a:r>
              <a:rPr lang="en-US" sz="18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8.76 %</a:t>
            </a:r>
          </a:p>
          <a:p>
            <a:pPr algn="ctr">
              <a:lnSpc>
                <a:spcPts val="1184"/>
              </a:lnSpc>
            </a:pPr>
            <a:r>
              <a:rPr lang="en-US" sz="18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(458/5,226)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729961" y="1552178"/>
            <a:ext cx="618067" cy="248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7"/>
              </a:lnSpc>
            </a:pPr>
            <a:r>
              <a:rPr lang="en-US" sz="1600" b="1" dirty="0" err="1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น้ำหนาว</a:t>
            </a:r>
            <a:endParaRPr lang="en-US" sz="1600" b="1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045072" y="1118017"/>
            <a:ext cx="601597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2"/>
              </a:lnSpc>
            </a:pPr>
            <a:r>
              <a:rPr lang="en-US" sz="1600" b="1" dirty="0" err="1" smtClean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หล่มก่า</a:t>
            </a:r>
            <a:endParaRPr lang="en-US" sz="1600" b="1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604773" y="1347266"/>
            <a:ext cx="982067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95"/>
              </a:lnSpc>
            </a:pPr>
            <a:r>
              <a:rPr lang="en-US" sz="18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11.15 %</a:t>
            </a:r>
          </a:p>
          <a:p>
            <a:pPr algn="ctr">
              <a:lnSpc>
                <a:spcPts val="1642"/>
              </a:lnSpc>
            </a:pPr>
            <a:r>
              <a:rPr lang="en-US" sz="18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(1,530/13,722)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84095" y="2216524"/>
            <a:ext cx="540147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7"/>
              </a:lnSpc>
            </a:pPr>
            <a:r>
              <a:rPr lang="en-US" sz="1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เขาค้อ</a:t>
            </a:r>
            <a:endParaRPr 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846565" y="2553313"/>
            <a:ext cx="891143" cy="4885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96"/>
              </a:lnSpc>
            </a:pPr>
            <a:r>
              <a:rPr lang="en-US" sz="1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5.42 %</a:t>
            </a:r>
          </a:p>
          <a:p>
            <a:pPr algn="ctr">
              <a:lnSpc>
                <a:spcPts val="1599"/>
              </a:lnSpc>
            </a:pPr>
            <a:r>
              <a:rPr lang="en-US" sz="1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(201/3,707)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036350" y="3157135"/>
            <a:ext cx="1653379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87"/>
              </a:lnSpc>
            </a:pPr>
            <a:r>
              <a:rPr lang="en-US" sz="1600" b="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เมืองเพชรบูรณ์</a:t>
            </a:r>
            <a:endParaRPr lang="en-US" sz="16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183167" y="3411734"/>
            <a:ext cx="1240182" cy="577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87"/>
              </a:lnSpc>
            </a:pPr>
            <a:r>
              <a:rPr lang="en-US" sz="1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5.64 %</a:t>
            </a:r>
          </a:p>
          <a:p>
            <a:pPr algn="ctr">
              <a:lnSpc>
                <a:spcPts val="1927"/>
              </a:lnSpc>
            </a:pPr>
            <a:r>
              <a:rPr lang="en-US" sz="1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(1,341/23,797)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63688" y="2990410"/>
            <a:ext cx="520501" cy="286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7"/>
              </a:lnSpc>
            </a:pPr>
            <a:r>
              <a:rPr lang="en-US" sz="1600" b="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วังโป่ง</a:t>
            </a:r>
            <a:endParaRPr lang="en-US" sz="16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323939" y="3302380"/>
            <a:ext cx="891143" cy="4637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3.47 %</a:t>
            </a:r>
          </a:p>
          <a:p>
            <a:pPr algn="ctr">
              <a:lnSpc>
                <a:spcPts val="1493"/>
              </a:lnSpc>
            </a:pPr>
            <a:r>
              <a:rPr lang="en-US" sz="1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(268/7,732)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54169" y="4196239"/>
            <a:ext cx="940658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87"/>
              </a:lnSpc>
            </a:pPr>
            <a:r>
              <a:rPr lang="en-US" sz="1600" b="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หนองไผ่</a:t>
            </a:r>
            <a:endParaRPr lang="en-US" sz="16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098592" y="4414340"/>
            <a:ext cx="1251810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07"/>
              </a:lnSpc>
            </a:pPr>
            <a:r>
              <a:rPr lang="en-US" sz="1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6.31 %</a:t>
            </a:r>
          </a:p>
          <a:p>
            <a:pPr algn="ctr">
              <a:lnSpc>
                <a:spcPts val="1821"/>
              </a:lnSpc>
            </a:pPr>
            <a:r>
              <a:rPr lang="en-US" sz="1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(1,367/21,653)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83227" y="3844649"/>
            <a:ext cx="749120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87"/>
              </a:lnSpc>
            </a:pPr>
            <a:r>
              <a:rPr lang="en-US" sz="1600" b="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ชนแดน</a:t>
            </a:r>
            <a:endParaRPr lang="en-US" sz="16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177972" y="4089400"/>
            <a:ext cx="1150523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51"/>
              </a:lnSpc>
            </a:pPr>
            <a:r>
              <a:rPr lang="en-US" sz="1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2.42 %</a:t>
            </a:r>
          </a:p>
          <a:p>
            <a:pPr algn="ctr">
              <a:lnSpc>
                <a:spcPts val="1777"/>
              </a:lnSpc>
            </a:pPr>
            <a:r>
              <a:rPr lang="en-US" sz="1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(339/14,033)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09351" y="4967619"/>
            <a:ext cx="734455" cy="248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5"/>
              </a:lnSpc>
            </a:pPr>
            <a:r>
              <a:rPr lang="en-US" sz="1600" b="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บึงสามพัน</a:t>
            </a:r>
            <a:endParaRPr lang="en-US" sz="16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693969" y="5022461"/>
            <a:ext cx="947631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43"/>
              </a:lnSpc>
            </a:pPr>
            <a:r>
              <a:rPr lang="en-US" sz="1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1.70 %</a:t>
            </a:r>
          </a:p>
          <a:p>
            <a:pPr algn="ctr">
              <a:lnSpc>
                <a:spcPts val="1412"/>
              </a:lnSpc>
            </a:pPr>
            <a:r>
              <a:rPr lang="en-US" sz="1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(293/17,275)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254169" y="5460085"/>
            <a:ext cx="1169180" cy="613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27"/>
              </a:lnSpc>
            </a:pPr>
            <a:r>
              <a:rPr lang="en-US" sz="1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2.61 %</a:t>
            </a:r>
          </a:p>
          <a:p>
            <a:pPr algn="ctr">
              <a:lnSpc>
                <a:spcPts val="1981"/>
              </a:lnSpc>
            </a:pPr>
            <a:r>
              <a:rPr lang="en-US" sz="1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(647/24,748)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554981" y="5524602"/>
            <a:ext cx="858228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01"/>
              </a:lnSpc>
            </a:pPr>
            <a:r>
              <a:rPr lang="en-US" sz="1600" b="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วิเชียรบุรี</a:t>
            </a:r>
            <a:endParaRPr lang="en-US" sz="16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357381" y="6196880"/>
            <a:ext cx="988489" cy="603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7"/>
              </a:lnSpc>
            </a:pPr>
            <a:r>
              <a:rPr lang="en-US" sz="1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1.72 %</a:t>
            </a:r>
          </a:p>
          <a:p>
            <a:pPr algn="ctr">
              <a:lnSpc>
                <a:spcPts val="1981"/>
              </a:lnSpc>
            </a:pPr>
            <a:r>
              <a:rPr lang="en-US" sz="1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(152/8,833)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842074" y="6322658"/>
            <a:ext cx="584690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01"/>
              </a:lnSpc>
            </a:pPr>
            <a:r>
              <a:rPr lang="en-US" sz="1600" b="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ศรีเทพ</a:t>
            </a:r>
            <a:endParaRPr lang="en-US" sz="16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9296400" y="1189748"/>
            <a:ext cx="878931" cy="243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42"/>
              </a:lnSpc>
            </a:pPr>
            <a:r>
              <a:rPr lang="en-US" sz="1600" b="1" dirty="0" err="1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หล่มเก่า</a:t>
            </a:r>
            <a:endParaRPr lang="en-US" sz="1600" b="1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8968633" y="1424979"/>
            <a:ext cx="886567" cy="434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32"/>
              </a:lnSpc>
            </a:pPr>
            <a:r>
              <a:rPr lang="en-US" sz="18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76.41 %</a:t>
            </a:r>
          </a:p>
          <a:p>
            <a:pPr algn="ctr">
              <a:lnSpc>
                <a:spcPts val="1382"/>
              </a:lnSpc>
            </a:pPr>
            <a:r>
              <a:rPr lang="en-US" sz="18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(638/835)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07600" y="1651000"/>
            <a:ext cx="730842" cy="243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42"/>
              </a:lnSpc>
            </a:pPr>
            <a:r>
              <a:rPr lang="en-US" sz="1600" b="1" dirty="0" err="1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น้ำหนาว</a:t>
            </a:r>
            <a:endParaRPr lang="en-US" sz="1600" b="1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0021854" y="1906685"/>
            <a:ext cx="846091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3"/>
              </a:lnSpc>
            </a:pPr>
            <a:r>
              <a:rPr lang="en-US" sz="18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67.31 %</a:t>
            </a:r>
          </a:p>
          <a:p>
            <a:pPr algn="ctr">
              <a:lnSpc>
                <a:spcPts val="1204"/>
              </a:lnSpc>
            </a:pPr>
            <a:r>
              <a:rPr lang="en-US" sz="18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(140/208)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188535" y="1977904"/>
            <a:ext cx="846091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6"/>
              </a:lnSpc>
            </a:pPr>
            <a:r>
              <a:rPr lang="en-US" sz="1600" b="1" dirty="0" err="1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หล่มสัก</a:t>
            </a:r>
            <a:endParaRPr lang="en-US" sz="1600" b="1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9124656" y="2272884"/>
            <a:ext cx="1036033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93"/>
              </a:lnSpc>
            </a:pPr>
            <a:r>
              <a:rPr lang="en-US" sz="18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79.28 %</a:t>
            </a:r>
          </a:p>
          <a:p>
            <a:pPr algn="ctr">
              <a:lnSpc>
                <a:spcPts val="1426"/>
              </a:lnSpc>
            </a:pPr>
            <a:r>
              <a:rPr lang="en-US" sz="18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(1,557/1,964)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636471" y="2278660"/>
            <a:ext cx="672967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6"/>
              </a:lnSpc>
            </a:pPr>
            <a:r>
              <a:rPr lang="en-US" sz="1600" b="1" dirty="0" err="1">
                <a:solidFill>
                  <a:srgbClr val="20168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เขาค้อ</a:t>
            </a:r>
            <a:endParaRPr lang="en-US" sz="1600" b="1" dirty="0">
              <a:solidFill>
                <a:srgbClr val="20168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8238089" y="2645295"/>
            <a:ext cx="886567" cy="447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93"/>
              </a:lnSpc>
            </a:pPr>
            <a:r>
              <a:rPr lang="en-US" sz="18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80.51 %</a:t>
            </a:r>
          </a:p>
          <a:p>
            <a:pPr algn="ctr">
              <a:lnSpc>
                <a:spcPts val="1426"/>
              </a:lnSpc>
            </a:pPr>
            <a:r>
              <a:rPr lang="en-US" sz="18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(95/118)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671296" y="3429000"/>
            <a:ext cx="1082304" cy="514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65"/>
              </a:lnSpc>
            </a:pPr>
            <a:r>
              <a:rPr lang="en-US" sz="18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61.19 %</a:t>
            </a:r>
          </a:p>
          <a:p>
            <a:pPr algn="ctr">
              <a:lnSpc>
                <a:spcPts val="1620"/>
              </a:lnSpc>
            </a:pPr>
            <a:r>
              <a:rPr lang="en-US" sz="18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(525/858)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534400" y="3158240"/>
            <a:ext cx="1511730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6"/>
              </a:lnSpc>
            </a:pPr>
            <a:r>
              <a:rPr lang="en-US" sz="1600" b="1" dirty="0" err="1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เมืองเพชรบูรณ์</a:t>
            </a:r>
            <a:endParaRPr lang="en-US" sz="1600" b="1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7464131" y="3037506"/>
            <a:ext cx="625157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56"/>
              </a:lnSpc>
            </a:pPr>
            <a:r>
              <a:rPr lang="en-US" sz="1600" b="1" dirty="0" err="1">
                <a:solidFill>
                  <a:srgbClr val="20168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วังโป่ง</a:t>
            </a:r>
            <a:endParaRPr lang="en-US" sz="1600" b="1" dirty="0">
              <a:solidFill>
                <a:srgbClr val="20168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7721600" y="3276600"/>
            <a:ext cx="839424" cy="41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42"/>
              </a:lnSpc>
            </a:pPr>
            <a:r>
              <a:rPr lang="en-US" sz="18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82.61%</a:t>
            </a:r>
          </a:p>
          <a:p>
            <a:pPr algn="ctr">
              <a:lnSpc>
                <a:spcPts val="1317"/>
              </a:lnSpc>
            </a:pPr>
            <a:r>
              <a:rPr lang="en-US" sz="18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(57/69)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518400" y="4089400"/>
            <a:ext cx="1004127" cy="5048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65"/>
              </a:lnSpc>
            </a:pPr>
            <a:r>
              <a:rPr lang="en-US" sz="1800" b="1" dirty="0">
                <a:solidFill>
                  <a:srgbClr val="20168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63.89%</a:t>
            </a:r>
          </a:p>
          <a:p>
            <a:pPr algn="ctr">
              <a:lnSpc>
                <a:spcPts val="1620"/>
              </a:lnSpc>
            </a:pPr>
            <a:r>
              <a:rPr lang="en-US" sz="1800" b="1" dirty="0">
                <a:solidFill>
                  <a:srgbClr val="20168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(115/180)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772400" y="3827827"/>
            <a:ext cx="84738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73"/>
              </a:lnSpc>
            </a:pPr>
            <a:r>
              <a:rPr lang="en-US" sz="1600" b="1" dirty="0" err="1">
                <a:solidFill>
                  <a:srgbClr val="20168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ชนแดน</a:t>
            </a:r>
            <a:endParaRPr lang="en-US" sz="1600" b="1" dirty="0">
              <a:solidFill>
                <a:srgbClr val="20168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8686800" y="4241535"/>
            <a:ext cx="957505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32"/>
              </a:lnSpc>
            </a:pPr>
            <a:r>
              <a:rPr lang="en-US" sz="1600" b="1" dirty="0" err="1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หนองไผ่</a:t>
            </a:r>
            <a:endParaRPr lang="en-US" sz="1600" b="1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8686800" y="4502206"/>
            <a:ext cx="957505" cy="5048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65"/>
              </a:lnSpc>
            </a:pPr>
            <a:r>
              <a:rPr lang="en-US" sz="18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79.35 %</a:t>
            </a:r>
          </a:p>
          <a:p>
            <a:pPr algn="ctr">
              <a:lnSpc>
                <a:spcPts val="1620"/>
              </a:lnSpc>
            </a:pPr>
            <a:r>
              <a:rPr lang="en-US" sz="18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(292/368)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744950" y="5368662"/>
            <a:ext cx="957504" cy="5683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39"/>
              </a:lnSpc>
            </a:pPr>
            <a:r>
              <a:rPr lang="en-US" sz="18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76.71 %</a:t>
            </a:r>
          </a:p>
          <a:p>
            <a:pPr algn="ctr">
              <a:lnSpc>
                <a:spcPts val="1816"/>
              </a:lnSpc>
            </a:pPr>
            <a:r>
              <a:rPr lang="en-US" sz="18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(392/511)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8075546" y="5552416"/>
            <a:ext cx="763654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3"/>
              </a:lnSpc>
            </a:pPr>
            <a:r>
              <a:rPr lang="en-US" sz="16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วิเชียรบุรี</a:t>
            </a:r>
            <a:endParaRPr lang="en-US" sz="1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7416800" y="5046297"/>
            <a:ext cx="626137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9"/>
              </a:lnSpc>
            </a:pPr>
            <a:r>
              <a:rPr lang="en-US" sz="1600" b="1" dirty="0" err="1">
                <a:solidFill>
                  <a:srgbClr val="20168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บึงสามพัน</a:t>
            </a:r>
            <a:endParaRPr lang="en-US" sz="1600" b="1" dirty="0">
              <a:solidFill>
                <a:srgbClr val="20168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8077201" y="5008197"/>
            <a:ext cx="847383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1"/>
              </a:lnSpc>
            </a:pPr>
            <a:r>
              <a:rPr lang="en-US" sz="18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84.35 %</a:t>
            </a:r>
          </a:p>
          <a:p>
            <a:pPr algn="ctr">
              <a:lnSpc>
                <a:spcPts val="1210"/>
              </a:lnSpc>
            </a:pPr>
            <a:r>
              <a:rPr lang="en-US" sz="18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(124/147)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7856340" y="6249460"/>
            <a:ext cx="576461" cy="286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3"/>
              </a:lnSpc>
            </a:pPr>
            <a:r>
              <a:rPr lang="en-US" sz="1600" b="1" dirty="0" err="1">
                <a:solidFill>
                  <a:srgbClr val="20168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ศรีเทพ</a:t>
            </a:r>
            <a:endParaRPr lang="en-US" sz="1600" b="1" dirty="0">
              <a:solidFill>
                <a:srgbClr val="20168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8483600" y="6157561"/>
            <a:ext cx="1241568" cy="51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29"/>
              </a:lnSpc>
            </a:pPr>
            <a:r>
              <a:rPr lang="en-US" sz="18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83.72 %</a:t>
            </a:r>
          </a:p>
          <a:p>
            <a:pPr algn="ctr">
              <a:lnSpc>
                <a:spcPts val="1666"/>
              </a:lnSpc>
            </a:pPr>
            <a:r>
              <a:rPr lang="en-US" sz="18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(108/129)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394326" y="35471"/>
            <a:ext cx="3865699" cy="820866"/>
          </a:xfrm>
          <a:prstGeom prst="rect">
            <a:avLst/>
          </a:prstGeom>
          <a:solidFill>
            <a:srgbClr val="00B0F0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667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การตรวจยืนยัน</a:t>
            </a:r>
            <a:r>
              <a:rPr lang="en-US" sz="2667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HCV-RNA Positive </a:t>
            </a:r>
            <a:endParaRPr lang="th-TH" sz="2667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667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แยกรายอำเภอ</a:t>
            </a:r>
            <a:endParaRPr lang="en-US" sz="2667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4988640" y="6500959"/>
            <a:ext cx="2345597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3"/>
              </a:lnSpc>
            </a:pPr>
            <a:r>
              <a:rPr lang="en-US" sz="1867" b="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</a:t>
            </a:r>
            <a:r>
              <a:rPr lang="en-US" sz="1867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ณ </a:t>
            </a:r>
            <a:r>
              <a:rPr lang="en-US" sz="1867" b="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</a:t>
            </a:r>
            <a:r>
              <a:rPr lang="en-US" sz="1867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12 </a:t>
            </a:r>
            <a:r>
              <a:rPr lang="th-TH" sz="1867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เมษายน</a:t>
            </a:r>
            <a:r>
              <a:rPr lang="en-US" sz="1867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2565</a:t>
            </a:r>
          </a:p>
        </p:txBody>
      </p:sp>
      <p:sp>
        <p:nvSpPr>
          <p:cNvPr id="56" name="TextBox 13">
            <a:extLst>
              <a:ext uri="{FF2B5EF4-FFF2-40B4-BE49-F238E27FC236}">
                <a16:creationId xmlns="" xmlns:a16="http://schemas.microsoft.com/office/drawing/2014/main" id="{0C5014CB-7694-4D59-88B5-9D57F99B0786}"/>
              </a:ext>
            </a:extLst>
          </p:cNvPr>
          <p:cNvSpPr txBox="1"/>
          <p:nvPr/>
        </p:nvSpPr>
        <p:spPr>
          <a:xfrm>
            <a:off x="1009351" y="19972"/>
            <a:ext cx="3865701" cy="820866"/>
          </a:xfrm>
          <a:prstGeom prst="rect">
            <a:avLst/>
          </a:prstGeom>
          <a:solidFill>
            <a:srgbClr val="FF805D"/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667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การคัดกรอง</a:t>
            </a:r>
            <a:r>
              <a:rPr lang="th-TH" sz="2667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ด้วย</a:t>
            </a:r>
            <a:r>
              <a:rPr lang="en-US" sz="2667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Strip test</a:t>
            </a:r>
          </a:p>
          <a:p>
            <a:pPr algn="ctr"/>
            <a:r>
              <a:rPr lang="en-US" sz="2667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(HCV-Positive)</a:t>
            </a:r>
            <a:r>
              <a:rPr lang="th-TH" sz="2667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แยกรายอำเภอ</a:t>
            </a:r>
            <a:endParaRPr lang="en-US" sz="2667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" name="TextBox 2">
            <a:extLst>
              <a:ext uri="{FF2B5EF4-FFF2-40B4-BE49-F238E27FC236}">
                <a16:creationId xmlns="" xmlns:a16="http://schemas.microsoft.com/office/drawing/2014/main" id="{89925CDD-BF19-4667-80F0-CB676EC6B5BF}"/>
              </a:ext>
            </a:extLst>
          </p:cNvPr>
          <p:cNvSpPr txBox="1"/>
          <p:nvPr/>
        </p:nvSpPr>
        <p:spPr>
          <a:xfrm>
            <a:off x="5098605" y="967031"/>
            <a:ext cx="2003242" cy="1770106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28575">
            <a:solidFill>
              <a:srgbClr val="FF0000"/>
            </a:solidFill>
          </a:ln>
        </p:spPr>
        <p:txBody>
          <a:bodyPr wrap="square" lIns="45726" tIns="22863" rIns="45726" bIns="22863" rtlCol="0">
            <a:spAutoFit/>
          </a:bodyPr>
          <a:lstStyle/>
          <a:p>
            <a:pPr defTabSz="457223">
              <a:defRPr/>
            </a:pPr>
            <a:r>
              <a:rPr lang="en-US" sz="1867" b="1" kern="0" dirty="0">
                <a:solidFill>
                  <a:prstClr val="black"/>
                </a:solidFill>
                <a:latin typeface="Angsana New" pitchFamily="18" charset="-34"/>
              </a:rPr>
              <a:t>Screening = 53.62% (173,566/323,698)</a:t>
            </a:r>
            <a:br>
              <a:rPr lang="en-US" sz="1867" b="1" kern="0" dirty="0">
                <a:solidFill>
                  <a:prstClr val="black"/>
                </a:solidFill>
                <a:latin typeface="Angsana New" pitchFamily="18" charset="-34"/>
              </a:rPr>
            </a:br>
            <a:r>
              <a:rPr lang="en-US" sz="1867" b="1" kern="0" dirty="0">
                <a:solidFill>
                  <a:prstClr val="black"/>
                </a:solidFill>
                <a:latin typeface="Angsana New" pitchFamily="18" charset="-34"/>
              </a:rPr>
              <a:t> </a:t>
            </a:r>
            <a:r>
              <a:rPr lang="en-US" sz="1867" b="1" kern="0" spc="-40" dirty="0">
                <a:solidFill>
                  <a:prstClr val="black"/>
                </a:solidFill>
                <a:latin typeface="Angsana New" pitchFamily="18" charset="-34"/>
              </a:rPr>
              <a:t>HCV strip test  +</a:t>
            </a:r>
            <a:r>
              <a:rPr lang="en-US" sz="1867" b="1" kern="0" spc="-40" dirty="0" err="1">
                <a:solidFill>
                  <a:prstClr val="black"/>
                </a:solidFill>
                <a:latin typeface="Angsana New" pitchFamily="18" charset="-34"/>
              </a:rPr>
              <a:t>ve</a:t>
            </a:r>
            <a:r>
              <a:rPr lang="en-US" sz="1867" b="1" kern="0" spc="-40" dirty="0">
                <a:solidFill>
                  <a:prstClr val="black"/>
                </a:solidFill>
                <a:latin typeface="Angsana New" pitchFamily="18" charset="-34"/>
              </a:rPr>
              <a:t> = </a:t>
            </a:r>
            <a:r>
              <a:rPr lang="en-US" sz="1867" b="1" kern="0" spc="-40" dirty="0">
                <a:solidFill>
                  <a:srgbClr val="FF0000"/>
                </a:solidFill>
                <a:latin typeface="Angsana New" pitchFamily="18" charset="-34"/>
              </a:rPr>
              <a:t>6.17</a:t>
            </a:r>
            <a:r>
              <a:rPr lang="en-US" sz="1867" b="1" kern="0" dirty="0">
                <a:solidFill>
                  <a:srgbClr val="FF0000"/>
                </a:solidFill>
                <a:latin typeface="Angsana New" pitchFamily="18" charset="-34"/>
              </a:rPr>
              <a:t>% </a:t>
            </a:r>
            <a:r>
              <a:rPr lang="en-US" sz="1867" b="1" kern="0" dirty="0">
                <a:solidFill>
                  <a:prstClr val="black"/>
                </a:solidFill>
                <a:latin typeface="Angsana New" pitchFamily="18" charset="-34"/>
              </a:rPr>
              <a:t>(10,603/173,566)</a:t>
            </a:r>
            <a:br>
              <a:rPr lang="en-US" sz="1867" b="1" kern="0" dirty="0">
                <a:solidFill>
                  <a:prstClr val="black"/>
                </a:solidFill>
                <a:latin typeface="Angsana New" pitchFamily="18" charset="-34"/>
              </a:rPr>
            </a:br>
            <a:r>
              <a:rPr lang="en-US" sz="1867" b="1" kern="0" dirty="0">
                <a:solidFill>
                  <a:prstClr val="black"/>
                </a:solidFill>
                <a:latin typeface="Angsana New" pitchFamily="18" charset="-34"/>
              </a:rPr>
              <a:t>(</a:t>
            </a:r>
            <a:r>
              <a:rPr lang="th-TH" sz="1867" b="1" dirty="0">
                <a:solidFill>
                  <a:prstClr val="black"/>
                </a:solidFill>
                <a:latin typeface="TH SarabunPSK" panose="020B0500040200020003" pitchFamily="34" charset="-34"/>
                <a:cs typeface="Angsana New" panose="02020603050405020304" pitchFamily="18" charset="-34"/>
              </a:rPr>
              <a:t>รพ</a:t>
            </a:r>
            <a:r>
              <a:rPr lang="en-US" sz="1867" b="1" dirty="0">
                <a:solidFill>
                  <a:prstClr val="black"/>
                </a:solidFill>
                <a:latin typeface="TH SarabunPSK" panose="020B0500040200020003" pitchFamily="34" charset="-34"/>
              </a:rPr>
              <a:t>.</a:t>
            </a:r>
            <a:r>
              <a:rPr lang="th-TH" sz="1867" b="1" dirty="0">
                <a:solidFill>
                  <a:prstClr val="black"/>
                </a:solidFill>
                <a:latin typeface="TH SarabunPSK" panose="020B0500040200020003" pitchFamily="34" charset="-34"/>
                <a:cs typeface="Angsana New" panose="02020603050405020304" pitchFamily="18" charset="-34"/>
              </a:rPr>
              <a:t>สต</a:t>
            </a:r>
            <a:r>
              <a:rPr lang="en-US" sz="1867" b="1" dirty="0">
                <a:solidFill>
                  <a:prstClr val="black"/>
                </a:solidFill>
                <a:latin typeface="TH SarabunPSK" panose="020B0500040200020003" pitchFamily="34" charset="-34"/>
              </a:rPr>
              <a:t>.</a:t>
            </a:r>
            <a:r>
              <a:rPr lang="th-TH" sz="1867" b="1" dirty="0">
                <a:solidFill>
                  <a:prstClr val="black"/>
                </a:solidFill>
                <a:latin typeface="TH SarabunPSK" panose="020B0500040200020003" pitchFamily="34" charset="-34"/>
                <a:cs typeface="Angsana New" panose="02020603050405020304" pitchFamily="18" charset="-34"/>
              </a:rPr>
              <a:t> และ </a:t>
            </a:r>
            <a:r>
              <a:rPr lang="en-US" sz="1867" b="1" dirty="0">
                <a:solidFill>
                  <a:prstClr val="black"/>
                </a:solidFill>
                <a:latin typeface="TH SarabunPSK" panose="020B0500040200020003" pitchFamily="34" charset="-34"/>
              </a:rPr>
              <a:t>PCC </a:t>
            </a:r>
            <a:r>
              <a:rPr lang="th-TH" sz="1867" b="1" dirty="0">
                <a:solidFill>
                  <a:prstClr val="black"/>
                </a:solidFill>
                <a:latin typeface="TH SarabunPSK" panose="020B0500040200020003" pitchFamily="34" charset="-34"/>
                <a:cs typeface="Angsana New" panose="02020603050405020304" pitchFamily="18" charset="-34"/>
              </a:rPr>
              <a:t>ในจังหวัดเพชรบูรณ์ จำนวน </a:t>
            </a:r>
            <a:r>
              <a:rPr lang="en-US" sz="1867" b="1" dirty="0">
                <a:solidFill>
                  <a:prstClr val="black"/>
                </a:solidFill>
                <a:latin typeface="TH SarabunPSK" panose="020B0500040200020003" pitchFamily="34" charset="-34"/>
              </a:rPr>
              <a:t>154 </a:t>
            </a:r>
            <a:r>
              <a:rPr lang="th-TH" sz="1867" b="1" dirty="0">
                <a:solidFill>
                  <a:prstClr val="black"/>
                </a:solidFill>
                <a:latin typeface="TH SarabunPSK" panose="020B0500040200020003" pitchFamily="34" charset="-34"/>
                <a:cs typeface="Angsana New" panose="02020603050405020304" pitchFamily="18" charset="-34"/>
              </a:rPr>
              <a:t>แห่ง</a:t>
            </a:r>
            <a:r>
              <a:rPr lang="en-US" sz="1867" b="1" dirty="0">
                <a:solidFill>
                  <a:prstClr val="black"/>
                </a:solidFill>
                <a:latin typeface="TH SarabunPSK" panose="020B0500040200020003" pitchFamily="34" charset="-34"/>
              </a:rPr>
              <a:t>) </a:t>
            </a:r>
            <a:endParaRPr lang="th-TH" sz="1867" b="1" dirty="0">
              <a:solidFill>
                <a:prstClr val="black"/>
              </a:solidFill>
              <a:latin typeface="TH SarabunPSK" panose="020B0500040200020003" pitchFamily="34" charset="-34"/>
              <a:cs typeface="Angsana New" panose="02020603050405020304" pitchFamily="18" charset="-34"/>
            </a:endParaRPr>
          </a:p>
        </p:txBody>
      </p:sp>
      <p:sp>
        <p:nvSpPr>
          <p:cNvPr id="52" name="TextBox 5">
            <a:extLst>
              <a:ext uri="{FF2B5EF4-FFF2-40B4-BE49-F238E27FC236}">
                <a16:creationId xmlns="" xmlns:a16="http://schemas.microsoft.com/office/drawing/2014/main" id="{9E5F7251-379C-4BC1-BE6F-4DE75789C1E7}"/>
              </a:ext>
            </a:extLst>
          </p:cNvPr>
          <p:cNvSpPr txBox="1"/>
          <p:nvPr/>
        </p:nvSpPr>
        <p:spPr>
          <a:xfrm>
            <a:off x="4888777" y="3046073"/>
            <a:ext cx="2491824" cy="1195462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28575">
            <a:solidFill>
              <a:srgbClr val="FF0000"/>
            </a:solidFill>
          </a:ln>
        </p:spPr>
        <p:txBody>
          <a:bodyPr wrap="square" lIns="45726" tIns="22863" rIns="45726" bIns="22863" rtlCol="0">
            <a:spAutoFit/>
          </a:bodyPr>
          <a:lstStyle/>
          <a:p>
            <a:pPr defTabSz="457223">
              <a:defRPr/>
            </a:pPr>
            <a:r>
              <a:rPr lang="en-US" sz="1867" b="1" kern="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HCV RNA  +</a:t>
            </a:r>
            <a:r>
              <a:rPr lang="en-US" sz="1867" b="1" kern="0" dirty="0" err="1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ve</a:t>
            </a:r>
            <a:r>
              <a:rPr lang="en-US" sz="1867" b="1" kern="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= </a:t>
            </a:r>
            <a:r>
              <a:rPr lang="en-US" sz="1867" b="1" kern="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75.05%</a:t>
            </a:r>
            <a:endParaRPr lang="en-US" sz="1867" b="1" kern="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defTabSz="457223">
              <a:defRPr/>
            </a:pPr>
            <a:r>
              <a:rPr lang="en-US" sz="1867" b="1" kern="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(4,043/5,387)</a:t>
            </a:r>
            <a:br>
              <a:rPr lang="en-US" sz="1867" b="1" kern="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1867" b="1" kern="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(หน่วยตรวจ</a:t>
            </a:r>
            <a:r>
              <a:rPr lang="en-US" sz="1867" b="1" kern="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confirm: </a:t>
            </a:r>
            <a:r>
              <a:rPr lang="th-TH" sz="1867" b="1" kern="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รพ.เพชรบูรณ์, รพ.วิเชียรบุรี, และ รพ.หล่มสัก</a:t>
            </a:r>
            <a:r>
              <a:rPr lang="en-US" sz="1867" b="1" kern="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th-TH" sz="1867" b="1" kern="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3" name="TextBox 5">
            <a:extLst>
              <a:ext uri="{FF2B5EF4-FFF2-40B4-BE49-F238E27FC236}">
                <a16:creationId xmlns="" xmlns:a16="http://schemas.microsoft.com/office/drawing/2014/main" id="{27F2E799-ECA1-4188-9DE3-A4105712B552}"/>
              </a:ext>
            </a:extLst>
          </p:cNvPr>
          <p:cNvSpPr txBox="1"/>
          <p:nvPr/>
        </p:nvSpPr>
        <p:spPr>
          <a:xfrm>
            <a:off x="4964576" y="4502893"/>
            <a:ext cx="2345597" cy="1482784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28575">
            <a:solidFill>
              <a:srgbClr val="FF0000"/>
            </a:solidFill>
          </a:ln>
        </p:spPr>
        <p:txBody>
          <a:bodyPr wrap="square" lIns="45726" tIns="22863" rIns="45726" bIns="22863" rtlCol="0">
            <a:spAutoFit/>
          </a:bodyPr>
          <a:lstStyle/>
          <a:p>
            <a:pPr defTabSz="457223">
              <a:defRPr/>
            </a:pPr>
            <a:r>
              <a:rPr lang="en-US" sz="1867" b="1" kern="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HCV Viral load </a:t>
            </a:r>
            <a:r>
              <a:rPr lang="en-US" sz="1867" b="1" kern="0" dirty="0">
                <a:solidFill>
                  <a:prstClr val="black"/>
                </a:solidFill>
                <a:latin typeface="Calibri"/>
                <a:cs typeface="Calibri"/>
              </a:rPr>
              <a:t>≥</a:t>
            </a:r>
            <a:r>
              <a:rPr lang="en-US" sz="1867" b="1" kern="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5000 IU/ml = </a:t>
            </a:r>
            <a:r>
              <a:rPr lang="en-US" sz="1867" b="1" kern="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97.46%</a:t>
            </a:r>
            <a:r>
              <a:rPr lang="en-US" sz="1867" b="1" kern="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(1,001/1,027)</a:t>
            </a:r>
          </a:p>
          <a:p>
            <a:pPr defTabSz="457223">
              <a:defRPr/>
            </a:pPr>
            <a:r>
              <a:rPr lang="th-TH" sz="1867" b="1" kern="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(หน่วยรักษา</a:t>
            </a:r>
            <a:r>
              <a:rPr lang="en-US" sz="1867" b="1" kern="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1867" b="1" kern="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รพ.เพชรบูรณ์, รพ.วิเชียรบุรี, รพ.หล่มสัก, รพร.หล่มเก่า และ รพ.หนองไผ่</a:t>
            </a:r>
            <a:r>
              <a:rPr lang="en-US" sz="1867" b="1" kern="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th-TH" sz="1867" b="1" kern="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="" xmlns:a16="http://schemas.microsoft.com/office/drawing/2014/main" id="{2134DCE8-C061-45B2-A9E6-73150DBF7986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เปรียบเทียบข้อมูลคัดกรอง ที่นำเข้าระบบ รายอำเภอ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="" xmlns:a16="http://schemas.microsoft.com/office/drawing/2014/main" id="{199D8648-0DF5-4C19-9EE1-36F8E3043328}"/>
              </a:ext>
            </a:extLst>
          </p:cNvPr>
          <p:cNvSpPr txBox="1"/>
          <p:nvPr/>
        </p:nvSpPr>
        <p:spPr>
          <a:xfrm>
            <a:off x="2361922" y="660099"/>
            <a:ext cx="627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="" xmlns:a16="http://schemas.microsoft.com/office/drawing/2014/main" id="{7E8D0636-F0A4-42B6-9B80-3924FBD458D9}"/>
              </a:ext>
            </a:extLst>
          </p:cNvPr>
          <p:cNvSpPr txBox="1"/>
          <p:nvPr/>
        </p:nvSpPr>
        <p:spPr>
          <a:xfrm>
            <a:off x="4421499" y="660099"/>
            <a:ext cx="627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="" xmlns:a16="http://schemas.microsoft.com/office/drawing/2014/main" id="{F0A20E97-BB98-48AF-B48C-8B9C5FBDE204}"/>
              </a:ext>
            </a:extLst>
          </p:cNvPr>
          <p:cNvSpPr txBox="1"/>
          <p:nvPr/>
        </p:nvSpPr>
        <p:spPr>
          <a:xfrm>
            <a:off x="6363510" y="646331"/>
            <a:ext cx="627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="" xmlns:a16="http://schemas.microsoft.com/office/drawing/2014/main" id="{BC9CD7A6-F47F-4588-8474-BF4ABE35B510}"/>
              </a:ext>
            </a:extLst>
          </p:cNvPr>
          <p:cNvSpPr txBox="1"/>
          <p:nvPr/>
        </p:nvSpPr>
        <p:spPr>
          <a:xfrm>
            <a:off x="7417248" y="647036"/>
            <a:ext cx="627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" name="รูปภาพ 9">
            <a:extLst>
              <a:ext uri="{FF2B5EF4-FFF2-40B4-BE49-F238E27FC236}">
                <a16:creationId xmlns="" xmlns:a16="http://schemas.microsoft.com/office/drawing/2014/main" id="{0A0CE9EB-E2FA-4BFD-A0A0-46FF37323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60" y="1169551"/>
            <a:ext cx="11824079" cy="4256691"/>
          </a:xfrm>
          <a:prstGeom prst="rect">
            <a:avLst/>
          </a:prstGeom>
        </p:spPr>
      </p:pic>
      <p:sp>
        <p:nvSpPr>
          <p:cNvPr id="11" name="TextBox 50">
            <a:extLst>
              <a:ext uri="{FF2B5EF4-FFF2-40B4-BE49-F238E27FC236}">
                <a16:creationId xmlns="" xmlns:a16="http://schemas.microsoft.com/office/drawing/2014/main" id="{7F4BEFAC-9E1D-44DD-8000-916F956457CB}"/>
              </a:ext>
            </a:extLst>
          </p:cNvPr>
          <p:cNvSpPr txBox="1"/>
          <p:nvPr/>
        </p:nvSpPr>
        <p:spPr>
          <a:xfrm>
            <a:off x="7106193" y="6202496"/>
            <a:ext cx="4901846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3"/>
              </a:lnSpc>
            </a:pPr>
            <a:r>
              <a:rPr lang="th-TH" sz="1867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</a:t>
            </a:r>
            <a:r>
              <a:rPr lang="en-US" sz="1867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1867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67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https://hepelimination.nbt.or.th/Content/report/</a:t>
            </a:r>
            <a:br>
              <a:rPr lang="en-US" sz="1867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1867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</a:t>
            </a:r>
            <a:r>
              <a:rPr lang="en-US" sz="1867" b="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</a:t>
            </a:r>
            <a:r>
              <a:rPr lang="en-US" sz="1867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25 </a:t>
            </a:r>
            <a:r>
              <a:rPr lang="th-TH" sz="1867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เมษายน</a:t>
            </a:r>
            <a:r>
              <a:rPr lang="en-US" sz="1867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2565</a:t>
            </a: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="" xmlns:a16="http://schemas.microsoft.com/office/drawing/2014/main" id="{5F6F123E-91F1-4274-B507-62F583D36A7D}"/>
              </a:ext>
            </a:extLst>
          </p:cNvPr>
          <p:cNvSpPr txBox="1"/>
          <p:nvPr/>
        </p:nvSpPr>
        <p:spPr>
          <a:xfrm>
            <a:off x="2185236" y="5582188"/>
            <a:ext cx="7821527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อำเภอที่นำเข้าข้อมูลเกินร้อยละ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80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ได้แก่ เขาค้อ หล่มสัก วังโป่ง น้ำหนาว </a:t>
            </a:r>
          </a:p>
        </p:txBody>
      </p:sp>
    </p:spTree>
    <p:extLst>
      <p:ext uri="{BB962C8B-B14F-4D97-AF65-F5344CB8AC3E}">
        <p14:creationId xmlns:p14="http://schemas.microsoft.com/office/powerpoint/2010/main" val="243642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="" xmlns:a16="http://schemas.microsoft.com/office/drawing/2014/main" id="{1EAFD71E-7B86-4D53-81B8-0D11C159CFD2}"/>
              </a:ext>
            </a:extLst>
          </p:cNvPr>
          <p:cNvSpPr txBox="1"/>
          <p:nvPr/>
        </p:nvSpPr>
        <p:spPr>
          <a:xfrm>
            <a:off x="4676234" y="1449699"/>
            <a:ext cx="7165246" cy="46228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 </a:t>
            </a:r>
            <a:r>
              <a:rPr lang="th-TH" sz="3200" b="1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ดำเนินงาน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คัดกรอง 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HCV </a:t>
            </a:r>
            <a:r>
              <a:rPr lang="th-TH" sz="3200" b="1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ต่อ</a:t>
            </a:r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ไป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อย่างต่อเนื่อง </a:t>
            </a:r>
          </a:p>
          <a:p>
            <a:pPr>
              <a:lnSpc>
                <a:spcPct val="115000"/>
              </a:lnSpc>
            </a:pPr>
            <a:r>
              <a:rPr lang="en-US" sz="3200" b="1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</a:t>
            </a:r>
            <a:r>
              <a:rPr lang="th-TH" sz="3200" b="1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 </a:t>
            </a:r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ชุด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ตรวจ </a:t>
            </a:r>
            <a:r>
              <a:rPr lang="en-US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HCV/HBV strip test</a:t>
            </a:r>
            <a:r>
              <a:rPr lang="th-TH" sz="3200" b="1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สามารถนำไปใช้ทุกกลุ่ม</a:t>
            </a:r>
          </a:p>
          <a:p>
            <a:pPr>
              <a:lnSpc>
                <a:spcPct val="115000"/>
              </a:lnSpc>
            </a:pPr>
            <a:r>
              <a:rPr lang="th-TH" sz="3200" b="1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อายุ </a:t>
            </a:r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พร้อม</a:t>
            </a:r>
            <a:r>
              <a:rPr lang="th-TH" sz="3200" b="1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รวบรวม   ข้อมูลส่งให้ </a:t>
            </a:r>
            <a:r>
              <a:rPr lang="th-TH" sz="3200" b="1" dirty="0" err="1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สสจ</a:t>
            </a:r>
            <a:r>
              <a:rPr lang="th-TH" sz="3200" b="1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th-TH" sz="3200" b="1" dirty="0" err="1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สปสช</a:t>
            </a:r>
            <a:r>
              <a:rPr lang="en-US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รองรับกลุ่มอายุ </a:t>
            </a:r>
            <a:r>
              <a:rPr lang="en-US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18 - 70 </a:t>
            </a:r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ปี</a:t>
            </a:r>
            <a:r>
              <a:rPr lang="en-US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  <a:r>
              <a:rPr lang="en-US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en-US" sz="3200" b="1" dirty="0" smtClean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15000"/>
              </a:lnSpc>
            </a:pPr>
            <a:r>
              <a:rPr lang="en-US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</a:t>
            </a:r>
            <a:r>
              <a:rPr lang="en-US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 HBV </a:t>
            </a:r>
            <a:r>
              <a:rPr lang="en-US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strip test 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 </a:t>
            </a:r>
            <a:r>
              <a:rPr lang="th-TH" sz="3200" b="1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สสจ</a:t>
            </a:r>
            <a:r>
              <a:rPr lang="en-US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สามารถนำไปตรวจหญิงตั้งครรภ์ใน รพ</a:t>
            </a:r>
            <a:r>
              <a:rPr lang="en-US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ได้</a:t>
            </a:r>
            <a:endParaRPr lang="en-US" sz="32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15000"/>
              </a:lnSpc>
            </a:pPr>
            <a:r>
              <a:rPr lang="en-US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</a:t>
            </a:r>
            <a:r>
              <a:rPr lang="th-TH" sz="3200" b="1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 </a:t>
            </a:r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การจัดการข้อมูล </a:t>
            </a:r>
            <a:r>
              <a:rPr lang="en-US" sz="3200" b="1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Excel 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file 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คัดกรอง 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HCV/HBV 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ขอให้พื้นที่ช่วย</a:t>
            </a:r>
            <a:r>
              <a:rPr lang="th-TH" sz="3200" b="1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ตรวจสอบ ความ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ถูกต้องของข้อมูลก่อนนำเข้าระบบ</a:t>
            </a:r>
            <a:endParaRPr lang="en-US" sz="3200" b="1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="" xmlns:a16="http://schemas.microsoft.com/office/drawing/2014/main" id="{00050048-808C-4B8A-9577-9D9232D878E3}"/>
              </a:ext>
            </a:extLst>
          </p:cNvPr>
          <p:cNvSpPr txBox="1"/>
          <p:nvPr/>
        </p:nvSpPr>
        <p:spPr>
          <a:xfrm>
            <a:off x="0" y="0"/>
            <a:ext cx="12192000" cy="76315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แผนการคัดกรอง</a:t>
            </a:r>
            <a:endParaRPr lang="en-US" sz="4000" b="1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0" t="27344" r="23802" b="12206"/>
          <a:stretch/>
        </p:blipFill>
        <p:spPr bwMode="auto">
          <a:xfrm>
            <a:off x="205680" y="2512964"/>
            <a:ext cx="4114680" cy="275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63" y="1418781"/>
            <a:ext cx="4629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สธ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-ก.มหาดไทยลงนามร่วมกันกำจัด</a:t>
            </a:r>
          </a:p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โรค</a:t>
            </a:r>
            <a:r>
              <a:rPr lang="th-TH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ไวรัส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ตับอักเสบให้สำเร็จภายใน ปี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2573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1685" y="5254832"/>
            <a:ext cx="3988675" cy="529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20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เมษายน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214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95275" y="3987800"/>
            <a:ext cx="2718071" cy="3773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3382" r="1950" b="78517"/>
          <a:stretch/>
        </p:blipFill>
        <p:spPr>
          <a:xfrm>
            <a:off x="0" y="40451"/>
            <a:ext cx="12192000" cy="91354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50338" y="76201"/>
            <a:ext cx="11463171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4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การรักษาไวรัสตับอักเสบ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ซี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จังหวัด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เพชรบูรณ์</a:t>
            </a:r>
            <a:r>
              <a:rPr lang="th-TH" sz="4000" b="1" dirty="0" smtClean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วันที่ </a:t>
            </a:r>
            <a:r>
              <a:rPr lang="en-US" sz="4000" b="1" dirty="0" smtClean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4000" b="1" dirty="0" smtClean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เมษายน </a:t>
            </a:r>
            <a:r>
              <a:rPr lang="en-US" sz="4000" b="1" dirty="0" smtClean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65100" y="4157898"/>
            <a:ext cx="2970967" cy="42319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7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รพ.หล่มสัก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และ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รพร.หล่มเก่า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52400" y="939800"/>
            <a:ext cx="1847239" cy="4389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40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รพ.เพชรบูรณ์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836837" y="1396508"/>
            <a:ext cx="5208752" cy="4292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6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พัฒนาระบบบริการด้านการรักษา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aphicFrame>
        <p:nvGraphicFramePr>
          <p:cNvPr id="15" name="ตาราง 14">
            <a:extLst>
              <a:ext uri="{FF2B5EF4-FFF2-40B4-BE49-F238E27FC236}">
                <a16:creationId xmlns="" xmlns:a16="http://schemas.microsoft.com/office/drawing/2014/main" id="{E1595428-EC55-4395-A364-120E987A0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043391"/>
              </p:ext>
            </p:extLst>
          </p:nvPr>
        </p:nvGraphicFramePr>
        <p:xfrm>
          <a:off x="127834" y="1395721"/>
          <a:ext cx="6541920" cy="2645203"/>
        </p:xfrm>
        <a:graphic>
          <a:graphicData uri="http://schemas.openxmlformats.org/drawingml/2006/table">
            <a:tbl>
              <a:tblPr firstRow="1" firstCol="1" bandRow="1"/>
              <a:tblGrid>
                <a:gridCol w="16980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93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61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61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5612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5612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371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จำนวนผู้ป่วย (คน)</a:t>
                      </a:r>
                      <a:endParaRPr lang="en-US" sz="19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34299" marR="3429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2561</a:t>
                      </a:r>
                      <a:endParaRPr lang="en-US" sz="19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34299" marR="3429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2562</a:t>
                      </a:r>
                      <a:endParaRPr lang="en-US" sz="19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34299" marR="3429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2563</a:t>
                      </a:r>
                      <a:endParaRPr lang="en-US" sz="19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34299" marR="3429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</a:t>
                      </a:r>
                      <a:r>
                        <a:rPr lang="en-US" sz="19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2564 </a:t>
                      </a:r>
                      <a:endParaRPr lang="en-US" sz="19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34299" marR="3429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ปี 2565 </a:t>
                      </a:r>
                      <a:br>
                        <a:rPr lang="th-TH" sz="19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</a:br>
                      <a:r>
                        <a:rPr lang="th-TH" sz="19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(ถึง ธ.ค.)</a:t>
                      </a:r>
                      <a:endParaRPr lang="en-US" sz="19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34299" marR="3429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57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ผู้ป่วยที่ได้รับยา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34299" marR="34299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(2.73%)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34299" marR="34299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107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(9.55%)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34299" marR="34299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269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(19.84%)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34299" marR="34299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193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 (20%)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36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(21.95%)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57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ผู้ป่วยที่ส่งต่อ รพ.อื่น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34299" marR="34299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(34.58%)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34299" marR="34299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321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(28.66%)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34299" marR="34299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231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(17.04%)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34299" marR="34299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120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 (12.44%)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10 (6.10%)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67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6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ได้รับการรักษามาจาก รพ.อื่น</a:t>
                      </a:r>
                      <a:endParaRPr lang="en-US" sz="1600" b="1" spc="-60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34299" marR="34299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106 (10.72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34299" marR="34299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115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(10.27%)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34299" marR="34299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134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(9.88%)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34299" marR="34299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51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 (5.28%)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8 (4.88%)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57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ตรวจพบ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HCC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34299" marR="34299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 (3.84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34299" marR="34299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(2.50%)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34299" marR="34299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96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(7.08%)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34299" marR="34299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40</a:t>
                      </a:r>
                      <a:r>
                        <a:rPr lang="en-US" sz="1600" b="1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 (4.15%)</a:t>
                      </a:r>
                      <a:endParaRPr lang="en-US" sz="1200" b="1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20 (12.20%)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57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ไม่เข้าเกณฑ์การให้ยารักษา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34299" marR="34299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396 (40.04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34299" marR="34299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427 (38.13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34299" marR="34299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(42.18%)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34299" marR="34299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505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 (52.33%)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78 (47.56%)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57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Loss FU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34299" marR="34299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 (8.09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34299" marR="34299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122 (10.89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34299" marR="34299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(3.98%)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34299" marR="34299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56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 (5.80)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12 (7.32%)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57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34299" marR="34299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989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34299" marR="34299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1,120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34299" marR="34299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1,356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34299" marR="34299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965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164</a:t>
                      </a:r>
                      <a:endParaRPr lang="en-US" sz="12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6" name="ตาราง 15">
            <a:extLst>
              <a:ext uri="{FF2B5EF4-FFF2-40B4-BE49-F238E27FC236}">
                <a16:creationId xmlns="" xmlns:a16="http://schemas.microsoft.com/office/drawing/2014/main" id="{8E2E51DA-3EC4-471D-A96B-04AA2F69F95A}"/>
              </a:ext>
            </a:extLst>
          </p:cNvPr>
          <p:cNvGraphicFramePr>
            <a:graphicFrameLocks noGrp="1"/>
          </p:cNvGraphicFramePr>
          <p:nvPr/>
        </p:nvGraphicFramePr>
        <p:xfrm>
          <a:off x="165100" y="4709262"/>
          <a:ext cx="6220684" cy="1821215"/>
        </p:xfrm>
        <a:graphic>
          <a:graphicData uri="http://schemas.openxmlformats.org/drawingml/2006/table">
            <a:tbl>
              <a:tblPr firstRow="1" firstCol="1" bandRow="1"/>
              <a:tblGrid>
                <a:gridCol w="2221708">
                  <a:extLst>
                    <a:ext uri="{9D8B030D-6E8A-4147-A177-3AD203B41FA5}">
                      <a16:colId xmlns="" xmlns:a16="http://schemas.microsoft.com/office/drawing/2014/main" val="285672740"/>
                    </a:ext>
                  </a:extLst>
                </a:gridCol>
                <a:gridCol w="1382323">
                  <a:extLst>
                    <a:ext uri="{9D8B030D-6E8A-4147-A177-3AD203B41FA5}">
                      <a16:colId xmlns="" xmlns:a16="http://schemas.microsoft.com/office/drawing/2014/main" val="889616299"/>
                    </a:ext>
                  </a:extLst>
                </a:gridCol>
                <a:gridCol w="1283585">
                  <a:extLst>
                    <a:ext uri="{9D8B030D-6E8A-4147-A177-3AD203B41FA5}">
                      <a16:colId xmlns="" xmlns:a16="http://schemas.microsoft.com/office/drawing/2014/main" val="2093516069"/>
                    </a:ext>
                  </a:extLst>
                </a:gridCol>
                <a:gridCol w="1333068">
                  <a:extLst>
                    <a:ext uri="{9D8B030D-6E8A-4147-A177-3AD203B41FA5}">
                      <a16:colId xmlns="" xmlns:a16="http://schemas.microsoft.com/office/drawing/2014/main" val="1784519620"/>
                    </a:ext>
                  </a:extLst>
                </a:gridCol>
              </a:tblGrid>
              <a:tr h="430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ข้อมูล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34299" marR="34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หล่มสัก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34299" marR="34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หล่มเก่า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34299" marR="34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34299" marR="34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943960"/>
                  </a:ext>
                </a:extLst>
              </a:tr>
              <a:tr h="430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เข้าเกณฑ์ให้ยารักษา</a:t>
                      </a:r>
                      <a:r>
                        <a:rPr lang="th-TH" sz="2400" b="1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 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34299" marR="34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1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250 (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18.92%)</a:t>
                      </a:r>
                      <a:endParaRPr lang="en-US" sz="13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1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115 (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40.35%)</a:t>
                      </a:r>
                      <a:endParaRPr lang="en-US" sz="13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1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365 (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22.73%)</a:t>
                      </a:r>
                      <a:endParaRPr lang="en-US" sz="13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0037899"/>
                  </a:ext>
                </a:extLst>
              </a:tr>
              <a:tr h="530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-60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ไม่เข้าเกณฑ์การให้ยารักษา</a:t>
                      </a:r>
                      <a:endParaRPr lang="en-US" sz="2400" b="1" spc="-60" baseline="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34299" marR="34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1071 (81.07%)</a:t>
                      </a:r>
                      <a:endParaRPr lang="en-US" sz="13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170 (59.65%)</a:t>
                      </a:r>
                      <a:endParaRPr lang="en-US" sz="13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1241 (77.27%)</a:t>
                      </a:r>
                      <a:endParaRPr lang="en-US" sz="13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79666640"/>
                  </a:ext>
                </a:extLst>
              </a:tr>
              <a:tr h="430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รวมเข้าระบบรักษา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34299" marR="34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1321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34299" marR="34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285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34299" marR="34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1606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34299" marR="34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37136065"/>
                  </a:ext>
                </a:extLst>
              </a:tr>
            </a:tbl>
          </a:graphicData>
        </a:graphic>
      </p:graphicFrame>
      <p:sp>
        <p:nvSpPr>
          <p:cNvPr id="19" name="TextBox 7">
            <a:extLst>
              <a:ext uri="{FF2B5EF4-FFF2-40B4-BE49-F238E27FC236}">
                <a16:creationId xmlns="" xmlns:a16="http://schemas.microsoft.com/office/drawing/2014/main" id="{7408D6CB-DB49-40BE-9DA2-9F2798BF1FE6}"/>
              </a:ext>
            </a:extLst>
          </p:cNvPr>
          <p:cNvSpPr txBox="1"/>
          <p:nvPr/>
        </p:nvSpPr>
        <p:spPr>
          <a:xfrm>
            <a:off x="6968918" y="4369494"/>
            <a:ext cx="4944591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รพ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เพชรบูรณ์ จัดตั้งคลินิกรักษ์ตับเพื่อเตรียมความพร้อมผู้ป่วย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HCV </a:t>
            </a: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ก่อนการรักษา และจะเริ่มให้ยา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SOF</a:t>
            </a: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/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VEL 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เดือน</a:t>
            </a: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มีนาคม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2565</a:t>
            </a:r>
            <a:endParaRPr kumimoji="0" lang="th-TH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5" name="TextBox 7">
            <a:extLst>
              <a:ext uri="{FF2B5EF4-FFF2-40B4-BE49-F238E27FC236}">
                <a16:creationId xmlns="" xmlns:a16="http://schemas.microsoft.com/office/drawing/2014/main" id="{E56FD1AD-3266-4364-A9BA-76BAE2E246D1}"/>
              </a:ext>
            </a:extLst>
          </p:cNvPr>
          <p:cNvSpPr txBox="1"/>
          <p:nvPr/>
        </p:nvSpPr>
        <p:spPr>
          <a:xfrm>
            <a:off x="6976407" y="2074020"/>
            <a:ext cx="5096991" cy="1600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ขยายหน่วยบริการรักษา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HCV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เป็น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5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แห่ง ได้แก่ รพ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วิเชียรบุรี รพ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หล่มสัก รพร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หล่มเก่า และ </a:t>
            </a: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รพ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หนองไผ่ 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ยังไม่ได้รับยารักษา 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เข้าเงื่อนไข ยา จ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ทั้งหมด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473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ราย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ยังไม่ได้ยารักษา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81658" y="6488668"/>
            <a:ext cx="2345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(รพ.หล่มสัก, </a:t>
            </a:r>
            <a:r>
              <a:rPr lang="th-TH" sz="18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รพร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.หล่มเก่า </a:t>
            </a:r>
            <a:r>
              <a:rPr lang="en-US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4">
            <a:extLst>
              <a:ext uri="{FF2B5EF4-FFF2-40B4-BE49-F238E27FC236}">
                <a16:creationId xmlns="" xmlns:a16="http://schemas.microsoft.com/office/drawing/2014/main" id="{00050048-808C-4B8A-9577-9D9232D878E3}"/>
              </a:ext>
            </a:extLst>
          </p:cNvPr>
          <p:cNvSpPr txBox="1"/>
          <p:nvPr/>
        </p:nvSpPr>
        <p:spPr>
          <a:xfrm>
            <a:off x="0" y="63064"/>
            <a:ext cx="12192000" cy="69608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แผนการรักษา 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HCV</a:t>
            </a:r>
            <a:endParaRPr lang="en-US" sz="3600" b="1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824918"/>
              </p:ext>
            </p:extLst>
          </p:nvPr>
        </p:nvGraphicFramePr>
        <p:xfrm>
          <a:off x="716280" y="1073903"/>
          <a:ext cx="11049000" cy="4962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7640"/>
                <a:gridCol w="3756660"/>
                <a:gridCol w="3314700"/>
              </a:tblGrid>
              <a:tr h="51368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Phase</a:t>
                      </a:r>
                      <a:r>
                        <a:rPr lang="en-US" sz="28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Phase</a:t>
                      </a:r>
                      <a:r>
                        <a:rPr lang="en-US" sz="28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</a:t>
                      </a:r>
                      <a:endParaRPr lang="th-TH" sz="28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Phase</a:t>
                      </a:r>
                      <a:r>
                        <a:rPr lang="en-US" sz="28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</a:t>
                      </a:r>
                      <a:endParaRPr lang="th-TH" sz="28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0963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ผู้ป่วยติดเชื้อ </a:t>
                      </a:r>
                      <a:r>
                        <a:rPr lang="en-US" sz="2800" b="1" dirty="0" smtClean="0"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HCV </a:t>
                      </a:r>
                      <a:r>
                        <a:rPr lang="th-TH" sz="2800" b="1" dirty="0" smtClean="0"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ที่เข้าเงื่อนไขยา จ</a:t>
                      </a:r>
                      <a:r>
                        <a:rPr lang="en-US" sz="2800" b="1" dirty="0" smtClean="0"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 </a:t>
                      </a:r>
                      <a:r>
                        <a:rPr lang="th-TH" sz="2800" b="1" baseline="0" dirty="0" smtClean="0"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b="1" dirty="0" smtClean="0"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รอเข้ารับการรักษา จำนวน 4</a:t>
                      </a:r>
                      <a:r>
                        <a:rPr lang="en-US" sz="2800" b="1" dirty="0" smtClean="0"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73</a:t>
                      </a:r>
                      <a:r>
                        <a:rPr lang="th-TH" sz="2800" b="1" dirty="0" smtClean="0"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ราย </a:t>
                      </a:r>
                      <a:r>
                        <a:rPr lang="en-US" sz="2800" b="1" dirty="0" smtClean="0"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 </a:t>
                      </a:r>
                      <a:endParaRPr lang="th-TH" sz="2800" b="1" dirty="0" smtClean="0"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buFontTx/>
                        <a:buNone/>
                      </a:pPr>
                      <a:r>
                        <a:rPr lang="th-TH" sz="2800" b="1" dirty="0" smtClean="0"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รพ</a:t>
                      </a:r>
                      <a:r>
                        <a:rPr lang="en-US" sz="2800" b="1" dirty="0" smtClean="0"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2800" b="1" dirty="0" smtClean="0"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เพชรบูรณ์ </a:t>
                      </a:r>
                      <a:r>
                        <a:rPr lang="en-US" sz="2800" b="1" dirty="0" smtClean="0"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152 </a:t>
                      </a:r>
                      <a:r>
                        <a:rPr lang="th-TH" sz="2800" b="1" dirty="0" smtClean="0"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ราย   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buFontTx/>
                        <a:buNone/>
                      </a:pPr>
                      <a:r>
                        <a:rPr lang="th-TH" sz="2800" b="1" dirty="0" smtClean="0"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เรือนจำเมืองเพชรบูรณ์ </a:t>
                      </a:r>
                      <a:r>
                        <a:rPr lang="en-US" sz="2800" b="1" dirty="0" smtClean="0"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51 </a:t>
                      </a:r>
                      <a:r>
                        <a:rPr lang="th-TH" sz="2800" b="1" dirty="0" smtClean="0"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ราย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800" b="1" dirty="0" smtClean="0"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 </a:t>
                      </a:r>
                      <a:r>
                        <a:rPr lang="th-TH" sz="2800" b="1" dirty="0" smtClean="0"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รพ</a:t>
                      </a:r>
                      <a:r>
                        <a:rPr lang="en-US" sz="2800" b="1" dirty="0" smtClean="0"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2800" b="1" dirty="0" smtClean="0"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หล่มสัก  </a:t>
                      </a:r>
                      <a:r>
                        <a:rPr lang="en-US" sz="2800" b="1" dirty="0" smtClean="0"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200 </a:t>
                      </a:r>
                      <a:r>
                        <a:rPr lang="th-TH" sz="2800" b="1" dirty="0" smtClean="0"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ราย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800" b="1" dirty="0" smtClean="0"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 </a:t>
                      </a:r>
                      <a:r>
                        <a:rPr lang="th-TH" sz="2800" b="1" dirty="0" smtClean="0"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รพ</a:t>
                      </a:r>
                      <a:r>
                        <a:rPr lang="en-US" sz="2800" b="1" dirty="0" smtClean="0"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2800" b="1" dirty="0" smtClean="0"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วิเชียรบุรี  </a:t>
                      </a:r>
                      <a:r>
                        <a:rPr lang="en-US" sz="2800" b="1" dirty="0" smtClean="0"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30 </a:t>
                      </a:r>
                      <a:r>
                        <a:rPr lang="th-TH" sz="2800" b="1" dirty="0" smtClean="0"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ราย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800" b="1" dirty="0" smtClean="0"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 </a:t>
                      </a:r>
                      <a:r>
                        <a:rPr lang="th-TH" sz="2800" b="1" dirty="0" smtClean="0"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รพ</a:t>
                      </a:r>
                      <a:r>
                        <a:rPr lang="en-US" sz="2800" b="1" dirty="0" smtClean="0"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2800" b="1" dirty="0" smtClean="0"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หล่มเก่า  </a:t>
                      </a:r>
                      <a:r>
                        <a:rPr lang="en-US" sz="2800" b="1" dirty="0" smtClean="0"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20 </a:t>
                      </a:r>
                      <a:r>
                        <a:rPr lang="th-TH" sz="2800" b="1" dirty="0" smtClean="0"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ราย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800" b="1" dirty="0" smtClean="0"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 </a:t>
                      </a:r>
                      <a:r>
                        <a:rPr lang="th-TH" sz="2800" b="1" dirty="0" smtClean="0"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รพ</a:t>
                      </a:r>
                      <a:r>
                        <a:rPr lang="en-US" sz="2800" b="1" dirty="0" smtClean="0"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2800" b="1" dirty="0" smtClean="0"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หนองไผ่  </a:t>
                      </a:r>
                      <a:r>
                        <a:rPr lang="en-US" sz="2800" b="1" dirty="0" smtClean="0"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20 </a:t>
                      </a:r>
                      <a:r>
                        <a:rPr lang="th-TH" sz="2800" b="1" dirty="0" smtClean="0"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ราย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ให้รพ./รพสต.</a:t>
                      </a:r>
                      <a:r>
                        <a:rPr lang="th-TH" sz="2800" b="1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ติดตามประเมิน</a:t>
                      </a:r>
                    </a:p>
                    <a:p>
                      <a:r>
                        <a:rPr lang="th-TH" sz="2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ผู้ติดเชื้อ </a:t>
                      </a:r>
                      <a:r>
                        <a:rPr lang="en-US" sz="2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HCV </a:t>
                      </a:r>
                      <a:r>
                        <a:rPr lang="th-TH" sz="2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ที่มี </a:t>
                      </a:r>
                      <a:r>
                        <a:rPr lang="en-US" sz="2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Viral load ≥ 5000 IU/ml </a:t>
                      </a:r>
                      <a:r>
                        <a:rPr lang="th-TH" sz="2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แต่ไม่เข้าเกณฑ์การรักษา </a:t>
                      </a:r>
                      <a:r>
                        <a:rPr lang="en-US" sz="2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800" b="1" dirty="0" smtClean="0"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ประมาณ </a:t>
                      </a:r>
                      <a:r>
                        <a:rPr lang="en-US" sz="2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500 </a:t>
                      </a:r>
                      <a:r>
                        <a:rPr lang="th-TH" sz="2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คน</a:t>
                      </a:r>
                      <a:r>
                        <a:rPr lang="en-US" sz="2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  </a:t>
                      </a:r>
                      <a:r>
                        <a:rPr lang="th-TH" sz="2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ตามแบบฟอร์ม ยา จ</a:t>
                      </a:r>
                      <a:r>
                        <a:rPr lang="en-US" sz="2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2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2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ผู้ติดเชื้อ </a:t>
                      </a:r>
                      <a:r>
                        <a:rPr lang="en-US" sz="2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HCV </a:t>
                      </a:r>
                      <a:r>
                        <a:rPr lang="th-TH" sz="2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ที่ตรวจ ตรวจ </a:t>
                      </a:r>
                      <a:r>
                        <a:rPr lang="en-US" sz="2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HCV RNA positive </a:t>
                      </a:r>
                      <a:r>
                        <a:rPr lang="th-TH" sz="2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ประมาณ </a:t>
                      </a:r>
                      <a:r>
                        <a:rPr lang="en-US" sz="2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3000 </a:t>
                      </a:r>
                      <a:r>
                        <a:rPr lang="th-TH" sz="2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คน</a:t>
                      </a:r>
                      <a:r>
                        <a:rPr lang="en-US" sz="2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th-TH" sz="2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ให้ติดตามผู้ป่วยและประเมินเกณฑ์ จ</a:t>
                      </a:r>
                      <a:r>
                        <a:rPr lang="en-US" sz="2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.2 </a:t>
                      </a:r>
                      <a:r>
                        <a:rPr lang="th-TH" sz="2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เพื่อรอเข้ารักษา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12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/>
          <a:srcRect l="4514" t="16397" r="3233" b="21081"/>
          <a:stretch/>
        </p:blipFill>
        <p:spPr>
          <a:xfrm>
            <a:off x="1907855" y="1072055"/>
            <a:ext cx="8789339" cy="4845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0" t="9277" r="27905"/>
          <a:stretch/>
        </p:blipFill>
        <p:spPr bwMode="auto">
          <a:xfrm>
            <a:off x="4789797" y="2628900"/>
            <a:ext cx="2781300" cy="2063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357435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1135</Words>
  <Application>Microsoft Office PowerPoint</Application>
  <PresentationFormat>กำหนดเอง</PresentationFormat>
  <Paragraphs>301</Paragraphs>
  <Slides>8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7</vt:i4>
      </vt:variant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8</vt:i4>
      </vt:variant>
    </vt:vector>
  </HeadingPairs>
  <TitlesOfParts>
    <vt:vector size="17" baseType="lpstr">
      <vt:lpstr>Arial</vt:lpstr>
      <vt:lpstr>Angsana New</vt:lpstr>
      <vt:lpstr>Calibri Light</vt:lpstr>
      <vt:lpstr>TH SarabunPSK</vt:lpstr>
      <vt:lpstr>Graphik Medium</vt:lpstr>
      <vt:lpstr>Cordia New</vt:lpstr>
      <vt:lpstr>Calibri</vt:lpstr>
      <vt:lpstr>ธีมของ Office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NCDs</dc:creator>
  <cp:lastModifiedBy>Windows User</cp:lastModifiedBy>
  <cp:revision>16</cp:revision>
  <dcterms:created xsi:type="dcterms:W3CDTF">2022-04-26T02:04:11Z</dcterms:created>
  <dcterms:modified xsi:type="dcterms:W3CDTF">2022-04-29T07:05:56Z</dcterms:modified>
</cp:coreProperties>
</file>