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</p:sldMasterIdLst>
  <p:sldIdLst>
    <p:sldId id="256" r:id="rId8"/>
    <p:sldId id="259" r:id="rId9"/>
    <p:sldId id="258" r:id="rId10"/>
    <p:sldId id="264" r:id="rId11"/>
    <p:sldId id="265" r:id="rId12"/>
    <p:sldId id="260" r:id="rId13"/>
    <p:sldId id="267" r:id="rId14"/>
    <p:sldId id="262" r:id="rId15"/>
    <p:sldId id="263" r:id="rId16"/>
  </p:sldIdLst>
  <p:sldSz cx="9144000" cy="5143500" type="screen16x9"/>
  <p:notesSz cx="6888163" cy="10018713"/>
  <p:embeddedFontLst>
    <p:embeddedFont>
      <p:font typeface="Angsana New" panose="02020603050405020304" pitchFamily="18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H Sarabun New" panose="020B0500040200020003" pitchFamily="34" charset="-34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</p:embeddedFontLst>
  <p:defaultTextStyle>
    <a:defPPr>
      <a:defRPr lang="th-TH"/>
    </a:defPPr>
    <a:lvl1pPr marL="0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6974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3973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0954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7944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4917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1891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198880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5862" algn="l" defTabSz="91397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 อันดับเพศชาย'!$B$1</c:f>
              <c:strCache>
                <c:ptCount val="1"/>
                <c:pt idx="0">
                  <c:v>ปี 64 (ถึง พ.ย.)</c:v>
                </c:pt>
              </c:strCache>
            </c:strRef>
          </c:tx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 i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Postate</c:v>
                </c:pt>
                <c:pt idx="1">
                  <c:v>Colon and rectum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อันดับเพศชาย'!$B$2:$B$6</c:f>
              <c:numCache>
                <c:formatCode>General</c:formatCode>
                <c:ptCount val="5"/>
                <c:pt idx="0">
                  <c:v>5.78</c:v>
                </c:pt>
                <c:pt idx="1">
                  <c:v>6.39</c:v>
                </c:pt>
                <c:pt idx="2">
                  <c:v>7.01</c:v>
                </c:pt>
                <c:pt idx="3">
                  <c:v>28.25</c:v>
                </c:pt>
                <c:pt idx="4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9C-4FAD-816A-89125B4EA476}"/>
            </c:ext>
          </c:extLst>
        </c:ser>
        <c:ser>
          <c:idx val="1"/>
          <c:order val="1"/>
          <c:tx>
            <c:strRef>
              <c:f>'5 อันดับเพศชาย'!$C$1</c:f>
              <c:strCache>
                <c:ptCount val="1"/>
                <c:pt idx="0">
                  <c:v>ปี 63</c:v>
                </c:pt>
              </c:strCache>
            </c:strRef>
          </c:tx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 i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 i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Postate</c:v>
                </c:pt>
                <c:pt idx="1">
                  <c:v>Colon and rectum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อันดับเพศชาย'!$C$2:$C$6</c:f>
              <c:numCache>
                <c:formatCode>General</c:formatCode>
                <c:ptCount val="5"/>
                <c:pt idx="0">
                  <c:v>4.4800000000000004</c:v>
                </c:pt>
                <c:pt idx="1">
                  <c:v>4.07</c:v>
                </c:pt>
                <c:pt idx="2">
                  <c:v>5.5</c:v>
                </c:pt>
                <c:pt idx="3">
                  <c:v>26.89</c:v>
                </c:pt>
                <c:pt idx="4">
                  <c:v>66.62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9C-4FAD-816A-89125B4EA476}"/>
            </c:ext>
          </c:extLst>
        </c:ser>
        <c:ser>
          <c:idx val="2"/>
          <c:order val="2"/>
          <c:tx>
            <c:strRef>
              <c:f>'5 อันดับเพศชาย'!$D$1</c:f>
              <c:strCache>
                <c:ptCount val="1"/>
                <c:pt idx="0">
                  <c:v>ปี 62</c:v>
                </c:pt>
              </c:strCache>
            </c:strRef>
          </c:tx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i="1">
                      <a:solidFill>
                        <a:srgbClr val="FF0000"/>
                      </a:solidFill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Postate</c:v>
                </c:pt>
                <c:pt idx="1">
                  <c:v>Colon and rectum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อันดับเพศชาย'!$D$2:$D$6</c:f>
              <c:numCache>
                <c:formatCode>General</c:formatCode>
                <c:ptCount val="5"/>
                <c:pt idx="0">
                  <c:v>3.87</c:v>
                </c:pt>
                <c:pt idx="1">
                  <c:v>3.87</c:v>
                </c:pt>
                <c:pt idx="2">
                  <c:v>4.07</c:v>
                </c:pt>
                <c:pt idx="3">
                  <c:v>22.4</c:v>
                </c:pt>
                <c:pt idx="4">
                  <c:v>53.76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9C-4FAD-816A-89125B4EA476}"/>
            </c:ext>
          </c:extLst>
        </c:ser>
        <c:ser>
          <c:idx val="3"/>
          <c:order val="3"/>
          <c:tx>
            <c:strRef>
              <c:f>'5 อันดับเพศชาย'!$E$1</c:f>
              <c:strCache>
                <c:ptCount val="1"/>
                <c:pt idx="0">
                  <c:v>ปี 61</c:v>
                </c:pt>
              </c:strCache>
            </c:strRef>
          </c:tx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i="1">
                      <a:solidFill>
                        <a:srgbClr val="FF0000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อันดับเพศชาย'!$A$2:$A$6</c:f>
              <c:strCache>
                <c:ptCount val="5"/>
                <c:pt idx="0">
                  <c:v>Postate</c:v>
                </c:pt>
                <c:pt idx="1">
                  <c:v>Colon and rectum</c:v>
                </c:pt>
                <c:pt idx="2">
                  <c:v>Oral cavity</c:v>
                </c:pt>
                <c:pt idx="3">
                  <c:v>Bronchus and lung</c:v>
                </c:pt>
                <c:pt idx="4">
                  <c:v>Liver and bile duct</c:v>
                </c:pt>
              </c:strCache>
            </c:strRef>
          </c:cat>
          <c:val>
            <c:numRef>
              <c:f>'5 อันดับเพศชาย'!$E$2:$E$6</c:f>
              <c:numCache>
                <c:formatCode>General</c:formatCode>
                <c:ptCount val="5"/>
                <c:pt idx="0">
                  <c:v>5.28</c:v>
                </c:pt>
                <c:pt idx="1">
                  <c:v>5.89</c:v>
                </c:pt>
                <c:pt idx="2">
                  <c:v>4.87</c:v>
                </c:pt>
                <c:pt idx="3">
                  <c:v>32.68</c:v>
                </c:pt>
                <c:pt idx="4">
                  <c:v>64.55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9C-4FAD-816A-89125B4EA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849920"/>
        <c:axId val="209150720"/>
      </c:barChart>
      <c:catAx>
        <c:axId val="208849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th-TH"/>
          </a:p>
        </c:txPr>
        <c:crossAx val="209150720"/>
        <c:crosses val="autoZero"/>
        <c:auto val="1"/>
        <c:lblAlgn val="ctr"/>
        <c:lblOffset val="100"/>
        <c:noMultiLvlLbl val="0"/>
      </c:catAx>
      <c:valAx>
        <c:axId val="209150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th-TH"/>
          </a:p>
        </c:txPr>
        <c:crossAx val="208849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/>
          </a:pPr>
          <a:endParaRPr lang="th-TH"/>
        </a:p>
      </c:txPr>
    </c:legend>
    <c:plotVisOnly val="1"/>
    <c:dispBlanksAs val="gap"/>
    <c:showDLblsOverMax val="0"/>
  </c:chart>
  <c:spPr>
    <a:ln w="28575">
      <a:solidFill>
        <a:schemeClr val="bg1">
          <a:lumMod val="50000"/>
        </a:schemeClr>
      </a:solidFill>
    </a:ln>
  </c:spPr>
  <c:txPr>
    <a:bodyPr/>
    <a:lstStyle/>
    <a:p>
      <a:pPr>
        <a:defRPr sz="1600">
          <a:latin typeface="Angsana New" panose="02020603050405020304" pitchFamily="18" charset="-34"/>
          <a:cs typeface="Angsana New" panose="02020603050405020304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 อันดับเพศหญิง'!$B$1</c:f>
              <c:strCache>
                <c:ptCount val="1"/>
                <c:pt idx="0">
                  <c:v>ปี 64 (ถึง พ.ย.64)</c:v>
                </c:pt>
              </c:strCache>
            </c:strRef>
          </c:tx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i="1">
                      <a:solidFill>
                        <a:schemeClr val="tx1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i="1">
                      <a:solidFill>
                        <a:schemeClr val="tx1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i="1">
                      <a:solidFill>
                        <a:srgbClr val="FF0000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i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Ovarian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อันดับเพศหญิง'!$B$2:$B$6</c:f>
              <c:numCache>
                <c:formatCode>General</c:formatCode>
                <c:ptCount val="5"/>
                <c:pt idx="0">
                  <c:v>3.62</c:v>
                </c:pt>
                <c:pt idx="1">
                  <c:v>5.83</c:v>
                </c:pt>
                <c:pt idx="2">
                  <c:v>9.25</c:v>
                </c:pt>
                <c:pt idx="3">
                  <c:v>12.67</c:v>
                </c:pt>
                <c:pt idx="4">
                  <c:v>14.49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D8-46DE-8689-1A483E9CBC4C}"/>
            </c:ext>
          </c:extLst>
        </c:ser>
        <c:ser>
          <c:idx val="1"/>
          <c:order val="1"/>
          <c:tx>
            <c:strRef>
              <c:f>'5 อันดับเพศหญิง'!$C$1</c:f>
              <c:strCache>
                <c:ptCount val="1"/>
                <c:pt idx="0">
                  <c:v>ปี 63</c:v>
                </c:pt>
              </c:strCache>
            </c:strRef>
          </c:tx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i="1">
                      <a:solidFill>
                        <a:srgbClr val="FF0000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i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Ovarian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อันดับเพศหญิง'!$C$2:$C$6</c:f>
              <c:numCache>
                <c:formatCode>General</c:formatCode>
                <c:ptCount val="5"/>
                <c:pt idx="0">
                  <c:v>4.1900000000000004</c:v>
                </c:pt>
                <c:pt idx="1">
                  <c:v>6.58</c:v>
                </c:pt>
                <c:pt idx="2">
                  <c:v>10.76</c:v>
                </c:pt>
                <c:pt idx="3">
                  <c:v>15.55</c:v>
                </c:pt>
                <c:pt idx="4">
                  <c:v>12.56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D8-46DE-8689-1A483E9CBC4C}"/>
            </c:ext>
          </c:extLst>
        </c:ser>
        <c:ser>
          <c:idx val="2"/>
          <c:order val="2"/>
          <c:tx>
            <c:strRef>
              <c:f>'5 อันดับเพศหญิง'!$D$1</c:f>
              <c:strCache>
                <c:ptCount val="1"/>
                <c:pt idx="0">
                  <c:v>ปี 62</c:v>
                </c:pt>
              </c:strCache>
            </c:strRef>
          </c:tx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i="1">
                      <a:solidFill>
                        <a:srgbClr val="FF0000"/>
                      </a:solidFill>
                      <a:latin typeface="Angsana New" panose="02020603050405020304" pitchFamily="18" charset="-34"/>
                      <a:cs typeface="Angsana New" panose="02020603050405020304" pitchFamily="18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i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Ovarian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อันดับเพศหญิง'!$D$2:$D$6</c:f>
              <c:numCache>
                <c:formatCode>General</c:formatCode>
                <c:ptCount val="5"/>
                <c:pt idx="0">
                  <c:v>2.79</c:v>
                </c:pt>
                <c:pt idx="1">
                  <c:v>6.58</c:v>
                </c:pt>
                <c:pt idx="2">
                  <c:v>8.77</c:v>
                </c:pt>
                <c:pt idx="3">
                  <c:v>12.16</c:v>
                </c:pt>
                <c:pt idx="4">
                  <c:v>13.56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D8-46DE-8689-1A483E9CBC4C}"/>
            </c:ext>
          </c:extLst>
        </c:ser>
        <c:ser>
          <c:idx val="3"/>
          <c:order val="3"/>
          <c:tx>
            <c:strRef>
              <c:f>'5 อันดับเพศหญิง'!$E$1</c:f>
              <c:strCache>
                <c:ptCount val="1"/>
                <c:pt idx="0">
                  <c:v>ปี 61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i="1">
                    <a:latin typeface="Angsana New" panose="02020603050405020304" pitchFamily="18" charset="-34"/>
                    <a:cs typeface="Angsana New" panose="02020603050405020304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 อันดับเพศหญิง'!$A$2:$A$6</c:f>
              <c:strCache>
                <c:ptCount val="5"/>
                <c:pt idx="0">
                  <c:v>Ovarian</c:v>
                </c:pt>
                <c:pt idx="1">
                  <c:v>Cervix</c:v>
                </c:pt>
                <c:pt idx="2">
                  <c:v>Breast</c:v>
                </c:pt>
                <c:pt idx="3">
                  <c:v>Liver and bile duct</c:v>
                </c:pt>
                <c:pt idx="4">
                  <c:v>Bronchus and lung</c:v>
                </c:pt>
              </c:strCache>
            </c:strRef>
          </c:cat>
          <c:val>
            <c:numRef>
              <c:f>'5 อันดับเพศหญิง'!$E$2:$E$6</c:f>
              <c:numCache>
                <c:formatCode>General</c:formatCode>
                <c:ptCount val="5"/>
                <c:pt idx="0">
                  <c:v>2.2799999999999998</c:v>
                </c:pt>
                <c:pt idx="1">
                  <c:v>6.17</c:v>
                </c:pt>
                <c:pt idx="2">
                  <c:v>10.94</c:v>
                </c:pt>
                <c:pt idx="3">
                  <c:v>13.13</c:v>
                </c:pt>
                <c:pt idx="4">
                  <c:v>10.15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D8-46DE-8689-1A483E9CB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84096"/>
        <c:axId val="212485632"/>
      </c:barChart>
      <c:catAx>
        <c:axId val="212484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anose="02020603050405020304" pitchFamily="18" charset="-34"/>
                <a:cs typeface="Angsana New" panose="02020603050405020304" pitchFamily="18" charset="-34"/>
              </a:defRPr>
            </a:pPr>
            <a:endParaRPr lang="th-TH"/>
          </a:p>
        </c:txPr>
        <c:crossAx val="212485632"/>
        <c:crosses val="autoZero"/>
        <c:auto val="1"/>
        <c:lblAlgn val="ctr"/>
        <c:lblOffset val="100"/>
        <c:noMultiLvlLbl val="0"/>
      </c:catAx>
      <c:valAx>
        <c:axId val="21248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ngsana New" panose="02020603050405020304" pitchFamily="18" charset="-34"/>
                <a:cs typeface="Angsana New" panose="02020603050405020304" pitchFamily="18" charset="-34"/>
              </a:defRPr>
            </a:pPr>
            <a:endParaRPr lang="th-TH"/>
          </a:p>
        </c:txPr>
        <c:crossAx val="2124840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="1">
              <a:latin typeface="Angsana New" panose="02020603050405020304" pitchFamily="18" charset="-34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ln w="28575">
      <a:solidFill>
        <a:schemeClr val="bg1">
          <a:lumMod val="50000"/>
        </a:schemeClr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482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39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487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D574A-4174-4E1F-8AE6-10C38E4F8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0CDA0A-AAE4-4046-9939-F432C0BB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31" indent="0" algn="ctr">
              <a:buNone/>
              <a:defRPr sz="1500"/>
            </a:lvl2pPr>
            <a:lvl3pPr marL="685477" indent="0" algn="ctr">
              <a:buNone/>
              <a:defRPr sz="1400"/>
            </a:lvl3pPr>
            <a:lvl4pPr marL="1028216" indent="0" algn="ctr">
              <a:buNone/>
              <a:defRPr sz="1200"/>
            </a:lvl4pPr>
            <a:lvl5pPr marL="1370954" indent="0" algn="ctr">
              <a:buNone/>
              <a:defRPr sz="1200"/>
            </a:lvl5pPr>
            <a:lvl6pPr marL="1713701" indent="0" algn="ctr">
              <a:buNone/>
              <a:defRPr sz="1200"/>
            </a:lvl6pPr>
            <a:lvl7pPr marL="2056430" indent="0" algn="ctr">
              <a:buNone/>
              <a:defRPr sz="1200"/>
            </a:lvl7pPr>
            <a:lvl8pPr marL="2399160" indent="0" algn="ctr">
              <a:buNone/>
              <a:defRPr sz="1200"/>
            </a:lvl8pPr>
            <a:lvl9pPr marL="27418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8921DC-1572-45E8-B0D3-1FBC126B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032B4C-0182-49E8-9195-0ADB81E7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243283-7B0D-4073-8961-AA61F6D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0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6EDB0F-3D7C-4063-9C5C-FE771025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243DD8-7136-4798-976B-5D9BC3A9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561A3-7C89-476F-A01C-0A372803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20AAA-D705-421B-A84D-1BECEE8E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4B6B45-1C47-4BD0-B620-A607832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8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06ACF-9E40-4C7D-96B3-D834AC32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036138-24C2-48CD-BC1E-02B7E830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1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22C9FC-06B3-4CAF-9AD6-ADB53D4D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8E3745-6499-4108-A8D0-A6011080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E2E50-EA02-40EB-B2FE-423EBF12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214D56-2861-4D0A-8B12-0056B434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244775-183D-469B-A205-627607520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59A3E0-7DC6-49DE-BC8D-8B36B5847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868EFD-8F32-4BE4-9397-7181CBEF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F82B22-CF02-49BB-8A0C-2685EFD7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7DB071-07BE-4494-A9A1-55E004A1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45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C9A9F-455B-4961-8FE9-4EF4C185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E0293B-8987-4803-A88C-BC664A30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8515E7-3559-4BC6-9511-6D8EF553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F2F030-3CB9-4F14-830E-971B8A04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31" indent="0">
              <a:buNone/>
              <a:defRPr sz="1500" b="1"/>
            </a:lvl2pPr>
            <a:lvl3pPr marL="685477" indent="0">
              <a:buNone/>
              <a:defRPr sz="1400" b="1"/>
            </a:lvl3pPr>
            <a:lvl4pPr marL="1028216" indent="0">
              <a:buNone/>
              <a:defRPr sz="1200" b="1"/>
            </a:lvl4pPr>
            <a:lvl5pPr marL="1370954" indent="0">
              <a:buNone/>
              <a:defRPr sz="1200" b="1"/>
            </a:lvl5pPr>
            <a:lvl6pPr marL="1713701" indent="0">
              <a:buNone/>
              <a:defRPr sz="1200" b="1"/>
            </a:lvl6pPr>
            <a:lvl7pPr marL="2056430" indent="0">
              <a:buNone/>
              <a:defRPr sz="1200" b="1"/>
            </a:lvl7pPr>
            <a:lvl8pPr marL="2399160" indent="0">
              <a:buNone/>
              <a:defRPr sz="1200" b="1"/>
            </a:lvl8pPr>
            <a:lvl9pPr marL="27418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74F142-376B-4073-B32E-6ED2EF9B4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0D814A-63D5-428B-8262-4FA6D008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3DE724-5190-4418-9E80-C09FCA32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5820D4-3C78-4775-88E3-B65D10D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102753-CD20-441E-834A-B973F24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0920C5-9F4A-4477-A982-D57F9FB1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B558C2-2AF3-48A0-8300-54E91FE3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F982A9-54CC-4899-8D42-85050532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5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19B858-60E9-4AF8-AE22-D465B1C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30B0B1-35BD-4A34-9224-ECA25A63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4ACA5D-CE41-4E42-BFD7-CAD4867B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13F952-CA62-4FBE-B6BC-BC44143B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DFA0CB-FF15-4067-A3C0-8FE93685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E3DA25-800F-4E90-84DA-80A3C2908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0465FD-3DDF-47DD-A688-D28BADE9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2144E8-A220-462F-BBA0-B2ECB024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75A815-D0D1-4228-A35B-201E20C8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526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FBCEA-D89D-4604-8649-09B987BB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3D9B78-93ED-4F07-B644-DDCFFB34E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31" indent="0">
              <a:buNone/>
              <a:defRPr sz="2100"/>
            </a:lvl2pPr>
            <a:lvl3pPr marL="685477" indent="0">
              <a:buNone/>
              <a:defRPr sz="1800"/>
            </a:lvl3pPr>
            <a:lvl4pPr marL="1028216" indent="0">
              <a:buNone/>
              <a:defRPr sz="1500"/>
            </a:lvl4pPr>
            <a:lvl5pPr marL="1370954" indent="0">
              <a:buNone/>
              <a:defRPr sz="1500"/>
            </a:lvl5pPr>
            <a:lvl6pPr marL="1713701" indent="0">
              <a:buNone/>
              <a:defRPr sz="1500"/>
            </a:lvl6pPr>
            <a:lvl7pPr marL="2056430" indent="0">
              <a:buNone/>
              <a:defRPr sz="1500"/>
            </a:lvl7pPr>
            <a:lvl8pPr marL="2399160" indent="0">
              <a:buNone/>
              <a:defRPr sz="1500"/>
            </a:lvl8pPr>
            <a:lvl9pPr marL="2741891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A07BE1-90E5-4AFC-AAB9-08FA66A0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31" indent="0">
              <a:buNone/>
              <a:defRPr sz="1100"/>
            </a:lvl2pPr>
            <a:lvl3pPr marL="685477" indent="0">
              <a:buNone/>
              <a:defRPr sz="900"/>
            </a:lvl3pPr>
            <a:lvl4pPr marL="1028216" indent="0">
              <a:buNone/>
              <a:defRPr sz="800"/>
            </a:lvl4pPr>
            <a:lvl5pPr marL="1370954" indent="0">
              <a:buNone/>
              <a:defRPr sz="800"/>
            </a:lvl5pPr>
            <a:lvl6pPr marL="1713701" indent="0">
              <a:buNone/>
              <a:defRPr sz="800"/>
            </a:lvl6pPr>
            <a:lvl7pPr marL="2056430" indent="0">
              <a:buNone/>
              <a:defRPr sz="800"/>
            </a:lvl7pPr>
            <a:lvl8pPr marL="2399160" indent="0">
              <a:buNone/>
              <a:defRPr sz="800"/>
            </a:lvl8pPr>
            <a:lvl9pPr marL="27418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697C44-406E-49E6-AF70-75C325FB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19D964-20A7-44BB-9FA7-5BA50FDA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8B8A50-AB0B-4BA1-8F01-2FC08C30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44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DC3AD-0ED6-411E-87C1-D05504F5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4BFB59-39EA-466A-BF12-F7946861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F56C71-F7AD-4E42-A9EA-7D2CF5E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9C4F4D-0857-45EA-BF2E-9E2BD9F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F388ED-D65A-4FEB-B205-E7A1EF1F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84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245D1D-68E3-44C1-B2BD-2C735D4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41C430-96B2-49E0-AC67-883EB521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9EC2F1-F9F3-4439-B1F5-93BF58BE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F61409-D63D-48D2-BA05-9A4685B5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0AD1B4-555F-4C51-9636-8E52F91D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31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D574A-4174-4E1F-8AE6-10C38E4F8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0CDA0A-AAE4-4046-9939-F432C0BB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40" indent="0" algn="ctr">
              <a:buNone/>
              <a:defRPr sz="1500"/>
            </a:lvl2pPr>
            <a:lvl3pPr marL="685494" indent="0" algn="ctr">
              <a:buNone/>
              <a:defRPr sz="1400"/>
            </a:lvl3pPr>
            <a:lvl4pPr marL="1028241" indent="0" algn="ctr">
              <a:buNone/>
              <a:defRPr sz="1200"/>
            </a:lvl4pPr>
            <a:lvl5pPr marL="1370988" indent="0" algn="ctr">
              <a:buNone/>
              <a:defRPr sz="1200"/>
            </a:lvl5pPr>
            <a:lvl6pPr marL="1713743" indent="0" algn="ctr">
              <a:buNone/>
              <a:defRPr sz="1200"/>
            </a:lvl6pPr>
            <a:lvl7pPr marL="2056481" indent="0" algn="ctr">
              <a:buNone/>
              <a:defRPr sz="1200"/>
            </a:lvl7pPr>
            <a:lvl8pPr marL="2399220" indent="0" algn="ctr">
              <a:buNone/>
              <a:defRPr sz="1200"/>
            </a:lvl8pPr>
            <a:lvl9pPr marL="274196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8921DC-1572-45E8-B0D3-1FBC126B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032B4C-0182-49E8-9195-0ADB81E7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243283-7B0D-4073-8961-AA61F6D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90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EDB0F-3D7C-4063-9C5C-FE771025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243DD8-7136-4798-976B-5D9BC3A9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561A3-7C89-476F-A01C-0A372803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20AAA-D705-421B-A84D-1BECEE8E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B6B45-1C47-4BD0-B620-A607832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06ACF-9E40-4C7D-96B3-D834AC32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036138-24C2-48CD-BC1E-02B7E830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4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2C9FC-06B3-4CAF-9AD6-ADB53D4D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E3745-6499-4108-A8D0-A6011080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E2E50-EA02-40EB-B2FE-423EBF12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991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214D56-2861-4D0A-8B12-0056B434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44775-183D-469B-A205-627607520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59A3E0-7DC6-49DE-BC8D-8B36B5847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868EFD-8F32-4BE4-9397-7181CBEF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F82B22-CF02-49BB-8A0C-2685EFD7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7DB071-07BE-4494-A9A1-55E004A1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7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C9A9F-455B-4961-8FE9-4EF4C185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E0293B-8987-4803-A88C-BC664A30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8515E7-3559-4BC6-9511-6D8EF553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DF2F030-3CB9-4F14-830E-971B8A04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40" indent="0">
              <a:buNone/>
              <a:defRPr sz="1500" b="1"/>
            </a:lvl2pPr>
            <a:lvl3pPr marL="685494" indent="0">
              <a:buNone/>
              <a:defRPr sz="1400" b="1"/>
            </a:lvl3pPr>
            <a:lvl4pPr marL="1028241" indent="0">
              <a:buNone/>
              <a:defRPr sz="1200" b="1"/>
            </a:lvl4pPr>
            <a:lvl5pPr marL="1370988" indent="0">
              <a:buNone/>
              <a:defRPr sz="1200" b="1"/>
            </a:lvl5pPr>
            <a:lvl6pPr marL="1713743" indent="0">
              <a:buNone/>
              <a:defRPr sz="1200" b="1"/>
            </a:lvl6pPr>
            <a:lvl7pPr marL="2056481" indent="0">
              <a:buNone/>
              <a:defRPr sz="1200" b="1"/>
            </a:lvl7pPr>
            <a:lvl8pPr marL="2399220" indent="0">
              <a:buNone/>
              <a:defRPr sz="1200" b="1"/>
            </a:lvl8pPr>
            <a:lvl9pPr marL="274196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74F142-376B-4073-B32E-6ED2EF9B4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C0D814A-63D5-428B-8262-4FA6D008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3DE724-5190-4418-9E80-C09FCA32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5820D4-3C78-4775-88E3-B65D10D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90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02753-CD20-441E-834A-B973F24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920C5-9F4A-4477-A982-D57F9FB1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B558C2-2AF3-48A0-8300-54E91FE3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F982A9-54CC-4899-8D42-85050532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91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419B858-60E9-4AF8-AE22-D465B1C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30B0B1-35BD-4A34-9224-ECA25A63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4ACA5D-CE41-4E42-BFD7-CAD4867B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3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6041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3F952-CA62-4FBE-B6BC-BC44143B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DFA0CB-FF15-4067-A3C0-8FE93685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E3DA25-800F-4E90-84DA-80A3C2908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0465FD-3DDF-47DD-A688-D28BADE9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2144E8-A220-462F-BBA0-B2ECB024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75A815-D0D1-4228-A35B-201E20C8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58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FBCEA-D89D-4604-8649-09B987BB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3D9B78-93ED-4F07-B644-DDCFFB34E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40" indent="0">
              <a:buNone/>
              <a:defRPr sz="2100"/>
            </a:lvl2pPr>
            <a:lvl3pPr marL="685494" indent="0">
              <a:buNone/>
              <a:defRPr sz="1800"/>
            </a:lvl3pPr>
            <a:lvl4pPr marL="1028241" indent="0">
              <a:buNone/>
              <a:defRPr sz="1500"/>
            </a:lvl4pPr>
            <a:lvl5pPr marL="1370988" indent="0">
              <a:buNone/>
              <a:defRPr sz="1500"/>
            </a:lvl5pPr>
            <a:lvl6pPr marL="1713743" indent="0">
              <a:buNone/>
              <a:defRPr sz="1500"/>
            </a:lvl6pPr>
            <a:lvl7pPr marL="2056481" indent="0">
              <a:buNone/>
              <a:defRPr sz="1500"/>
            </a:lvl7pPr>
            <a:lvl8pPr marL="2399220" indent="0">
              <a:buNone/>
              <a:defRPr sz="1500"/>
            </a:lvl8pPr>
            <a:lvl9pPr marL="274196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A07BE1-90E5-4AFC-AAB9-08FA66A0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40" indent="0">
              <a:buNone/>
              <a:defRPr sz="1100"/>
            </a:lvl2pPr>
            <a:lvl3pPr marL="685494" indent="0">
              <a:buNone/>
              <a:defRPr sz="900"/>
            </a:lvl3pPr>
            <a:lvl4pPr marL="1028241" indent="0">
              <a:buNone/>
              <a:defRPr sz="800"/>
            </a:lvl4pPr>
            <a:lvl5pPr marL="1370988" indent="0">
              <a:buNone/>
              <a:defRPr sz="800"/>
            </a:lvl5pPr>
            <a:lvl6pPr marL="1713743" indent="0">
              <a:buNone/>
              <a:defRPr sz="800"/>
            </a:lvl6pPr>
            <a:lvl7pPr marL="2056481" indent="0">
              <a:buNone/>
              <a:defRPr sz="800"/>
            </a:lvl7pPr>
            <a:lvl8pPr marL="2399220" indent="0">
              <a:buNone/>
              <a:defRPr sz="800"/>
            </a:lvl8pPr>
            <a:lvl9pPr marL="274196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697C44-406E-49E6-AF70-75C325FB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19D964-20A7-44BB-9FA7-5BA50FDA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8B8A50-AB0B-4BA1-8F01-2FC08C30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62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DC3AD-0ED6-411E-87C1-D05504F5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4BFB59-39EA-466A-BF12-F7946861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F56C71-F7AD-4E42-A9EA-7D2CF5E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9C4F4D-0857-45EA-BF2E-9E2BD9F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388ED-D65A-4FEB-B205-E7A1EF1F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04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A245D1D-68E3-44C1-B2BD-2C735D4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41C430-96B2-49E0-AC67-883EB521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EC2F1-F9F3-4439-B1F5-93BF58BE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F61409-D63D-48D2-BA05-9A4685B5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0AD1B4-555F-4C51-9636-8E52F91D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7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D574A-4174-4E1F-8AE6-10C38E4F8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0CDA0A-AAE4-4046-9939-F432C0BB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8921DC-1572-45E8-B0D3-1FBC126B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032B4C-0182-49E8-9195-0ADB81E7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243283-7B0D-4073-8961-AA61F6D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2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EDB0F-3D7C-4063-9C5C-FE771025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243DD8-7136-4798-976B-5D9BC3A9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561A3-7C89-476F-A01C-0A372803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20AAA-D705-421B-A84D-1BECEE8E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B6B45-1C47-4BD0-B620-A607832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33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06ACF-9E40-4C7D-96B3-D834AC32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036138-24C2-48CD-BC1E-02B7E830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2C9FC-06B3-4CAF-9AD6-ADB53D4D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E3745-6499-4108-A8D0-A6011080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E2E50-EA02-40EB-B2FE-423EBF12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13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214D56-2861-4D0A-8B12-0056B434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44775-183D-469B-A205-627607520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59A3E0-7DC6-49DE-BC8D-8B36B5847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868EFD-8F32-4BE4-9397-7181CBEF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F82B22-CF02-49BB-8A0C-2685EFD7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7DB071-07BE-4494-A9A1-55E004A1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85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C9A9F-455B-4961-8FE9-4EF4C185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E0293B-8987-4803-A88C-BC664A30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8515E7-3559-4BC6-9511-6D8EF553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DF2F030-3CB9-4F14-830E-971B8A04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74F142-376B-4073-B32E-6ED2EF9B4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C0D814A-63D5-428B-8262-4FA6D008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3DE724-5190-4418-9E80-C09FCA32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5820D4-3C78-4775-88E3-B65D10D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18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02753-CD20-441E-834A-B973F24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920C5-9F4A-4477-A982-D57F9FB1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B558C2-2AF3-48A0-8300-54E91FE3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F982A9-54CC-4899-8D42-85050532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9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464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419B858-60E9-4AF8-AE22-D465B1C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30B0B1-35BD-4A34-9224-ECA25A63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4ACA5D-CE41-4E42-BFD7-CAD4867B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57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3F952-CA62-4FBE-B6BC-BC44143B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DFA0CB-FF15-4067-A3C0-8FE93685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E3DA25-800F-4E90-84DA-80A3C2908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0465FD-3DDF-47DD-A688-D28BADE9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2144E8-A220-462F-BBA0-B2ECB024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75A815-D0D1-4228-A35B-201E20C8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444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FBCEA-D89D-4604-8649-09B987BB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3D9B78-93ED-4F07-B644-DDCFFB34E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A07BE1-90E5-4AFC-AAB9-08FA66A0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697C44-406E-49E6-AF70-75C325FB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19D964-20A7-44BB-9FA7-5BA50FDA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8B8A50-AB0B-4BA1-8F01-2FC08C30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59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DC3AD-0ED6-411E-87C1-D05504F5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4BFB59-39EA-466A-BF12-F7946861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F56C71-F7AD-4E42-A9EA-7D2CF5E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9C4F4D-0857-45EA-BF2E-9E2BD9F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388ED-D65A-4FEB-B205-E7A1EF1F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05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A245D1D-68E3-44C1-B2BD-2C735D4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41C430-96B2-49E0-AC67-883EB521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EC2F1-F9F3-4439-B1F5-93BF58BE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F61409-D63D-48D2-BA05-9A4685B5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0AD1B4-555F-4C51-9636-8E52F91D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0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D574A-4174-4E1F-8AE6-10C38E4F8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0CDA0A-AAE4-4046-9939-F432C0BB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8921DC-1572-45E8-B0D3-1FBC126B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032B4C-0182-49E8-9195-0ADB81E7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243283-7B0D-4073-8961-AA61F6D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88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EDB0F-3D7C-4063-9C5C-FE771025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243DD8-7136-4798-976B-5D9BC3A9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561A3-7C89-476F-A01C-0A372803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20AAA-D705-421B-A84D-1BECEE8E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B6B45-1C47-4BD0-B620-A607832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30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06ACF-9E40-4C7D-96B3-D834AC32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036138-24C2-48CD-BC1E-02B7E830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2C9FC-06B3-4CAF-9AD6-ADB53D4D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E3745-6499-4108-A8D0-A6011080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E2E50-EA02-40EB-B2FE-423EBF12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68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214D56-2861-4D0A-8B12-0056B434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44775-183D-469B-A205-627607520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59A3E0-7DC6-49DE-BC8D-8B36B5847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868EFD-8F32-4BE4-9397-7181CBEF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F82B22-CF02-49BB-8A0C-2685EFD7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7DB071-07BE-4494-A9A1-55E004A1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65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C9A9F-455B-4961-8FE9-4EF4C185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E0293B-8987-4803-A88C-BC664A30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8515E7-3559-4BC6-9511-6D8EF553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DF2F030-3CB9-4F14-830E-971B8A04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74F142-376B-4073-B32E-6ED2EF9B4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C0D814A-63D5-428B-8262-4FA6D008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3DE724-5190-4418-9E80-C09FCA32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5820D4-3C78-4775-88E3-B65D10D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4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73" indent="0">
              <a:buNone/>
              <a:defRPr sz="1800" b="1"/>
            </a:lvl3pPr>
            <a:lvl4pPr marL="1370954" indent="0">
              <a:buNone/>
              <a:defRPr sz="1600" b="1"/>
            </a:lvl4pPr>
            <a:lvl5pPr marL="1827944" indent="0">
              <a:buNone/>
              <a:defRPr sz="1600" b="1"/>
            </a:lvl5pPr>
            <a:lvl6pPr marL="2284917" indent="0">
              <a:buNone/>
              <a:defRPr sz="1600" b="1"/>
            </a:lvl6pPr>
            <a:lvl7pPr marL="2741891" indent="0">
              <a:buNone/>
              <a:defRPr sz="1600" b="1"/>
            </a:lvl7pPr>
            <a:lvl8pPr marL="3198880" indent="0">
              <a:buNone/>
              <a:defRPr sz="1600" b="1"/>
            </a:lvl8pPr>
            <a:lvl9pPr marL="3655862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349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02753-CD20-441E-834A-B973F24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920C5-9F4A-4477-A982-D57F9FB1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B558C2-2AF3-48A0-8300-54E91FE3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F982A9-54CC-4899-8D42-85050532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07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419B858-60E9-4AF8-AE22-D465B1C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30B0B1-35BD-4A34-9224-ECA25A63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4ACA5D-CE41-4E42-BFD7-CAD4867B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05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3F952-CA62-4FBE-B6BC-BC44143B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DFA0CB-FF15-4067-A3C0-8FE93685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E3DA25-800F-4E90-84DA-80A3C2908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0465FD-3DDF-47DD-A688-D28BADE9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2144E8-A220-462F-BBA0-B2ECB024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75A815-D0D1-4228-A35B-201E20C8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22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FBCEA-D89D-4604-8649-09B987BB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3D9B78-93ED-4F07-B644-DDCFFB34E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A07BE1-90E5-4AFC-AAB9-08FA66A0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697C44-406E-49E6-AF70-75C325FB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19D964-20A7-44BB-9FA7-5BA50FDA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8B8A50-AB0B-4BA1-8F01-2FC08C30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10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DC3AD-0ED6-411E-87C1-D05504F5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4BFB59-39EA-466A-BF12-F7946861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F56C71-F7AD-4E42-A9EA-7D2CF5E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9C4F4D-0857-45EA-BF2E-9E2BD9F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388ED-D65A-4FEB-B205-E7A1EF1F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47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A245D1D-68E3-44C1-B2BD-2C735D4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41C430-96B2-49E0-AC67-883EB521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EC2F1-F9F3-4439-B1F5-93BF58BE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F61409-D63D-48D2-BA05-9A4685B5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0AD1B4-555F-4C51-9636-8E52F91D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21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1D574A-4174-4E1F-8AE6-10C38E4F8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0CDA0A-AAE4-4046-9939-F432C0BBF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8921DC-1572-45E8-B0D3-1FBC126B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032B4C-0182-49E8-9195-0ADB81E7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243283-7B0D-4073-8961-AA61F6DB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03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6EDB0F-3D7C-4063-9C5C-FE771025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243DD8-7136-4798-976B-5D9BC3A9C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561A3-7C89-476F-A01C-0A372803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20AAA-D705-421B-A84D-1BECEE8E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B6B45-1C47-4BD0-B620-A607832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26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06ACF-9E40-4C7D-96B3-D834AC32A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036138-24C2-48CD-BC1E-02B7E830A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2C9FC-06B3-4CAF-9AD6-ADB53D4D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E3745-6499-4108-A8D0-A6011080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E2E50-EA02-40EB-B2FE-423EBF12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983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214D56-2861-4D0A-8B12-0056B434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44775-183D-469B-A205-627607520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59A3E0-7DC6-49DE-BC8D-8B36B5847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868EFD-8F32-4BE4-9397-7181CBEF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F82B22-CF02-49BB-8A0C-2685EFD7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A7DB071-07BE-4494-A9A1-55E004A1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6284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DC9A9F-455B-4961-8FE9-4EF4C185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E0293B-8987-4803-A88C-BC664A30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E8515E7-3559-4BC6-9511-6D8EF553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DF2F030-3CB9-4F14-830E-971B8A04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74F142-376B-4073-B32E-6ED2EF9B4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C0D814A-63D5-428B-8262-4FA6D008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3DE724-5190-4418-9E80-C09FCA32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05820D4-3C78-4775-88E3-B65D10DB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51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02753-CD20-441E-834A-B973F24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30920C5-9F4A-4477-A982-D57F9FB14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2B558C2-2AF3-48A0-8300-54E91FE3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F982A9-54CC-4899-8D42-85050532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419B858-60E9-4AF8-AE22-D465B1C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30B0B1-35BD-4A34-9224-ECA25A63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64ACA5D-CE41-4E42-BFD7-CAD4867B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302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13F952-CA62-4FBE-B6BC-BC44143B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DFA0CB-FF15-4067-A3C0-8FE93685C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E3DA25-800F-4E90-84DA-80A3C2908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0465FD-3DDF-47DD-A688-D28BADE9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2144E8-A220-462F-BBA0-B2ECB024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75A815-D0D1-4228-A35B-201E20C8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54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9FBCEA-D89D-4604-8649-09B987BB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3D9B78-93ED-4F07-B644-DDCFFB34E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A07BE1-90E5-4AFC-AAB9-08FA66A0E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697C44-406E-49E6-AF70-75C325FB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19D964-20A7-44BB-9FA7-5BA50FDAA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8B8A50-AB0B-4BA1-8F01-2FC08C30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1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0DC3AD-0ED6-411E-87C1-D05504F5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A4BFB59-39EA-466A-BF12-F7946861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F56C71-F7AD-4E42-A9EA-7D2CF5E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9C4F4D-0857-45EA-BF2E-9E2BD9F5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F388ED-D65A-4FEB-B205-E7A1EF1F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4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A245D1D-68E3-44C1-B2BD-2C735D4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41C430-96B2-49E0-AC67-883EB5212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EC2F1-F9F3-4439-B1F5-93BF58BE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F61409-D63D-48D2-BA05-9A4685B5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0AD1B4-555F-4C51-9636-8E52F91D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86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94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9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2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0827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092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8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51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72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5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956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37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132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546173" y="1254514"/>
            <a:ext cx="1597829" cy="117087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208708" y="2532721"/>
            <a:ext cx="1128949" cy="114718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5454772" y="2532723"/>
            <a:ext cx="1991012" cy="261077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208708" y="-8363"/>
            <a:ext cx="3220347" cy="243375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Source Han Sans CN Medium" panose="020B0500000000000000" pitchFamily="34" charset="-128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419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4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73" indent="0">
              <a:buNone/>
              <a:defRPr sz="10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827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848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597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30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60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73" indent="0">
              <a:buNone/>
              <a:defRPr sz="2400"/>
            </a:lvl3pPr>
            <a:lvl4pPr marL="1370954" indent="0">
              <a:buNone/>
              <a:defRPr sz="2000"/>
            </a:lvl4pPr>
            <a:lvl5pPr marL="1827944" indent="0">
              <a:buNone/>
              <a:defRPr sz="2000"/>
            </a:lvl5pPr>
            <a:lvl6pPr marL="2284917" indent="0">
              <a:buNone/>
              <a:defRPr sz="2000"/>
            </a:lvl6pPr>
            <a:lvl7pPr marL="2741891" indent="0">
              <a:buNone/>
              <a:defRPr sz="2000"/>
            </a:lvl7pPr>
            <a:lvl8pPr marL="3198880" indent="0">
              <a:buNone/>
              <a:defRPr sz="2000"/>
            </a:lvl8pPr>
            <a:lvl9pPr marL="3655862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73" indent="0">
              <a:buNone/>
              <a:defRPr sz="1000"/>
            </a:lvl3pPr>
            <a:lvl4pPr marL="1370954" indent="0">
              <a:buNone/>
              <a:defRPr sz="900"/>
            </a:lvl4pPr>
            <a:lvl5pPr marL="1827944" indent="0">
              <a:buNone/>
              <a:defRPr sz="900"/>
            </a:lvl5pPr>
            <a:lvl6pPr marL="2284917" indent="0">
              <a:buNone/>
              <a:defRPr sz="900"/>
            </a:lvl6pPr>
            <a:lvl7pPr marL="2741891" indent="0">
              <a:buNone/>
              <a:defRPr sz="900"/>
            </a:lvl7pPr>
            <a:lvl8pPr marL="3198880" indent="0">
              <a:buNone/>
              <a:defRPr sz="900"/>
            </a:lvl8pPr>
            <a:lvl9pPr marL="3655862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47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02" tIns="45701" rIns="91402" bIns="45701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02" tIns="45701" rIns="91402" bIns="45701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B0DA-4502-489F-BB77-FA4E128621BF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02" tIns="45701" rIns="91402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FB2DE-6986-4B98-B8CF-A600A60A0D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66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1" indent="-342731" algn="l" defTabSz="9139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7" indent="-285617" algn="l" defTabSz="9139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59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0" indent="-228486" algn="l" defTabSz="9139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0" indent="-228486" algn="l" defTabSz="9139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3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6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7" indent="-228486" algn="l" defTabSz="9139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3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4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7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1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2" algn="l" defTabSz="91397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EA23C0-DFFF-4BC8-A7FF-F2BE286F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2" tIns="34289" rIns="68552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91CF08-CBF1-458A-B562-26B93530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52" tIns="34289" rIns="6855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C24E75-5462-4020-81CD-EF7443F23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477"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CF659C-4ECA-40EE-8B06-CB7CFF21D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D6F018-2C74-48FD-979B-5D2784A1C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2" tIns="34289" rIns="6855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77"/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477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4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4" indent="-171374" algn="l" defTabSz="6854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2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5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80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1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057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796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34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281" indent="-171374" algn="l" defTabSz="6854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31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77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16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54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01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30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160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891" algn="l" defTabSz="68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EEA23C0-DFFF-4BC8-A7FF-F2BE286F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3" tIns="34289" rIns="68553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91CF08-CBF1-458A-B562-26B93530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53" tIns="34289" rIns="6855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24E75-5462-4020-81CD-EF7443F23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494"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CF659C-4ECA-40EE-8B06-CB7CFF21D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D6F018-2C74-48FD-979B-5D2784A1C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3" tIns="34289" rIns="6855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494"/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494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3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49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8" indent="-171378" algn="l" defTabSz="68549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7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1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0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04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851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598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53" indent="-171378" algn="l" defTabSz="68549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40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494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41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88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43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481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20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60" algn="l" defTabSz="6854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EEA23C0-DFFF-4BC8-A7FF-F2BE286F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91CF08-CBF1-458A-B562-26B93530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24E75-5462-4020-81CD-EF7443F23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545"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CF659C-4ECA-40EE-8B06-CB7CFF21D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D6F018-2C74-48FD-979B-5D2784A1C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45"/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545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9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54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0" indent="-171390" algn="l" defTabSz="68554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34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67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EEA23C0-DFFF-4BC8-A7FF-F2BE286F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91CF08-CBF1-458A-B562-26B93530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24E75-5462-4020-81CD-EF7443F23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698"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CF659C-4ECA-40EE-8B06-CB7CFF21D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D6F018-2C74-48FD-979B-5D2784A1C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0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EEA23C0-DFFF-4BC8-A7FF-F2BE286F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91CF08-CBF1-458A-B562-26B93530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C24E75-5462-4020-81CD-EF7443F23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D44EADF-24D3-422D-8C74-504002100E4E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CF659C-4ECA-40EE-8B06-CB7CFF21D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D6F018-2C74-48FD-979B-5D2784A1C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FF6976C-BDD2-41F5-AE6B-FD6DD61BAB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CC7393B-0177-425E-ABEE-9948311EAA6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02/05/65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A755F0F-08AB-4355-829F-D695B789177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5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pburicancer.in.th/hpvlbch/statview1.aspx" TargetMode="Externa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295400" y="27709"/>
            <a:ext cx="6324600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spcCol="0" rtlCol="0" anchor="ctr"/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การจัดการ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ปัญหาโรคมะเร็ง จังหวัดเพชรบูรณ์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485900" y="3961906"/>
            <a:ext cx="6096000" cy="9720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1" rIns="91402" bIns="45701" spcCol="0"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วันที่ 3 พฤษภาคม 2565 </a:t>
            </a:r>
            <a:b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 กลุ่มงานควบคุมโรคไม่ติดต่อฯ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96" y="808183"/>
            <a:ext cx="4481608" cy="298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แผนภูมิ 6">
            <a:extLst>
              <a:ext uri="{FF2B5EF4-FFF2-40B4-BE49-F238E27FC236}">
                <a16:creationId xmlns="" xmlns:a16="http://schemas.microsoft.com/office/drawing/2014/main" id="{37E4B5F3-CFF9-4983-915E-576CAD163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48166"/>
              </p:ext>
            </p:extLst>
          </p:nvPr>
        </p:nvGraphicFramePr>
        <p:xfrm>
          <a:off x="158620" y="1238514"/>
          <a:ext cx="4394720" cy="355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EABAC63-E443-40C4-A58C-F02E9AD9223F}"/>
              </a:ext>
            </a:extLst>
          </p:cNvPr>
          <p:cNvSpPr/>
          <p:nvPr/>
        </p:nvSpPr>
        <p:spPr>
          <a:xfrm>
            <a:off x="158620" y="671429"/>
            <a:ext cx="4394720" cy="5178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อัตราการเสียชีวิตด้วยโรคมะเร็ง 5 อันดับ ในเพศชาย (ต่อแสน </a:t>
            </a:r>
            <a:r>
              <a:rPr lang="th-TH" sz="18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ปช</a:t>
            </a:r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2C059F80-8A80-4D0C-8926-A334964D04F4}"/>
              </a:ext>
            </a:extLst>
          </p:cNvPr>
          <p:cNvSpPr/>
          <p:nvPr/>
        </p:nvSpPr>
        <p:spPr>
          <a:xfrm>
            <a:off x="4590662" y="671429"/>
            <a:ext cx="4495023" cy="5178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อัตราการเสียชีวิตด้วยโรคมะเร็ง 5 อันดับ ในเพศหญิง (ต่อแสน </a:t>
            </a:r>
            <a:r>
              <a:rPr lang="th-TH" sz="1800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ปช</a:t>
            </a:r>
            <a:r>
              <a:rPr lang="th-TH" sz="1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ก.)</a:t>
            </a:r>
          </a:p>
        </p:txBody>
      </p:sp>
      <p:graphicFrame>
        <p:nvGraphicFramePr>
          <p:cNvPr id="7" name="แผนภูมิ 1">
            <a:extLst>
              <a:ext uri="{FF2B5EF4-FFF2-40B4-BE49-F238E27FC236}">
                <a16:creationId xmlns=""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829043"/>
              </p:ext>
            </p:extLst>
          </p:nvPr>
        </p:nvGraphicFramePr>
        <p:xfrm>
          <a:off x="4609324" y="1238514"/>
          <a:ext cx="4476362" cy="355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06CF9C-CC53-4708-868A-3686E1F7DABA}"/>
              </a:ext>
            </a:extLst>
          </p:cNvPr>
          <p:cNvSpPr txBox="1"/>
          <p:nvPr/>
        </p:nvSpPr>
        <p:spPr>
          <a:xfrm>
            <a:off x="5542386" y="4793494"/>
            <a:ext cx="3442996" cy="321433"/>
          </a:xfrm>
          <a:prstGeom prst="rect">
            <a:avLst/>
          </a:prstGeom>
          <a:noFill/>
        </p:spPr>
        <p:txBody>
          <a:bodyPr wrap="square" lIns="68552" tIns="34289" rIns="68552" bIns="34289" rtlCol="0">
            <a:spAutoFit/>
          </a:bodyPr>
          <a:lstStyle/>
          <a:p>
            <a:pPr defTabSz="685477">
              <a:lnSpc>
                <a:spcPct val="115000"/>
              </a:lnSpc>
              <a:spcAft>
                <a:spcPts val="750"/>
              </a:spcAft>
            </a:pPr>
            <a:r>
              <a:rPr lang="th-TH" sz="1400" dirty="0">
                <a:solidFill>
                  <a:prstClr val="black"/>
                </a:solidFill>
                <a:latin typeface="Angsana New" pitchFamily="18" charset="-34"/>
                <a:ea typeface="Calibri" panose="020F0502020204030204" pitchFamily="34" charset="0"/>
                <a:cs typeface="Angsana New" pitchFamily="18" charset="-34"/>
              </a:rPr>
              <a:t>ที่มา</a:t>
            </a:r>
            <a:r>
              <a:rPr lang="en-US" sz="1400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itchFamily="18" charset="-34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itchFamily="18" charset="-34"/>
              </a:rPr>
              <a:t>กองยุทธศาสตร์และแผนงาน กระทรงสาธารณสุข ปี 2564 </a:t>
            </a:r>
            <a:endParaRPr lang="en-US" sz="1400" dirty="0">
              <a:solidFill>
                <a:prstClr val="black"/>
              </a:solidFill>
              <a:latin typeface="Angsana New" pitchFamily="18" charset="-34"/>
              <a:ea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91C6F9C-B7EB-4C2A-981E-F3576B9405E3}"/>
              </a:ext>
            </a:extLst>
          </p:cNvPr>
          <p:cNvSpPr/>
          <p:nvPr/>
        </p:nvSpPr>
        <p:spPr>
          <a:xfrm>
            <a:off x="1091681" y="55984"/>
            <a:ext cx="7151914" cy="566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52" tIns="34289" rIns="68552" bIns="34289" rtlCol="0" anchor="ctr"/>
          <a:lstStyle/>
          <a:p>
            <a:pPr algn="ctr" defTabSz="685477"/>
            <a:r>
              <a:rPr lang="th-TH" sz="24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อัตราการเสียชีวิตด้วยโรคมะเร็ง ปี 2561 – 2564 (ถึงเดือนพฤศจิกายน)</a:t>
            </a:r>
          </a:p>
        </p:txBody>
      </p:sp>
    </p:spTree>
    <p:extLst>
      <p:ext uri="{BB962C8B-B14F-4D97-AF65-F5344CB8AC3E}">
        <p14:creationId xmlns:p14="http://schemas.microsoft.com/office/powerpoint/2010/main" val="29338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0" y="742950"/>
            <a:ext cx="464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มุมมน 6"/>
          <p:cNvSpPr/>
          <p:nvPr/>
        </p:nvSpPr>
        <p:spPr>
          <a:xfrm>
            <a:off x="1104511" y="1041142"/>
            <a:ext cx="1524000" cy="27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5.Oral cavity=19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89857" y="4019936"/>
            <a:ext cx="1752600" cy="347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3.Prostate=32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2873" y="2473585"/>
            <a:ext cx="2019300" cy="27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1.Liver and bile duct=86 </a:t>
            </a: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11190" y="1826926"/>
            <a:ext cx="2019300" cy="3472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3.Bronchus and lung=32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52400" y="3028950"/>
            <a:ext cx="1905000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2.Colon and rectum=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72 ราย</a:t>
            </a:r>
          </a:p>
        </p:txBody>
      </p:sp>
      <p:cxnSp>
        <p:nvCxnSpPr>
          <p:cNvPr id="14" name="ตัวเชื่อมต่อตรง 13"/>
          <p:cNvCxnSpPr>
            <a:stCxn id="7" idx="3"/>
          </p:cNvCxnSpPr>
          <p:nvPr/>
        </p:nvCxnSpPr>
        <p:spPr>
          <a:xfrm>
            <a:off x="2628532" y="1177408"/>
            <a:ext cx="648089" cy="1751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11" idx="3"/>
          </p:cNvCxnSpPr>
          <p:nvPr/>
        </p:nvCxnSpPr>
        <p:spPr>
          <a:xfrm>
            <a:off x="2130490" y="2000570"/>
            <a:ext cx="993710" cy="3426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10" idx="3"/>
          </p:cNvCxnSpPr>
          <p:nvPr/>
        </p:nvCxnSpPr>
        <p:spPr>
          <a:xfrm>
            <a:off x="2072181" y="2609850"/>
            <a:ext cx="105202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stCxn id="12" idx="3"/>
          </p:cNvCxnSpPr>
          <p:nvPr/>
        </p:nvCxnSpPr>
        <p:spPr>
          <a:xfrm>
            <a:off x="2057400" y="3181350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>
            <a:cxnSpLocks/>
          </p:cNvCxnSpPr>
          <p:nvPr/>
        </p:nvCxnSpPr>
        <p:spPr>
          <a:xfrm flipV="1">
            <a:off x="2242478" y="3740403"/>
            <a:ext cx="1034143" cy="4315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มุมมน 22"/>
          <p:cNvSpPr/>
          <p:nvPr/>
        </p:nvSpPr>
        <p:spPr>
          <a:xfrm>
            <a:off x="6629400" y="1786414"/>
            <a:ext cx="1371600" cy="3426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1.Breast=146 </a:t>
            </a:r>
            <a:r>
              <a:rPr lang="th-TH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  <a:r>
              <a:rPr lang="en-US" sz="16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6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6629400" y="2876550"/>
            <a:ext cx="1905000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3.Colon and rectum=44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991350" y="3540772"/>
            <a:ext cx="12954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2.Cervix=45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6629400" y="2344123"/>
            <a:ext cx="2019300" cy="272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4.Liver and bile duct=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25ราย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457950" y="1006546"/>
            <a:ext cx="1409700" cy="3275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5.Thyroid=18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  <p:cxnSp>
        <p:nvCxnSpPr>
          <p:cNvPr id="30" name="ตัวเชื่อมต่อตรง 29"/>
          <p:cNvCxnSpPr>
            <a:cxnSpLocks/>
          </p:cNvCxnSpPr>
          <p:nvPr/>
        </p:nvCxnSpPr>
        <p:spPr>
          <a:xfrm flipV="1">
            <a:off x="5562600" y="1170316"/>
            <a:ext cx="895350" cy="4870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ตัวเชื่อมต่อตรง 2047"/>
          <p:cNvCxnSpPr/>
          <p:nvPr/>
        </p:nvCxnSpPr>
        <p:spPr>
          <a:xfrm flipV="1">
            <a:off x="5867400" y="2000570"/>
            <a:ext cx="762000" cy="2664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ตัวเชื่อมต่อตรง 2051"/>
          <p:cNvCxnSpPr>
            <a:endCxn id="29" idx="1"/>
          </p:cNvCxnSpPr>
          <p:nvPr/>
        </p:nvCxnSpPr>
        <p:spPr>
          <a:xfrm>
            <a:off x="5486400" y="2473604"/>
            <a:ext cx="1143000" cy="68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ตัวเชื่อมต่อตรง 2053"/>
          <p:cNvCxnSpPr>
            <a:endCxn id="27" idx="1"/>
          </p:cNvCxnSpPr>
          <p:nvPr/>
        </p:nvCxnSpPr>
        <p:spPr>
          <a:xfrm>
            <a:off x="5486400" y="3028950"/>
            <a:ext cx="1143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ตัวเชื่อมต่อตรง 2055"/>
          <p:cNvCxnSpPr>
            <a:endCxn id="25" idx="1"/>
          </p:cNvCxnSpPr>
          <p:nvPr/>
        </p:nvCxnSpPr>
        <p:spPr>
          <a:xfrm>
            <a:off x="5562600" y="3540772"/>
            <a:ext cx="1428750" cy="190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2057400" y="4629171"/>
            <a:ext cx="4400550" cy="346249"/>
          </a:xfrm>
          <a:prstGeom prst="rect">
            <a:avLst/>
          </a:prstGeom>
          <a:noFill/>
        </p:spPr>
        <p:txBody>
          <a:bodyPr wrap="square" lIns="68550" tIns="34289" rIns="68550" bIns="34289" rtlCol="0">
            <a:spAutoFit/>
          </a:bodyPr>
          <a:lstStyle/>
          <a:p>
            <a:pPr algn="ctr" defTabSz="685460"/>
            <a:r>
              <a:rPr lang="th-TH" sz="18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43 แฟ้ม จังหวัดเพชรบูรณ์ ปี 2564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EFA57D5-724F-47F2-A0F4-09822C5C4A08}"/>
              </a:ext>
            </a:extLst>
          </p:cNvPr>
          <p:cNvSpPr/>
          <p:nvPr/>
        </p:nvSpPr>
        <p:spPr>
          <a:xfrm>
            <a:off x="693966" y="35297"/>
            <a:ext cx="7906916" cy="5598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th-TH" sz="24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ผู้ป่วยโรคมะเร็งรายใหม่ 5 อันดับ ในเพศชายและเพศหญิง จังหวัดเพชรบูรณ์ ปี 2564</a:t>
            </a:r>
          </a:p>
        </p:txBody>
      </p:sp>
      <p:sp>
        <p:nvSpPr>
          <p:cNvPr id="31" name="สี่เหลี่ยมผืนผ้ามุมมน 7">
            <a:extLst>
              <a:ext uri="{FF2B5EF4-FFF2-40B4-BE49-F238E27FC236}">
                <a16:creationId xmlns:a16="http://schemas.microsoft.com/office/drawing/2014/main" xmlns="" id="{49E787B3-CA95-414F-B48C-CF75D43EAC04}"/>
              </a:ext>
            </a:extLst>
          </p:cNvPr>
          <p:cNvSpPr/>
          <p:nvPr/>
        </p:nvSpPr>
        <p:spPr>
          <a:xfrm>
            <a:off x="304800" y="3502865"/>
            <a:ext cx="1752600" cy="347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0" tIns="34289" rIns="68550" bIns="34289" rtlCol="0" anchor="ctr"/>
          <a:lstStyle/>
          <a:p>
            <a:pPr algn="ctr" defTabSz="685460"/>
            <a:r>
              <a:rPr lang="en-US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4.Bladder=10 </a:t>
            </a:r>
            <a:r>
              <a:rPr lang="th-TH" sz="16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ราย</a:t>
            </a:r>
          </a:p>
        </p:txBody>
      </p:sp>
    </p:spTree>
    <p:extLst>
      <p:ext uri="{BB962C8B-B14F-4D97-AF65-F5344CB8AC3E}">
        <p14:creationId xmlns:p14="http://schemas.microsoft.com/office/powerpoint/2010/main" val="7766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1E864CF-40EE-4D37-9AE7-CE4E024573B5}"/>
              </a:ext>
            </a:extLst>
          </p:cNvPr>
          <p:cNvSpPr/>
          <p:nvPr/>
        </p:nvSpPr>
        <p:spPr>
          <a:xfrm>
            <a:off x="914400" y="0"/>
            <a:ext cx="7239000" cy="2857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th-TH" sz="16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ผลการดำเนินงานคัดกรองมะเร็งลำไส้ใหญ่ </a:t>
            </a:r>
            <a:r>
              <a:rPr lang="en-US" sz="16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1600" b="1" dirty="0" smtClean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ณ วันที่ 21 เมษายน 2565)</a:t>
            </a:r>
            <a:endParaRPr lang="th-TH" sz="16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ตาราง 1">
            <a:extLst>
              <a:ext uri="{FF2B5EF4-FFF2-40B4-BE49-F238E27FC236}">
                <a16:creationId xmlns:a16="http://schemas.microsoft.com/office/drawing/2014/main" xmlns="" id="{A2E2739C-B856-4AC1-90B4-F80BC6A1D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81264"/>
              </p:ext>
            </p:extLst>
          </p:nvPr>
        </p:nvGraphicFramePr>
        <p:xfrm>
          <a:off x="67542" y="251980"/>
          <a:ext cx="8932716" cy="4480560"/>
        </p:xfrm>
        <a:graphic>
          <a:graphicData uri="http://schemas.openxmlformats.org/drawingml/2006/table">
            <a:tbl>
              <a:tblPr firstRow="1" bandRow="1"/>
              <a:tblGrid>
                <a:gridCol w="754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9591"/>
                <a:gridCol w="654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3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49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50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29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524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br>
                        <a:rPr lang="th-TH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ปี 65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ข้อมูลจาก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HDC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ข้อมูลจาก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HDC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FIT +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ve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ทำ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Colonoscope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เหลือค้างทำ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Colonoscope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FIT +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ve</a:t>
                      </a:r>
                      <a:endParaRPr lang="th-TH" sz="14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กรอง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FIT +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ve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(%)</a:t>
                      </a:r>
                      <a:endParaRPr lang="th-TH" sz="14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spc="-40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รอ </a:t>
                      </a:r>
                      <a:r>
                        <a:rPr lang="en-US" sz="1400" b="1" spc="-40" dirty="0" err="1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</a:t>
                      </a:r>
                      <a:r>
                        <a:rPr lang="en-US" sz="1400" b="1" spc="-40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400" b="1" spc="-40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</a:t>
                      </a:r>
                      <a:r>
                        <a:rPr lang="th-TH" sz="1400" b="1" spc="-40" baseline="0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spc="-40" baseline="0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64+65</a:t>
                      </a:r>
                      <a:endParaRPr lang="th-TH" sz="1400" b="1" spc="-40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ปี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2565</a:t>
                      </a:r>
                      <a:endParaRPr lang="th-TH" sz="14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853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5,298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2228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216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  (0.09%)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221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มาทำ</a:t>
                      </a:r>
                      <a:r>
                        <a:rPr lang="th-TH" sz="1400" b="1" baseline="0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117 </a:t>
                      </a:r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1,789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140 (7.83%)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 (3.57%)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2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3,359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882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107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172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 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Colono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135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1,398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949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(0.07%)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3,047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1,159 (38.04%)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68 (5.87%)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1,411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201 (14.25%)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 (3.26%)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3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2,358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(0.04%)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1,542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1635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176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791 (51.30%)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 (1.26%)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186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รอทำเดือน</a:t>
                      </a:r>
                      <a:r>
                        <a:rPr lang="th-TH" sz="1400" b="1" baseline="0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พ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th-TH" sz="1400" b="1" baseline="0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186</a:t>
                      </a:r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(จะมา</a:t>
                      </a:r>
                      <a:r>
                        <a:rPr lang="th-TH" sz="1400" b="1" baseline="0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123 </a:t>
                      </a:r>
                      <a:r>
                        <a:rPr lang="th-TH" sz="1400" b="1" baseline="0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คน)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1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374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315 (84.22%)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 (4.76%)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*15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*15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853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688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132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(0.23%)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132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</a:t>
                      </a:r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ทำ </a:t>
                      </a:r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85 </a:t>
                      </a:r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2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615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164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r>
                        <a:rPr lang="th-TH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25,158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6,657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677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2,618 (10.40%)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137 </a:t>
                      </a:r>
                      <a:r>
                        <a:rPr lang="en-US" sz="1400" b="1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(5.23%)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719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202</a:t>
                      </a:r>
                      <a:endParaRPr lang="th-TH" sz="14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Calibri"/>
                          <a:ea typeface="字魂35号-经典雅黑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308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478155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หมายเหตุ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: *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ข้อมูลจากการรายงานของพื้นที่ 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3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267200" y="971550"/>
            <a:ext cx="4724400" cy="358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มติจากที่ประชุมวันที่ 25 เมษายน 2565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เร่งรัดการดำเนินงานคัดกรอง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FIT Test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ภายในเดือนพฤษภาคม 2565 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2.กำหนดวันทำ </a:t>
            </a:r>
            <a:r>
              <a:rPr lang="en-US" sz="2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Colonoscope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โดยการสนับสนุนจากทีมราชวิทยาลัยจุฬา</a:t>
            </a:r>
            <a:r>
              <a:rPr lang="th-TH" sz="2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ภรณ์</a:t>
            </a:r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ดังนี้ </a:t>
            </a:r>
          </a:p>
          <a:p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วันที่ 30 มิ.ย.-1 ก.ค. 65   รพ.วิเชียรบุรี  </a:t>
            </a:r>
            <a:b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วันที่ 2-3 ก.ค.65    รพ.เพชรบูรณ์</a:t>
            </a:r>
          </a:p>
          <a:p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วันที่  4-5 ก.ค.65   รพ.หล่มสัก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 </a:t>
            </a:r>
            <a:r>
              <a:rPr lang="th-TH" sz="2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สสจ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.ประสานรวบรวมรายชื่อ </a:t>
            </a:r>
            <a:r>
              <a:rPr lang="en-US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FIT Test positive 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ให้รพ.แม่ข่าย</a:t>
            </a:r>
          </a:p>
          <a:p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ประชุมติดตามความก้าวหน้าการดำเนินงานวันที่ 6 มิ.ย.65 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1" name="Picture 3" descr="C:\Users\ssj-saranya\Desktop\ใบปลิวอสังหาริมทรัพย์ (5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8612" r="3389" b="33480"/>
          <a:stretch/>
        </p:blipFill>
        <p:spPr bwMode="auto">
          <a:xfrm>
            <a:off x="152400" y="1657351"/>
            <a:ext cx="4051004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48491" y="29440"/>
            <a:ext cx="9067800" cy="7897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ประชุมวางแผนการดำเนินงานติดตามการรักษา</a:t>
            </a:r>
            <a:r>
              <a:rPr lang="th-TH" sz="2400" b="1" dirty="0" err="1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ไวรัส</a:t>
            </a:r>
            <a:r>
              <a:rPr lang="th-TH" sz="2400" b="1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ตับอักเสบซี และการดำเนินงานคัดกรองมะเร็งลำไส้ใหญ่ ผ่านระบบ </a:t>
            </a:r>
            <a:r>
              <a:rPr lang="en-US" sz="2400" b="1" dirty="0" smtClean="0">
                <a:latin typeface="Angsana New" pitchFamily="18" charset="-34"/>
                <a:ea typeface="Calibri"/>
                <a:cs typeface="Angsana New" pitchFamily="18" charset="-34"/>
              </a:rPr>
              <a:t>zoom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62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B4E58D6-39E5-45B1-8798-C59543FA7B8E}"/>
              </a:ext>
            </a:extLst>
          </p:cNvPr>
          <p:cNvSpPr/>
          <p:nvPr/>
        </p:nvSpPr>
        <p:spPr>
          <a:xfrm>
            <a:off x="1162980" y="53266"/>
            <a:ext cx="6818051" cy="4727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ผลการดำเนินงานคัดกรองมะเร็งปากมดลูกด้วยวิธี 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HPV DNA Test  </a:t>
            </a:r>
            <a:r>
              <a:rPr lang="th-TH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2565</a:t>
            </a:r>
            <a:r>
              <a:rPr lang="en-US" sz="2400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2400" b="1" dirty="0">
              <a:solidFill>
                <a:prstClr val="white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66D99B9-99DC-4675-A34F-CF6AD71B6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91844"/>
              </p:ext>
            </p:extLst>
          </p:nvPr>
        </p:nvGraphicFramePr>
        <p:xfrm>
          <a:off x="228600" y="590552"/>
          <a:ext cx="8658959" cy="3602806"/>
        </p:xfrm>
        <a:graphic>
          <a:graphicData uri="http://schemas.openxmlformats.org/drawingml/2006/table">
            <a:tbl>
              <a:tblPr/>
              <a:tblGrid>
                <a:gridCol w="1048649">
                  <a:extLst>
                    <a:ext uri="{9D8B030D-6E8A-4147-A177-3AD203B41FA5}">
                      <a16:colId xmlns="" xmlns:a16="http://schemas.microsoft.com/office/drawing/2014/main" val="2971486144"/>
                    </a:ext>
                  </a:extLst>
                </a:gridCol>
                <a:gridCol w="774331">
                  <a:extLst>
                    <a:ext uri="{9D8B030D-6E8A-4147-A177-3AD203B41FA5}">
                      <a16:colId xmlns="" xmlns:a16="http://schemas.microsoft.com/office/drawing/2014/main" val="535005596"/>
                    </a:ext>
                  </a:extLst>
                </a:gridCol>
                <a:gridCol w="870884">
                  <a:extLst>
                    <a:ext uri="{9D8B030D-6E8A-4147-A177-3AD203B41FA5}">
                      <a16:colId xmlns="" xmlns:a16="http://schemas.microsoft.com/office/drawing/2014/main" val="4152424373"/>
                    </a:ext>
                  </a:extLst>
                </a:gridCol>
                <a:gridCol w="668940">
                  <a:extLst>
                    <a:ext uri="{9D8B030D-6E8A-4147-A177-3AD203B41FA5}">
                      <a16:colId xmlns="" xmlns:a16="http://schemas.microsoft.com/office/drawing/2014/main" val="3271002373"/>
                    </a:ext>
                  </a:extLst>
                </a:gridCol>
                <a:gridCol w="763601">
                  <a:extLst>
                    <a:ext uri="{9D8B030D-6E8A-4147-A177-3AD203B41FA5}">
                      <a16:colId xmlns="" xmlns:a16="http://schemas.microsoft.com/office/drawing/2014/main" val="1392011886"/>
                    </a:ext>
                  </a:extLst>
                </a:gridCol>
                <a:gridCol w="983640">
                  <a:extLst>
                    <a:ext uri="{9D8B030D-6E8A-4147-A177-3AD203B41FA5}">
                      <a16:colId xmlns="" xmlns:a16="http://schemas.microsoft.com/office/drawing/2014/main" val="2124122650"/>
                    </a:ext>
                  </a:extLst>
                </a:gridCol>
                <a:gridCol w="985955">
                  <a:extLst>
                    <a:ext uri="{9D8B030D-6E8A-4147-A177-3AD203B41FA5}">
                      <a16:colId xmlns="" xmlns:a16="http://schemas.microsoft.com/office/drawing/2014/main" val="261148474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292514651"/>
                    </a:ext>
                  </a:extLst>
                </a:gridCol>
                <a:gridCol w="1343759">
                  <a:extLst>
                    <a:ext uri="{9D8B030D-6E8A-4147-A177-3AD203B41FA5}">
                      <a16:colId xmlns="" xmlns:a16="http://schemas.microsoft.com/office/drawing/2014/main" val="2544530444"/>
                    </a:ext>
                  </a:extLst>
                </a:gridCol>
              </a:tblGrid>
              <a:tr h="4766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อำเภอ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b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 (คน)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</a:t>
                      </a:r>
                      <a:b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(คน)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คัดกรอง</a:t>
                      </a:r>
                    </a:p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(ร้อยละ)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รอรายงานผล</a:t>
                      </a:r>
                    </a:p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(คน)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รายงานผลแล้ว</a:t>
                      </a:r>
                    </a:p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(คน)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ผลปกติ </a:t>
                      </a:r>
                    </a:p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(ร้อยละ)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จำนวน 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Type 16,18  </a:t>
                      </a:r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/>
                      </a:r>
                      <a:b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th-TH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จำนวน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Other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type</a:t>
                      </a:r>
                      <a:endParaRPr lang="th-TH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ร้อยละ)</a:t>
                      </a:r>
                    </a:p>
                  </a:txBody>
                  <a:tcPr marL="5715" marR="5715" marT="57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873087"/>
                  </a:ext>
                </a:extLst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เมือง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6,700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1302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19.43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1302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1231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(94.55)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21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1.61)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(3.84)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5994866"/>
                  </a:ext>
                </a:extLst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ชนแดน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2,040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21.13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431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406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(94.20)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(1.39)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(4.41)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980479"/>
                  </a:ext>
                </a:extLst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หล่มสัก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5,200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3389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65.17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3272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3141 (96.00)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(1.28)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(2.72)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หล่มเก่า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2,440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1147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47.01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1144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1097 (95.89)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(0.87)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37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(3.23)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วิเชียรบุรี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3,830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1288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1288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1220 (94.72)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(1.55)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(3.73)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ศรีเทพ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2,100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484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23.05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472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452 (95.76)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(1.06)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(3.18)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หนองไผ่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3,040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1653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54.38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369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1284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1229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((95.72)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(0.7)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46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(3.58)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409329"/>
                  </a:ext>
                </a:extLst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บึงสามพัน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2,070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811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39.18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809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754 (93.20)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(2.47)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(4.33)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น้ำหนาว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380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42.37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126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125 (99.21)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(0.79)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วังโป่ง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980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274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262 (95.62)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(1.82)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(2.55)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3795775"/>
                  </a:ext>
                </a:extLst>
              </a:tr>
              <a:tr h="25494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เขาค้อ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1,220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27.62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337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316 (93.77)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(1.48)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(4.75)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8758513"/>
                  </a:ext>
                </a:extLst>
              </a:tr>
              <a:tr h="3217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รวม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30,000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11315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37.72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576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10739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10233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(95.29)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144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(1.34)</a:t>
                      </a:r>
                      <a:endParaRPr lang="th-TH" sz="1400" b="1" i="0" u="none" strike="noStrike" dirty="0">
                        <a:solidFill>
                          <a:schemeClr val="bg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362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(3.37)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14242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45C820-8138-4641-BD95-C0AE91F98EBF}"/>
              </a:ext>
            </a:extLst>
          </p:cNvPr>
          <p:cNvSpPr txBox="1"/>
          <p:nvPr/>
        </p:nvSpPr>
        <p:spPr>
          <a:xfrm>
            <a:off x="4184072" y="4176890"/>
            <a:ext cx="4782105" cy="253914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r" defTabSz="685528"/>
            <a:r>
              <a:rPr lang="th-TH" sz="1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1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en-US" sz="1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https://</a:t>
            </a:r>
            <a:r>
              <a:rPr lang="en-US" sz="12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2"/>
              </a:rPr>
              <a:t>www.lopburicancer.in.th/hpvlbch/statview1.aspx</a:t>
            </a:r>
            <a:r>
              <a:rPr lang="en-US" sz="12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200" dirty="0" smtClean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ณ วันที่ 26 เมษายน 2565</a:t>
            </a:r>
            <a:endParaRPr lang="th-TH" sz="12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219205" y="2800350"/>
            <a:ext cx="67056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สูตินารีแพทย์ 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รพ.เพชรบูรณ์  6 คน รพ.วิเชียรบุรี 3 คน และ รพ.หล่มสัก 3 คน                      </a:t>
            </a:r>
            <a:b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           รพ.</a:t>
            </a:r>
            <a:r>
              <a:rPr lang="th-TH" sz="24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วิเชียรบุรี</a:t>
            </a:r>
            <a:r>
              <a:rPr lang="th-TH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ไม่มีเครื่อง</a:t>
            </a:r>
            <a:r>
              <a:rPr lang="en-US" sz="24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Colposcope</a:t>
            </a:r>
            <a:r>
              <a:rPr lang="en-US" sz="2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2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6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953564"/>
              </p:ext>
            </p:extLst>
          </p:nvPr>
        </p:nvGraphicFramePr>
        <p:xfrm>
          <a:off x="4495800" y="1504951"/>
          <a:ext cx="4419600" cy="3408650"/>
        </p:xfrm>
        <a:graphic>
          <a:graphicData uri="http://schemas.openxmlformats.org/drawingml/2006/table">
            <a:tbl>
              <a:tblPr firstRow="1" firstCol="1" bandRow="1"/>
              <a:tblGrid>
                <a:gridCol w="1657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เดือน ปี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สถานที่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</a:t>
                      </a:r>
                      <a:r>
                        <a:rPr lang="en-US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11 </a:t>
                      </a:r>
                      <a:r>
                        <a:rPr lang="th-TH" sz="2000" b="1" dirty="0" err="1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พค</a:t>
                      </a: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. 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2565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อาคารธัมโมปธี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โป </a:t>
                      </a:r>
                      <a:r>
                        <a:rPr lang="th-TH" sz="2000" b="1" dirty="0" err="1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รพร</a:t>
                      </a: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.หล่มเก่า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/>
                      </a:r>
                      <a:b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อ.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หล่มเก่า จ.เพชรบูรณ์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12 </a:t>
                      </a:r>
                      <a:r>
                        <a:rPr lang="th-TH" sz="2000" b="1" dirty="0" err="1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พค</a:t>
                      </a: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. 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2565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ศูนย์กีฬาเทศบาลเมืองหล่มสัก </a:t>
                      </a:r>
                      <a:endParaRPr lang="th-TH" sz="2000" b="1" dirty="0" smtClean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อ.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หล่มสัก </a:t>
                      </a: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จ.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เพชรบูรณ์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17 </a:t>
                      </a:r>
                      <a:r>
                        <a:rPr lang="th-TH" sz="2000" b="1" dirty="0" err="1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พค</a:t>
                      </a: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. 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2565</a:t>
                      </a:r>
                      <a:b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หอวัฒนธรรม</a:t>
                      </a:r>
                      <a:r>
                        <a:rPr lang="th-TH" sz="20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นครบาล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เพชรบูรณ์</a:t>
                      </a:r>
                      <a:b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</a:b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อ.เมืองเพชรบูรณ์ จ.เพชรบูรณ์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1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วันที่ </a:t>
                      </a:r>
                      <a:r>
                        <a:rPr lang="en-US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18 </a:t>
                      </a:r>
                      <a:r>
                        <a:rPr lang="th-TH" sz="2000" b="1" dirty="0" err="1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พค</a:t>
                      </a: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. 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2565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 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โรงเรียน</a:t>
                      </a:r>
                      <a:r>
                        <a:rPr lang="th-TH" sz="2000" b="1" dirty="0" err="1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ดงขุย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วิทยา </a:t>
                      </a:r>
                      <a:endParaRPr lang="th-TH" sz="2000" b="1" dirty="0" smtClean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อ.</a:t>
                      </a:r>
                      <a:r>
                        <a:rPr lang="th-TH" sz="2000" b="1" dirty="0">
                          <a:effectLst/>
                          <a:latin typeface="TH Sarabun New" panose="020B0500040200020003" pitchFamily="34" charset="-34"/>
                          <a:ea typeface="Calibri"/>
                          <a:cs typeface="TH Sarabun New" panose="020B0500040200020003" pitchFamily="34" charset="-34"/>
                        </a:rPr>
                        <a:t>ชนแดน จ.เพชรบูรณ์</a:t>
                      </a:r>
                      <a:endParaRPr lang="en-US" sz="2000" b="1" dirty="0">
                        <a:effectLst/>
                        <a:latin typeface="TH Sarabun New" panose="020B0500040200020003" pitchFamily="34" charset="-34"/>
                        <a:ea typeface="Calibri"/>
                        <a:cs typeface="TH Sarabun New" panose="020B0500040200020003" pitchFamily="34" charset="-34"/>
                      </a:endParaRPr>
                    </a:p>
                  </a:txBody>
                  <a:tcPr marL="59291" marR="592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Picture 2" descr="C:\Users\ssj-saranya\Desktop\16474227018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/>
          <a:stretch/>
        </p:blipFill>
        <p:spPr bwMode="auto">
          <a:xfrm>
            <a:off x="208741" y="285750"/>
            <a:ext cx="3622823" cy="1636274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t="31726" r="20178" b="21895"/>
          <a:stretch/>
        </p:blipFill>
        <p:spPr bwMode="auto">
          <a:xfrm>
            <a:off x="208742" y="2087144"/>
            <a:ext cx="3622822" cy="132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ssj-saranya\Desktop\164742282575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0" t="32483" r="2513" b="9266"/>
          <a:stretch/>
        </p:blipFill>
        <p:spPr bwMode="auto">
          <a:xfrm>
            <a:off x="2514600" y="3548646"/>
            <a:ext cx="181091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0.wp.com/www.kanjanabaramee.org/wp-content/uploads/2020/02/1498796306743.jpg?zoom=2&amp;resize=400%2C284&amp;ssl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2" y="3548646"/>
            <a:ext cx="1954619" cy="13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42907" y="133350"/>
            <a:ext cx="512489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โครงการ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คัดกรองมะเร็งเต้านมโดยเครื่องเอกซเรย์เต้านมเคลื่อนที่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Mammogram)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ในสตรีกลุ่มเสี่ยงและด้อยโอกาส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เฉลิม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พระเกียรติ 70 พรรษา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0106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468316" y="0"/>
            <a:ext cx="6049108" cy="3678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/>
            <a:r>
              <a:rPr lang="th-TH" sz="2400" b="1" dirty="0" smtClean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1" dirty="0">
                <a:solidFill>
                  <a:prstClr val="white"/>
                </a:solidFill>
                <a:latin typeface="Angsana New" pitchFamily="18" charset="-34"/>
                <a:cs typeface="Angsana New" pitchFamily="18" charset="-34"/>
              </a:rPr>
              <a:t>ดำเนินงานจัดทำทะเบียนมะเร็งระดับโรงพยาบาล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172" y="895350"/>
            <a:ext cx="2284228" cy="31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sj-saranya\Desktop\1650954394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0" y="437671"/>
            <a:ext cx="6313652" cy="379333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153445" y="3714750"/>
            <a:ext cx="7314155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defTabSz="685681"/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จุดเน้น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ปี 65 </a:t>
            </a:r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การดำเนินการจัดทำทะเบียนมะเร็งครอบคลุมทุกแห่ง โดยบันทึกข้อมูลเข้า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ระบบ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ตั้งแต่ 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1 ต.ค.2558 –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ปัจจุบัน (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จัดการ</a:t>
            </a:r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อบรมฟื้นฟูการจัดทำทะเบียนมะเร็งระดับโรงพยาบาล  1-2 เม.ย.64 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รพ.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ชนแดน </a:t>
            </a:r>
            <a:r>
              <a:rPr lang="th-TH" sz="24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ยังไม่มีการ</a:t>
            </a:r>
            <a:r>
              <a:rPr lang="th-TH" sz="2400" b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บันทึก</a:t>
            </a:r>
            <a:r>
              <a:rPr lang="th-TH" sz="2400" b="1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ข้อมูล</a:t>
            </a:r>
            <a:endParaRPr lang="th-TH" sz="2400" b="1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1941" y="971550"/>
            <a:ext cx="2533459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Cancer Anywhere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5799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586245-E57D-4D76-907E-187BA6B5E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72" y="727788"/>
            <a:ext cx="5757259" cy="368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906</Words>
  <Application>Microsoft Office PowerPoint</Application>
  <PresentationFormat>นำเสนอทางหน้าจอ (16:9)</PresentationFormat>
  <Paragraphs>305</Paragraphs>
  <Slides>9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7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24" baseType="lpstr">
      <vt:lpstr>Arial</vt:lpstr>
      <vt:lpstr>Angsana New</vt:lpstr>
      <vt:lpstr>Calibri</vt:lpstr>
      <vt:lpstr>TH Sarabun New</vt:lpstr>
      <vt:lpstr>Calibri Light</vt:lpstr>
      <vt:lpstr>Source Han Sans CN Medium</vt:lpstr>
      <vt:lpstr>字魂35号-经典雅黑</vt:lpstr>
      <vt:lpstr>Cordia New</vt:lpstr>
      <vt:lpstr>ชุดรูปแบบของ Office</vt:lpstr>
      <vt:lpstr>Office Theme</vt:lpstr>
      <vt:lpstr>1_Office Theme</vt:lpstr>
      <vt:lpstr>2_Office Theme</vt:lpstr>
      <vt:lpstr>4_Office Theme</vt:lpstr>
      <vt:lpstr>5_Office Theme</vt:lpstr>
      <vt:lpstr>1_ชุดรูปแบบของ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32</cp:revision>
  <cp:lastPrinted>2022-04-26T04:48:51Z</cp:lastPrinted>
  <dcterms:created xsi:type="dcterms:W3CDTF">2022-04-26T02:30:31Z</dcterms:created>
  <dcterms:modified xsi:type="dcterms:W3CDTF">2022-05-02T02:39:01Z</dcterms:modified>
</cp:coreProperties>
</file>