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256" r:id="rId2"/>
    <p:sldId id="257" r:id="rId3"/>
    <p:sldId id="265" r:id="rId4"/>
    <p:sldId id="261" r:id="rId5"/>
    <p:sldId id="258" r:id="rId6"/>
    <p:sldId id="259" r:id="rId7"/>
    <p:sldId id="260" r:id="rId8"/>
    <p:sldId id="264" r:id="rId9"/>
    <p:sldId id="262" r:id="rId10"/>
  </p:sldIdLst>
  <p:sldSz cx="12192000" cy="6858000"/>
  <p:notesSz cx="6858000" cy="9144000"/>
  <p:embeddedFontLst>
    <p:embeddedFont>
      <p:font typeface="Angsana New" panose="02020603050405020304" pitchFamily="18" charset="-34"/>
      <p:regular r:id="rId11"/>
      <p:bold r:id="rId12"/>
      <p:italic r:id="rId13"/>
      <p:boldItalic r:id="rId14"/>
    </p:embeddedFont>
    <p:embeddedFont>
      <p:font typeface="AngsanaUPC" panose="02020603050405020304" pitchFamily="18" charset="-34"/>
      <p:regular r:id="rId15"/>
      <p:bold r:id="rId16"/>
      <p:italic r:id="rId17"/>
      <p:boldItalic r:id="rId18"/>
    </p:embeddedFont>
    <p:embeddedFont>
      <p:font typeface="DilleniaUPC" panose="02020603050405020304" pitchFamily="18" charset="-34"/>
      <p:regular r:id="rId19"/>
      <p:bold r:id="rId20"/>
      <p:italic r:id="rId21"/>
      <p:boldItalic r:id="rId22"/>
    </p:embeddedFont>
    <p:embeddedFont>
      <p:font typeface="TH Charm of AU" panose="020B0500040200020003" pitchFamily="34" charset="-34"/>
      <p:regular r:id="rId23"/>
    </p:embeddedFont>
    <p:embeddedFont>
      <p:font typeface="Blackadder ITC" panose="04020505051007020D02" pitchFamily="82" charset="0"/>
      <p:regular r:id="rId24"/>
    </p:embeddedFont>
    <p:embeddedFont>
      <p:font typeface="Wingdings 3" panose="05040102010807070707" pitchFamily="18" charset="2"/>
      <p:regular r:id="rId25"/>
    </p:embeddedFont>
    <p:embeddedFont>
      <p:font typeface="Century Gothic" panose="020B0502020202020204" pitchFamily="34" charset="0"/>
      <p:regular r:id="rId26"/>
      <p:bold r:id="rId27"/>
      <p:italic r:id="rId28"/>
      <p:boldItalic r:id="rId2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สไตล์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ไม่มีสไตล์ ไม่มีเส้นตาราง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>
        <p:scale>
          <a:sx n="70" d="100"/>
          <a:sy n="70" d="100"/>
        </p:scale>
        <p:origin x="-660" y="-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font" Target="fonts/font16.fntdata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font" Target="fonts/font1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font" Target="fonts/font18.fntdata"/><Relationship Id="rId10" Type="http://schemas.openxmlformats.org/officeDocument/2006/relationships/slide" Target="slides/slide9.xml"/><Relationship Id="rId19" Type="http://schemas.openxmlformats.org/officeDocument/2006/relationships/font" Target="fonts/font9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font" Target="fonts/font17.fntdata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ชื่อและ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คำอ้างอิงพร้อม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อ้างอิ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จริง หรือ เท็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2028298" y="957374"/>
            <a:ext cx="8915399" cy="77981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th-TH" b="1" dirty="0" smtClean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ผลการดำเนินงานตาม </a:t>
            </a:r>
            <a:r>
              <a:rPr lang="en-US" b="1" dirty="0" smtClean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KPI </a:t>
            </a:r>
            <a:r>
              <a:rPr lang="th-TH" b="1" dirty="0" smtClean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กองทุนโรคเรื้อรัง 2565 (</a:t>
            </a:r>
            <a:r>
              <a:rPr lang="th-TH" b="1" dirty="0" err="1" smtClean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สปสช</a:t>
            </a:r>
            <a:r>
              <a:rPr lang="th-TH" b="1" dirty="0" smtClean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.)</a:t>
            </a:r>
            <a:endParaRPr lang="en-US" b="1" dirty="0">
              <a:solidFill>
                <a:schemeClr val="tx1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2851244" y="5090615"/>
            <a:ext cx="7671179" cy="1214651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3200" b="1" dirty="0" smtClean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/>
            </a:r>
            <a:br>
              <a:rPr lang="th-TH" sz="3200" b="1" dirty="0" smtClean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</a:br>
            <a:r>
              <a:rPr lang="th-TH" sz="3200" b="1" dirty="0" smtClean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โดย  </a:t>
            </a:r>
            <a:r>
              <a:rPr lang="th-TH" sz="3200" b="1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กลุ่มงานควบคุมโรคไม่ติดต่อ สุขภาพจิต และ</a:t>
            </a:r>
            <a:r>
              <a:rPr lang="th-TH" sz="3200" b="1" dirty="0" err="1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ยาเสพติด</a:t>
            </a:r>
            <a:r>
              <a:rPr lang="th-TH" sz="3200" b="1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4674608" y="4212651"/>
            <a:ext cx="29033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th-TH" sz="3200" b="1" dirty="0" smtClean="0">
                <a:solidFill>
                  <a:prstClr val="black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วันที่ </a:t>
            </a:r>
            <a:r>
              <a:rPr lang="th-TH" sz="3200" b="1" dirty="0">
                <a:solidFill>
                  <a:prstClr val="black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30 </a:t>
            </a:r>
            <a:r>
              <a:rPr lang="th-TH" sz="3200" b="1" dirty="0" smtClean="0">
                <a:solidFill>
                  <a:prstClr val="black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พฤษภาคม 2565</a:t>
            </a:r>
            <a:endParaRPr lang="th-TH" sz="3200" b="1" dirty="0">
              <a:solidFill>
                <a:prstClr val="black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1026" name="Picture 2" descr="https://tse1.explicit.bing.net/th?id=OIP.hXXsk2ViP7V3qUPgmWOggAHaEd&amp;pid=Api&amp;P=0&amp;w=297&amp;h=17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7362" y="2163133"/>
            <a:ext cx="2828925" cy="170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i0.wp.com/goodlifeupdate.com/app/uploads/2019/05/60191053_633976480408207_1602523341191643136_n.jpg?w=84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287" y="2163132"/>
            <a:ext cx="2944412" cy="170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458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561918" y="180959"/>
            <a:ext cx="4230954" cy="54237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KPI </a:t>
            </a:r>
            <a:r>
              <a:rPr lang="th-TH" b="1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งบประมาณกองทุนโรคเรื้อรัง 2565 </a:t>
            </a:r>
            <a:endParaRPr lang="en-US" b="1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25590" y="871369"/>
            <a:ext cx="9892157" cy="5720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8511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033366" y="150125"/>
            <a:ext cx="8911687" cy="982639"/>
          </a:xfrm>
        </p:spPr>
        <p:txBody>
          <a:bodyPr>
            <a:normAutofit fontScale="90000"/>
          </a:bodyPr>
          <a:lstStyle/>
          <a:p>
            <a:pPr algn="ctr"/>
            <a:r>
              <a:rPr lang="th-TH" dirty="0" smtClean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การจัดสรรงบค่าบริการควบคุมป้องกันและรักษาผู้ป่วย </a:t>
            </a:r>
            <a:r>
              <a:rPr lang="en-US" dirty="0" smtClean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DMHT </a:t>
            </a:r>
            <a:r>
              <a:rPr lang="th-TH" dirty="0" smtClean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ปี </a:t>
            </a:r>
            <a:r>
              <a:rPr lang="en-US" dirty="0" smtClean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2564 </a:t>
            </a:r>
            <a:r>
              <a:rPr lang="th-TH" dirty="0" smtClean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/>
            </a:r>
            <a:br>
              <a:rPr lang="th-TH" dirty="0" smtClean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</a:br>
            <a:r>
              <a:rPr lang="th-TH" dirty="0" smtClean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(งบกองทุนโรคเรื้อรัง)</a:t>
            </a:r>
            <a:endParaRPr lang="th-TH" dirty="0">
              <a:solidFill>
                <a:schemeClr val="tx1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graphicFrame>
        <p:nvGraphicFramePr>
          <p:cNvPr id="4" name="ตาราง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755056"/>
              </p:ext>
            </p:extLst>
          </p:nvPr>
        </p:nvGraphicFramePr>
        <p:xfrm>
          <a:off x="900752" y="2174046"/>
          <a:ext cx="4531057" cy="2992755"/>
        </p:xfrm>
        <a:graphic>
          <a:graphicData uri="http://schemas.openxmlformats.org/drawingml/2006/table">
            <a:tbl>
              <a:tblPr/>
              <a:tblGrid>
                <a:gridCol w="1271659"/>
                <a:gridCol w="1353577"/>
                <a:gridCol w="1905821"/>
              </a:tblGrid>
              <a:tr h="180975"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จังหวัด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DMHT</a:t>
                      </a:r>
                      <a:endParaRPr lang="th-TH" sz="2400" b="1" i="0" u="none" strike="noStrike" dirty="0" smtClean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  <a:p>
                      <a:pPr algn="ctr" fontAlgn="t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 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(</a:t>
                      </a:r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ราย)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งบประมาณ</a:t>
                      </a:r>
                    </a:p>
                    <a:p>
                      <a:pPr algn="ctr" fontAlgn="t"/>
                      <a:r>
                        <a:rPr lang="th-TH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 </a:t>
                      </a:r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(บาท)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algn="l" fontAlgn="t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อุตรดิตถ์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             68,552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   10,758,508.00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algn="l" fontAlgn="t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ตาก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             62,751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     9,605,309.00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algn="l" fontAlgn="t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สุโขทัย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           101,367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   17,464,611.00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algn="l" fontAlgn="t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พิษณุโลก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           123,254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   20,192,501.00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algn="l" fontAlgn="t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เพชรบูรณ์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           124,029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   21,375,521.00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รวมเขต 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           479,953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   79,396,450.00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ตาราง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650131"/>
              </p:ext>
            </p:extLst>
          </p:nvPr>
        </p:nvGraphicFramePr>
        <p:xfrm>
          <a:off x="6400801" y="1241953"/>
          <a:ext cx="5076967" cy="5253990"/>
        </p:xfrm>
        <a:graphic>
          <a:graphicData uri="http://schemas.openxmlformats.org/drawingml/2006/table">
            <a:tbl>
              <a:tblPr/>
              <a:tblGrid>
                <a:gridCol w="1357936"/>
                <a:gridCol w="1533285"/>
                <a:gridCol w="2185746"/>
              </a:tblGrid>
              <a:tr h="342168"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อำเภอ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DMHT (</a:t>
                      </a:r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ราย)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งบประมาณ (บาท)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168"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เมือง พช.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              22,533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                3,078,333.00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168"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หล่มสัก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              18,785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                3,483,098.00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168"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วิเชียรบุรี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              18,375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                3,754,022.00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168"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หนองไผ่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              14,416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                2,551,051.00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168"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ชนแดน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              10,156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                1,576,550.00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168"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บึงสามพัน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              10,692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                1,843,035.00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168"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หล่มเก่า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               9,364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                1,599,910.00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168"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ศรีเทพ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               8,434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                1,601,477.00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168"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วังโป่ง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               4,837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                  856,067.00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168"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เขาค้อ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               4,022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                  674,175.00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168"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น้ำหนาว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               2,309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                  337,335.00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168"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พ่อขุนผาเมือง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                  106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                    20,468.00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168"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 </a:t>
                      </a:r>
                      <a:r>
                        <a:rPr lang="th-TH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รวม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            124,029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              21,375,521.00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1800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3"/>
          <p:cNvSpPr>
            <a:spLocks noGrp="1"/>
          </p:cNvSpPr>
          <p:nvPr>
            <p:ph type="title"/>
          </p:nvPr>
        </p:nvSpPr>
        <p:spPr>
          <a:xfrm>
            <a:off x="1659900" y="406288"/>
            <a:ext cx="4140400" cy="480816"/>
          </a:xfrm>
        </p:spPr>
        <p:txBody>
          <a:bodyPr>
            <a:normAutofit fontScale="90000"/>
          </a:bodyPr>
          <a:lstStyle/>
          <a:p>
            <a:r>
              <a:rPr lang="th-TH" b="1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ตัวชี้วัดกลางระดับประเทศ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7" name="ตัวแทนเนื้อหา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883573312"/>
              </p:ext>
            </p:extLst>
          </p:nvPr>
        </p:nvGraphicFramePr>
        <p:xfrm>
          <a:off x="1618956" y="995663"/>
          <a:ext cx="4541966" cy="52414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26248"/>
                <a:gridCol w="1526248"/>
                <a:gridCol w="1489470"/>
              </a:tblGrid>
              <a:tr h="32093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2400" b="1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อำเภอ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8626" marR="8626" marT="86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h-TH" sz="2400" b="1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การตรวจ</a:t>
                      </a:r>
                      <a:r>
                        <a:rPr lang="en-US" sz="2400" b="1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HbA1c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8626" marR="8626" marT="86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093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ปี 2564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8626" marR="8626" marT="86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ปี 2565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8626" marR="8626" marT="86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20936">
                <a:tc>
                  <a:txBody>
                    <a:bodyPr/>
                    <a:lstStyle/>
                    <a:p>
                      <a:pPr algn="l" fontAlgn="ctr"/>
                      <a:r>
                        <a:rPr lang="th-TH" sz="2400" b="1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น้ำหนาว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8626" marR="8626" marT="86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73.12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8626" marR="8626" marT="86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79.98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8626" marR="8626" marT="86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0936">
                <a:tc>
                  <a:txBody>
                    <a:bodyPr/>
                    <a:lstStyle/>
                    <a:p>
                      <a:pPr algn="l" fontAlgn="ctr"/>
                      <a:r>
                        <a:rPr lang="th-TH" sz="2400" b="1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วังโป่ง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8626" marR="8626" marT="86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72.38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8626" marR="8626" marT="86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76.17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8626" marR="8626" marT="86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20936">
                <a:tc>
                  <a:txBody>
                    <a:bodyPr/>
                    <a:lstStyle/>
                    <a:p>
                      <a:pPr algn="l" fontAlgn="ctr"/>
                      <a:r>
                        <a:rPr lang="th-TH" sz="2400" b="1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หล่มเก่า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8626" marR="8626" marT="86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65.64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8626" marR="8626" marT="86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72.64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8626" marR="8626" marT="86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0936">
                <a:tc>
                  <a:txBody>
                    <a:bodyPr/>
                    <a:lstStyle/>
                    <a:p>
                      <a:pPr algn="l" fontAlgn="ctr"/>
                      <a:r>
                        <a:rPr lang="th-TH" sz="2400" b="1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หล่มสัก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8626" marR="8626" marT="86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69.28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8626" marR="8626" marT="86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72.44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8626" marR="8626" marT="86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20936">
                <a:tc>
                  <a:txBody>
                    <a:bodyPr/>
                    <a:lstStyle/>
                    <a:p>
                      <a:pPr algn="l" fontAlgn="ctr"/>
                      <a:r>
                        <a:rPr lang="th-TH" sz="2400" b="1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บึงสามพัน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8626" marR="8626" marT="86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67.45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8626" marR="8626" marT="86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70.05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8626" marR="8626" marT="86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0936">
                <a:tc>
                  <a:txBody>
                    <a:bodyPr/>
                    <a:lstStyle/>
                    <a:p>
                      <a:pPr algn="l" fontAlgn="ctr"/>
                      <a:r>
                        <a:rPr lang="th-TH" sz="2400" b="1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วิเชียรบุรี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8626" marR="8626" marT="86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65.76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8626" marR="8626" marT="86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68.32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8626" marR="8626" marT="86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20936">
                <a:tc>
                  <a:txBody>
                    <a:bodyPr/>
                    <a:lstStyle/>
                    <a:p>
                      <a:pPr algn="l" fontAlgn="ctr"/>
                      <a:r>
                        <a:rPr lang="th-TH" sz="2400" b="1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ศรีเทพ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8626" marR="8626" marT="86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67.44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8626" marR="8626" marT="86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66.09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8626" marR="8626" marT="86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0936">
                <a:tc>
                  <a:txBody>
                    <a:bodyPr/>
                    <a:lstStyle/>
                    <a:p>
                      <a:pPr algn="l" fontAlgn="ctr"/>
                      <a:r>
                        <a:rPr lang="th-TH" sz="2400" b="1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เขาค้อ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8626" marR="8626" marT="86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58.98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8626" marR="8626" marT="86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62.67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8626" marR="8626" marT="86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20936">
                <a:tc>
                  <a:txBody>
                    <a:bodyPr/>
                    <a:lstStyle/>
                    <a:p>
                      <a:pPr algn="l" fontAlgn="ctr"/>
                      <a:r>
                        <a:rPr lang="th-TH" sz="2400" b="1" u="none" strike="noStrike" dirty="0" err="1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เมืองพช</a:t>
                      </a:r>
                      <a:r>
                        <a:rPr lang="th-TH" sz="2400" b="1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.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8626" marR="8626" marT="86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53.96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8626" marR="8626" marT="86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58.68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8626" marR="8626" marT="86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0936">
                <a:tc>
                  <a:txBody>
                    <a:bodyPr/>
                    <a:lstStyle/>
                    <a:p>
                      <a:pPr algn="l" fontAlgn="ctr"/>
                      <a:r>
                        <a:rPr lang="th-TH" sz="2400" b="1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หนองไผ่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8626" marR="8626" marT="86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58.81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8626" marR="8626" marT="86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52.95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8626" marR="8626" marT="86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20936">
                <a:tc>
                  <a:txBody>
                    <a:bodyPr/>
                    <a:lstStyle/>
                    <a:p>
                      <a:pPr algn="l" fontAlgn="ctr"/>
                      <a:r>
                        <a:rPr lang="th-TH" sz="2400" b="1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ชนแดน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8626" marR="8626" marT="86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68.13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8626" marR="8626" marT="86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45.30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8626" marR="8626" marT="86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1198">
                <a:tc>
                  <a:txBody>
                    <a:bodyPr/>
                    <a:lstStyle/>
                    <a:p>
                      <a:pPr algn="l" fontAlgn="ctr"/>
                      <a:r>
                        <a:rPr lang="th-TH" sz="2400" b="1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จังหวัด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8626" marR="8626" marT="86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64.02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8626" marR="8626" marT="86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64.66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8626" marR="8626" marT="86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" name="ตัวแทนเนื้อหา 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239183781"/>
              </p:ext>
            </p:extLst>
          </p:nvPr>
        </p:nvGraphicFramePr>
        <p:xfrm>
          <a:off x="6306377" y="1008850"/>
          <a:ext cx="4342600" cy="52414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12710"/>
                <a:gridCol w="1264945"/>
                <a:gridCol w="1264945"/>
              </a:tblGrid>
              <a:tr h="37231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2400" b="1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อำเภอ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8626" marR="8626" marT="86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DM </a:t>
                      </a:r>
                      <a:r>
                        <a:rPr lang="th-TH" sz="2400" b="1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คุมได้ดี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8626" marR="8626" marT="86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713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ปี 2564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8626" marR="8626" marT="86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ปี 2565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8626" marR="8626" marT="86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72318">
                <a:tc>
                  <a:txBody>
                    <a:bodyPr/>
                    <a:lstStyle/>
                    <a:p>
                      <a:pPr algn="l" fontAlgn="ctr"/>
                      <a:r>
                        <a:rPr lang="th-TH" sz="2400" b="1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น้ำหนาว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8626" marR="8626" marT="86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34.20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8626" marR="8626" marT="86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36.97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8626" marR="8626" marT="86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2318">
                <a:tc>
                  <a:txBody>
                    <a:bodyPr/>
                    <a:lstStyle/>
                    <a:p>
                      <a:pPr algn="l" fontAlgn="ctr"/>
                      <a:r>
                        <a:rPr lang="th-TH" sz="2400" b="1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วังโป่ง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8626" marR="8626" marT="86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56.99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8626" marR="8626" marT="86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34.18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8626" marR="8626" marT="86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72318">
                <a:tc>
                  <a:txBody>
                    <a:bodyPr/>
                    <a:lstStyle/>
                    <a:p>
                      <a:pPr algn="l" fontAlgn="ctr"/>
                      <a:r>
                        <a:rPr lang="th-TH" sz="2400" b="1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หล่มเก่า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8626" marR="8626" marT="86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30.37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8626" marR="8626" marT="86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29.03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8626" marR="8626" marT="86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2318">
                <a:tc>
                  <a:txBody>
                    <a:bodyPr/>
                    <a:lstStyle/>
                    <a:p>
                      <a:pPr algn="l" fontAlgn="ctr"/>
                      <a:r>
                        <a:rPr lang="th-TH" sz="2400" b="1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หล่มสัก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8626" marR="8626" marT="86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24.97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8626" marR="8626" marT="86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24.57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8626" marR="8626" marT="86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72318">
                <a:tc>
                  <a:txBody>
                    <a:bodyPr/>
                    <a:lstStyle/>
                    <a:p>
                      <a:pPr algn="l" fontAlgn="ctr"/>
                      <a:r>
                        <a:rPr lang="th-TH" sz="2400" b="1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บึงสามพัน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8626" marR="8626" marT="86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34.13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8626" marR="8626" marT="86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25.86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8626" marR="8626" marT="86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2318">
                <a:tc>
                  <a:txBody>
                    <a:bodyPr/>
                    <a:lstStyle/>
                    <a:p>
                      <a:pPr algn="l" fontAlgn="ctr"/>
                      <a:r>
                        <a:rPr lang="th-TH" sz="2400" b="1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วิเชียรบุรี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8626" marR="8626" marT="86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30.94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8626" marR="8626" marT="86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25.32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8626" marR="8626" marT="86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72318">
                <a:tc>
                  <a:txBody>
                    <a:bodyPr/>
                    <a:lstStyle/>
                    <a:p>
                      <a:pPr algn="l" fontAlgn="ctr"/>
                      <a:r>
                        <a:rPr lang="th-TH" sz="2400" b="1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ศรีเทพ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8626" marR="8626" marT="86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25.92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8626" marR="8626" marT="86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21.41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8626" marR="8626" marT="86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2318">
                <a:tc>
                  <a:txBody>
                    <a:bodyPr/>
                    <a:lstStyle/>
                    <a:p>
                      <a:pPr algn="l" fontAlgn="ctr"/>
                      <a:r>
                        <a:rPr lang="th-TH" sz="2400" b="1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เขาค้อ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8626" marR="8626" marT="86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28.22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8626" marR="8626" marT="86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12.81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8626" marR="8626" marT="86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72318">
                <a:tc>
                  <a:txBody>
                    <a:bodyPr/>
                    <a:lstStyle/>
                    <a:p>
                      <a:pPr algn="l" fontAlgn="ctr"/>
                      <a:r>
                        <a:rPr lang="th-TH" sz="2400" b="1" u="none" strike="noStrike" dirty="0" err="1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เมืองพช</a:t>
                      </a:r>
                      <a:r>
                        <a:rPr lang="th-TH" sz="2400" b="1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.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8626" marR="8626" marT="86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20.31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8626" marR="8626" marT="86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26.10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8626" marR="8626" marT="86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2318">
                <a:tc>
                  <a:txBody>
                    <a:bodyPr/>
                    <a:lstStyle/>
                    <a:p>
                      <a:pPr algn="l" fontAlgn="ctr"/>
                      <a:r>
                        <a:rPr lang="th-TH" sz="2400" b="1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หนองไผ่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8626" marR="8626" marT="86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22.90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8626" marR="8626" marT="86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17.31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8626" marR="8626" marT="86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72318">
                <a:tc>
                  <a:txBody>
                    <a:bodyPr/>
                    <a:lstStyle/>
                    <a:p>
                      <a:pPr algn="l" fontAlgn="ctr"/>
                      <a:r>
                        <a:rPr lang="th-TH" sz="2400" b="1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ชนแดน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8626" marR="8626" marT="86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31.34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8626" marR="8626" marT="86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38.33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8626" marR="8626" marT="86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2318">
                <a:tc>
                  <a:txBody>
                    <a:bodyPr/>
                    <a:lstStyle/>
                    <a:p>
                      <a:pPr algn="l" fontAlgn="ctr"/>
                      <a:r>
                        <a:rPr lang="th-TH" sz="2400" b="1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จังหวัด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8626" marR="8626" marT="86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27.92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8626" marR="8626" marT="86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25.71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8626" marR="8626" marT="86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สี่เหลี่ยมผืนผ้า 4"/>
          <p:cNvSpPr/>
          <p:nvPr/>
        </p:nvSpPr>
        <p:spPr>
          <a:xfrm>
            <a:off x="7028597" y="6407204"/>
            <a:ext cx="23910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ปี </a:t>
            </a:r>
            <a:r>
              <a:rPr lang="en-US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2565  HDC </a:t>
            </a:r>
            <a:r>
              <a:rPr lang="th-TH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ณ วันที่ 25</a:t>
            </a:r>
            <a:r>
              <a:rPr lang="th-TH" b="1" dirty="0">
                <a:solidFill>
                  <a:prstClr val="black">
                    <a:lumMod val="65000"/>
                    <a:lumOff val="35000"/>
                  </a:prst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พ.ค.</a:t>
            </a:r>
            <a:r>
              <a:rPr lang="th-TH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65</a:t>
            </a:r>
            <a:endParaRPr lang="th-TH" dirty="0"/>
          </a:p>
        </p:txBody>
      </p:sp>
      <p:sp>
        <p:nvSpPr>
          <p:cNvPr id="6" name="ชื่อเรื่องรอง 2"/>
          <p:cNvSpPr txBox="1">
            <a:spLocks/>
          </p:cNvSpPr>
          <p:nvPr/>
        </p:nvSpPr>
        <p:spPr>
          <a:xfrm>
            <a:off x="1228300" y="6363481"/>
            <a:ext cx="5800297" cy="4567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h-TH" sz="2400" b="1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ที่มา </a:t>
            </a:r>
            <a:r>
              <a:rPr lang="en-US" sz="2400" b="1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:</a:t>
            </a:r>
            <a:r>
              <a:rPr lang="th-TH" sz="2400" b="1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 ปี </a:t>
            </a:r>
            <a:r>
              <a:rPr lang="en-US" sz="2400" b="1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2564  http://phitsanulok2.nhso.go.th/mis/frontend/web/</a:t>
            </a:r>
            <a:endParaRPr lang="en-US" sz="2400" b="1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3" name="วงรี 2"/>
          <p:cNvSpPr/>
          <p:nvPr/>
        </p:nvSpPr>
        <p:spPr>
          <a:xfrm>
            <a:off x="573206" y="1460310"/>
            <a:ext cx="818866" cy="57320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0627" y="1516080"/>
            <a:ext cx="4776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>
                    <a:lumMod val="95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1</a:t>
            </a:r>
            <a:endParaRPr lang="th-TH" sz="2400" b="1" dirty="0">
              <a:solidFill>
                <a:schemeClr val="bg1">
                  <a:lumMod val="95000"/>
                </a:schemeClr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9" name="วงรี 8"/>
          <p:cNvSpPr/>
          <p:nvPr/>
        </p:nvSpPr>
        <p:spPr>
          <a:xfrm>
            <a:off x="8600776" y="384411"/>
            <a:ext cx="818866" cy="57320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778197" y="440181"/>
            <a:ext cx="4776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2</a:t>
            </a:r>
            <a:endParaRPr lang="th-TH" sz="2400" b="1" dirty="0">
              <a:solidFill>
                <a:schemeClr val="bg1">
                  <a:lumMod val="95000"/>
                </a:schemeClr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42760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ชื่อเรื่อง 9"/>
          <p:cNvSpPr>
            <a:spLocks noGrp="1"/>
          </p:cNvSpPr>
          <p:nvPr>
            <p:ph type="title"/>
          </p:nvPr>
        </p:nvSpPr>
        <p:spPr>
          <a:xfrm>
            <a:off x="1995473" y="269269"/>
            <a:ext cx="8911687" cy="563245"/>
          </a:xfrm>
        </p:spPr>
        <p:txBody>
          <a:bodyPr>
            <a:normAutofit fontScale="90000"/>
          </a:bodyPr>
          <a:lstStyle/>
          <a:p>
            <a:r>
              <a:rPr lang="th-TH" b="1" dirty="0" smtClean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ตัวชี้วัดกลางระดับประเทศ</a:t>
            </a:r>
            <a:endParaRPr lang="en-US" b="1" dirty="0">
              <a:solidFill>
                <a:schemeClr val="tx1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graphicFrame>
        <p:nvGraphicFramePr>
          <p:cNvPr id="3" name="ตัวแทนเนื้อหา 2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873477282"/>
              </p:ext>
            </p:extLst>
          </p:nvPr>
        </p:nvGraphicFramePr>
        <p:xfrm>
          <a:off x="1897099" y="881432"/>
          <a:ext cx="4427594" cy="5328602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950132"/>
                <a:gridCol w="1238731"/>
                <a:gridCol w="1238731"/>
              </a:tblGrid>
              <a:tr h="460544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th-TH" sz="2400" b="1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การเกิดภาวะแทรกซ้อนเฉียบพลันในผู้ป่วยเบาหวาน 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8706" marR="8706" marT="87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949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อำเภอ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8706" marR="8706" marT="87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ปี 2564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8706" marR="8706" marT="87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u="none" strike="noStrike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ปี 2565</a:t>
                      </a:r>
                      <a:endParaRPr lang="th-TH" sz="2400" b="1" i="0" u="none" strike="noStrike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8706" marR="8706" marT="87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9497">
                <a:tc>
                  <a:txBody>
                    <a:bodyPr/>
                    <a:lstStyle/>
                    <a:p>
                      <a:pPr algn="l" fontAlgn="ctr"/>
                      <a:r>
                        <a:rPr lang="th-TH" sz="2400" b="1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วิเชียรบุรี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8706" marR="8706" marT="87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1.46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8706" marR="8706" marT="87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0.77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8706" marR="8706" marT="87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19497">
                <a:tc>
                  <a:txBody>
                    <a:bodyPr/>
                    <a:lstStyle/>
                    <a:p>
                      <a:pPr algn="l" fontAlgn="ctr"/>
                      <a:r>
                        <a:rPr lang="th-TH" sz="2400" b="1" u="none" strike="noStrike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หล่มสัก</a:t>
                      </a:r>
                      <a:endParaRPr lang="th-TH" sz="2400" b="1" i="0" u="none" strike="noStrike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8706" marR="8706" marT="87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1.66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8706" marR="8706" marT="87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0.99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8706" marR="8706" marT="87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9497">
                <a:tc>
                  <a:txBody>
                    <a:bodyPr/>
                    <a:lstStyle/>
                    <a:p>
                      <a:pPr algn="l" fontAlgn="ctr"/>
                      <a:r>
                        <a:rPr lang="th-TH" sz="2400" b="1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น้ำหนาว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8706" marR="8706" marT="87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2.7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8706" marR="8706" marT="87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1.09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8706" marR="8706" marT="87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19497">
                <a:tc>
                  <a:txBody>
                    <a:bodyPr/>
                    <a:lstStyle/>
                    <a:p>
                      <a:pPr algn="l" fontAlgn="ctr"/>
                      <a:r>
                        <a:rPr lang="th-TH" sz="2400" b="1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ศรีเทพ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8706" marR="8706" marT="87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1.62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8706" marR="8706" marT="87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1.12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8706" marR="8706" marT="87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4846">
                <a:tc>
                  <a:txBody>
                    <a:bodyPr/>
                    <a:lstStyle/>
                    <a:p>
                      <a:pPr algn="l" fontAlgn="ctr"/>
                      <a:r>
                        <a:rPr lang="th-TH" sz="2400" b="1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เมืองเพชรบูรณ์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8706" marR="8706" marT="87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2.04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8706" marR="8706" marT="87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1.36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8706" marR="8706" marT="87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19497">
                <a:tc>
                  <a:txBody>
                    <a:bodyPr/>
                    <a:lstStyle/>
                    <a:p>
                      <a:pPr algn="l" fontAlgn="ctr"/>
                      <a:r>
                        <a:rPr lang="th-TH" sz="2400" b="1" u="none" strike="noStrike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เขาค้อ</a:t>
                      </a:r>
                      <a:endParaRPr lang="th-TH" sz="2400" b="1" i="0" u="none" strike="noStrike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8706" marR="8706" marT="87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2.81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8706" marR="8706" marT="87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1.37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8706" marR="8706" marT="87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9497">
                <a:tc>
                  <a:txBody>
                    <a:bodyPr/>
                    <a:lstStyle/>
                    <a:p>
                      <a:pPr algn="l" fontAlgn="ctr"/>
                      <a:r>
                        <a:rPr lang="th-TH" sz="2400" b="1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บึงสามพัน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8706" marR="8706" marT="87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1.51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8706" marR="8706" marT="87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1.39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8706" marR="8706" marT="87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19497">
                <a:tc>
                  <a:txBody>
                    <a:bodyPr/>
                    <a:lstStyle/>
                    <a:p>
                      <a:pPr algn="l" fontAlgn="ctr"/>
                      <a:r>
                        <a:rPr lang="th-TH" sz="2400" b="1" u="none" strike="noStrike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วังโป่ง</a:t>
                      </a:r>
                      <a:endParaRPr lang="th-TH" sz="2400" b="1" i="0" u="none" strike="noStrike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8706" marR="8706" marT="87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2.55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8706" marR="8706" marT="87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1.41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8706" marR="8706" marT="87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9497">
                <a:tc>
                  <a:txBody>
                    <a:bodyPr/>
                    <a:lstStyle/>
                    <a:p>
                      <a:pPr algn="l" fontAlgn="ctr"/>
                      <a:r>
                        <a:rPr lang="th-TH" sz="2400" b="1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ชนแดน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8706" marR="8706" marT="87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3.29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8706" marR="8706" marT="87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2.07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8706" marR="8706" marT="87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19497">
                <a:tc>
                  <a:txBody>
                    <a:bodyPr/>
                    <a:lstStyle/>
                    <a:p>
                      <a:pPr algn="l" fontAlgn="ctr"/>
                      <a:r>
                        <a:rPr lang="th-TH" sz="2400" b="1" u="none" strike="noStrike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หล่มเก่า</a:t>
                      </a:r>
                      <a:endParaRPr lang="th-TH" sz="2400" b="1" i="0" u="none" strike="noStrike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8706" marR="8706" marT="87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2.66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8706" marR="8706" marT="87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2.34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8706" marR="8706" marT="87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9497">
                <a:tc>
                  <a:txBody>
                    <a:bodyPr/>
                    <a:lstStyle/>
                    <a:p>
                      <a:pPr algn="l" fontAlgn="ctr"/>
                      <a:r>
                        <a:rPr lang="th-TH" sz="2400" b="1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หนองไผ่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8706" marR="8706" marT="87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8.03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8706" marR="8706" marT="87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2.67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8706" marR="8706" marT="87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19497">
                <a:tc>
                  <a:txBody>
                    <a:bodyPr/>
                    <a:lstStyle/>
                    <a:p>
                      <a:pPr algn="l" fontAlgn="ctr"/>
                      <a:r>
                        <a:rPr lang="th-TH" sz="2400" b="1" u="none" strike="noStrike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จังหวัด</a:t>
                      </a:r>
                      <a:endParaRPr lang="th-TH" sz="2400" b="1" i="0" u="none" strike="noStrike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8706" marR="8706" marT="87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2.66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8706" marR="8706" marT="87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1.45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8706" marR="8706" marT="87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ตัวแทนเนื้อหา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720417761"/>
              </p:ext>
            </p:extLst>
          </p:nvPr>
        </p:nvGraphicFramePr>
        <p:xfrm>
          <a:off x="6675110" y="890155"/>
          <a:ext cx="4393224" cy="53371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84615"/>
                <a:gridCol w="1384917"/>
                <a:gridCol w="1323692"/>
              </a:tblGrid>
              <a:tr h="44665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2400" b="1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อำเภอ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5591" marR="5591" marT="55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HT </a:t>
                      </a:r>
                      <a:r>
                        <a:rPr lang="th-TH" sz="2400" b="1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ควบคุมได้ดี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5591" marR="5591" marT="55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661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ปี 2564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5591" marR="5591" marT="55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ปี 2565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5591" marR="5591" marT="55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776"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วังโป่ง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5591" marR="5591" marT="55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72.96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5591" marR="5591" marT="55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73.54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5591" marR="5591" marT="55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776"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u="none" strike="noStrike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หล่มเก่า</a:t>
                      </a:r>
                      <a:endParaRPr lang="th-TH" sz="2400" b="1" i="0" u="none" strike="noStrike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5591" marR="5591" marT="55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68.28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5591" marR="5591" marT="55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64.53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5591" marR="5591" marT="55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776"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ศรีเทพ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5591" marR="5591" marT="55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55.69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5591" marR="5591" marT="55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60.62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5591" marR="5591" marT="55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776"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น้ำหนาว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5591" marR="5591" marT="55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56.32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5591" marR="5591" marT="55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58.38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5591" marR="5591" marT="55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776"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วิเชียรบุรี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5591" marR="5591" marT="55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54.79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5591" marR="5591" marT="55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56.19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5591" marR="5591" marT="55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776"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u="none" strike="noStrike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บึงสามพัน</a:t>
                      </a:r>
                      <a:endParaRPr lang="th-TH" sz="2400" b="1" i="0" u="none" strike="noStrike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5591" marR="5591" marT="55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61.50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5591" marR="5591" marT="55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51.51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5591" marR="5591" marT="55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776"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หล่มสัก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5591" marR="5591" marT="55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48.53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5591" marR="5591" marT="55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47.79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5591" marR="5591" marT="55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776"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u="none" strike="noStrike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หนองไผ่</a:t>
                      </a:r>
                      <a:endParaRPr lang="th-TH" sz="2400" b="1" i="0" u="none" strike="noStrike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5591" marR="5591" marT="55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49.00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5591" marR="5591" marT="55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44.84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5591" marR="5591" marT="55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4290"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เมืองเพชรบูรณ์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5591" marR="5591" marT="55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49.05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5591" marR="5591" marT="55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38.84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5591" marR="5591" marT="55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776"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u="none" strike="noStrike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เขาค้อ</a:t>
                      </a:r>
                      <a:endParaRPr lang="th-TH" sz="2400" b="1" i="0" u="none" strike="noStrike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5591" marR="5591" marT="55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53.22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5591" marR="5591" marT="55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38.01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5591" marR="5591" marT="55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776"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ชนแดน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5591" marR="5591" marT="55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58.48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5591" marR="5591" marT="55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27.48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5591" marR="5591" marT="55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776">
                <a:tc>
                  <a:txBody>
                    <a:bodyPr/>
                    <a:lstStyle/>
                    <a:p>
                      <a:pPr algn="l" fontAlgn="ctr"/>
                      <a:r>
                        <a:rPr lang="th-TH" sz="2400" b="1" u="none" strike="noStrike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จังหวัด</a:t>
                      </a:r>
                      <a:endParaRPr lang="th-TH" sz="2400" b="1" i="0" u="none" strike="noStrike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5591" marR="5591" marT="55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54.81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5591" marR="5591" marT="55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48.68 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5591" marR="5591" marT="55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สี่เหลี่ยมผืนผ้า 5"/>
          <p:cNvSpPr/>
          <p:nvPr/>
        </p:nvSpPr>
        <p:spPr>
          <a:xfrm>
            <a:off x="7670053" y="6407204"/>
            <a:ext cx="23910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ปี </a:t>
            </a:r>
            <a:r>
              <a:rPr lang="en-US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2565  HDC </a:t>
            </a:r>
            <a:r>
              <a:rPr lang="th-TH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ณ วันที่ 25</a:t>
            </a:r>
            <a:r>
              <a:rPr lang="th-TH" b="1" dirty="0">
                <a:solidFill>
                  <a:prstClr val="black">
                    <a:lumMod val="65000"/>
                    <a:lumOff val="35000"/>
                  </a:prst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พ.ค.</a:t>
            </a:r>
            <a:r>
              <a:rPr lang="th-TH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65</a:t>
            </a:r>
            <a:endParaRPr lang="th-TH" dirty="0"/>
          </a:p>
        </p:txBody>
      </p:sp>
      <p:sp>
        <p:nvSpPr>
          <p:cNvPr id="7" name="ชื่อเรื่องรอง 2"/>
          <p:cNvSpPr txBox="1">
            <a:spLocks/>
          </p:cNvSpPr>
          <p:nvPr/>
        </p:nvSpPr>
        <p:spPr>
          <a:xfrm>
            <a:off x="1869756" y="6363481"/>
            <a:ext cx="5800297" cy="4567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h-TH" sz="2400" b="1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ที่มา </a:t>
            </a:r>
            <a:r>
              <a:rPr lang="en-US" sz="2400" b="1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:</a:t>
            </a:r>
            <a:r>
              <a:rPr lang="th-TH" sz="2400" b="1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 ปี </a:t>
            </a:r>
            <a:r>
              <a:rPr lang="en-US" sz="2400" b="1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2564  http://phitsanulok2.nhso.go.th/mis/frontend/web/</a:t>
            </a:r>
            <a:endParaRPr lang="en-US" sz="2400" b="1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8" name="วงรี 7"/>
          <p:cNvSpPr/>
          <p:nvPr/>
        </p:nvSpPr>
        <p:spPr>
          <a:xfrm>
            <a:off x="573206" y="1460310"/>
            <a:ext cx="818866" cy="57320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4274" y="1516080"/>
            <a:ext cx="4776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3</a:t>
            </a:r>
            <a:endParaRPr lang="th-TH" sz="2400" b="1" dirty="0">
              <a:solidFill>
                <a:schemeClr val="bg1">
                  <a:lumMod val="95000"/>
                </a:schemeClr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11" name="วงรี 10"/>
          <p:cNvSpPr/>
          <p:nvPr/>
        </p:nvSpPr>
        <p:spPr>
          <a:xfrm>
            <a:off x="8449317" y="206991"/>
            <a:ext cx="818866" cy="57320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26738" y="262761"/>
            <a:ext cx="4776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>
                    <a:lumMod val="95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4</a:t>
            </a:r>
            <a:endParaRPr lang="th-TH" sz="2400" b="1" dirty="0">
              <a:solidFill>
                <a:schemeClr val="bg1">
                  <a:lumMod val="95000"/>
                </a:schemeClr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43585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169684" y="326750"/>
            <a:ext cx="3862628" cy="492117"/>
          </a:xfrm>
        </p:spPr>
        <p:txBody>
          <a:bodyPr>
            <a:normAutofit fontScale="90000"/>
          </a:bodyPr>
          <a:lstStyle/>
          <a:p>
            <a:r>
              <a:rPr lang="th-TH" b="1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ตัวชี้วัดกลางระดับประเทศ</a:t>
            </a:r>
            <a:endParaRPr lang="en-US" b="1" dirty="0">
              <a:solidFill>
                <a:schemeClr val="tx1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graphicFrame>
        <p:nvGraphicFramePr>
          <p:cNvPr id="4" name="ตัวแทนเนื้อหา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551534818"/>
              </p:ext>
            </p:extLst>
          </p:nvPr>
        </p:nvGraphicFramePr>
        <p:xfrm>
          <a:off x="2209805" y="882422"/>
          <a:ext cx="8674043" cy="53130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26501"/>
                <a:gridCol w="1622070"/>
                <a:gridCol w="1294203"/>
                <a:gridCol w="707498"/>
                <a:gridCol w="1622070"/>
                <a:gridCol w="1294203"/>
                <a:gridCol w="707498"/>
              </a:tblGrid>
              <a:tr h="32170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2400" b="1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อำเภอ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8558" marR="8558" marT="85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th-TH" sz="2400" b="1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ปี </a:t>
                      </a:r>
                      <a:r>
                        <a:rPr lang="th-TH" sz="2400" b="1" u="none" strike="noStrike" dirty="0" smtClean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2564</a:t>
                      </a:r>
                      <a:r>
                        <a:rPr lang="en-US" sz="2400" b="1" u="none" strike="noStrike" dirty="0" smtClean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 </a:t>
                      </a:r>
                      <a:r>
                        <a:rPr lang="th-TH" sz="2400" b="1" u="none" strike="noStrike" dirty="0" smtClean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(</a:t>
                      </a:r>
                      <a:r>
                        <a:rPr lang="en-US" sz="2400" b="1" u="none" strike="noStrike" dirty="0" smtClean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UC </a:t>
                      </a:r>
                      <a:r>
                        <a:rPr lang="th-TH" sz="2400" b="1" u="none" strike="noStrike" dirty="0" smtClean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ทุก</a:t>
                      </a:r>
                      <a:r>
                        <a:rPr lang="en-US" sz="2400" b="1" u="none" strike="noStrike" dirty="0" smtClean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type area </a:t>
                      </a:r>
                      <a:r>
                        <a:rPr lang="th-TH" sz="2400" b="1" u="none" strike="noStrike" dirty="0" smtClean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)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8558" marR="8558" marT="85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th-TH" sz="2400" b="1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ปี </a:t>
                      </a:r>
                      <a:r>
                        <a:rPr lang="th-TH" sz="2400" b="1" u="none" strike="noStrike" dirty="0" smtClean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2565(</a:t>
                      </a:r>
                      <a:r>
                        <a:rPr lang="en-US" sz="2400" b="1" u="none" strike="noStrike" dirty="0" smtClean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type area 1,3</a:t>
                      </a:r>
                      <a:r>
                        <a:rPr lang="th-TH" sz="2400" b="1" u="none" strike="noStrike" dirty="0" smtClean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)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8558" marR="8558" marT="85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4693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เป้าหมายคัดกรอง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8558" marR="8558" marT="85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ได้คัดกรองไต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8558" marR="8558" marT="85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ร้อยละ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8558" marR="8558" marT="85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เป้าหมายคัดกรอง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8558" marR="8558" marT="85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ได้คัดกรองไต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8558" marR="8558" marT="85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ร้อยละ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8558" marR="8558" marT="85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21706"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u="none" strike="noStrike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วังโป่ง</a:t>
                      </a:r>
                      <a:endParaRPr lang="th-TH" sz="2400" b="0" i="0" u="none" strike="noStrike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8558" marR="8558" marT="85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3,111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8558" marR="8558" marT="85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2,552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8558" marR="8558" marT="85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82.03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8558" marR="8558" marT="85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 smtClean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2,806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8558" marR="8558" marT="85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 smtClean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1,966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8558" marR="8558" marT="85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70.06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8558" marR="8558" marT="85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1706"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น้ำหนาว</a:t>
                      </a:r>
                      <a:endParaRPr lang="th-TH" sz="2400" b="0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8558" marR="8558" marT="85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1,798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8558" marR="8558" marT="85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972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8558" marR="8558" marT="85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54.06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8558" marR="8558" marT="85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 smtClean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1,768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8558" marR="8558" marT="85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 smtClean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1,110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8558" marR="8558" marT="85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62.78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8558" marR="8558" marT="85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21706"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u="none" strike="noStrike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หล่มสัก</a:t>
                      </a:r>
                      <a:endParaRPr lang="th-TH" sz="2400" b="0" i="0" u="none" strike="noStrike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8558" marR="8558" marT="85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12,376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8558" marR="8558" marT="85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6,933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8558" marR="8558" marT="85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56.02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8558" marR="8558" marT="85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 smtClean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17,119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8558" marR="8558" marT="85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 smtClean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10,540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8558" marR="8558" marT="85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61.57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8558" marR="8558" marT="85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1706"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เขาค้อ</a:t>
                      </a:r>
                      <a:endParaRPr lang="th-TH" sz="2400" b="0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8558" marR="8558" marT="85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2,980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8558" marR="8558" marT="85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2,297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8558" marR="8558" marT="85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77.08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8558" marR="8558" marT="85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 smtClean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2,949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8558" marR="8558" marT="85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 smtClean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1,808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8558" marR="8558" marT="85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61.31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8558" marR="8558" marT="85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21706"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u="none" strike="noStrike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ศรีเทพ</a:t>
                      </a:r>
                      <a:endParaRPr lang="th-TH" sz="2400" b="0" i="0" u="none" strike="noStrike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8558" marR="8558" marT="85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6,455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8558" marR="8558" marT="85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3,769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8558" marR="8558" marT="85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58.39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8558" marR="8558" marT="85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 smtClean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7,293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8558" marR="8558" marT="85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 smtClean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4,272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8558" marR="8558" marT="85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58.58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8558" marR="8558" marT="85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1706"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หล่มเก่า</a:t>
                      </a:r>
                      <a:endParaRPr lang="th-TH" sz="2400" b="0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8558" marR="8558" marT="85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6,658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8558" marR="8558" marT="85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3,895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8558" marR="8558" marT="85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58.50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8558" marR="8558" marT="85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 smtClean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9,191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8558" marR="8558" marT="85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 smtClean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5,290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8558" marR="8558" marT="85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57.56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8558" marR="8558" marT="85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83145"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u="none" strike="noStrike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เมืองเพชรบูรณ์</a:t>
                      </a:r>
                      <a:endParaRPr lang="th-TH" sz="2400" b="0" i="0" u="none" strike="noStrike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8558" marR="8558" marT="85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14,846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8558" marR="8558" marT="85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10,092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8558" marR="8558" marT="85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67.98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8558" marR="8558" marT="85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 smtClean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23,373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8558" marR="8558" marT="85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 smtClean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11,413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8558" marR="8558" marT="85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48.83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8558" marR="8558" marT="85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1706"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วิเชียรบุรี</a:t>
                      </a:r>
                      <a:endParaRPr lang="th-TH" sz="2400" b="0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8558" marR="8558" marT="85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13,654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8558" marR="8558" marT="85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8,455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8558" marR="8558" marT="85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61.92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8558" marR="8558" marT="85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 smtClean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15,032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8558" marR="8558" marT="85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 smtClean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6,773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8558" marR="8558" marT="85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45.06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8558" marR="8558" marT="85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21706"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u="none" strike="noStrike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บึงสามพัน</a:t>
                      </a:r>
                      <a:endParaRPr lang="th-TH" sz="2400" b="0" i="0" u="none" strike="noStrike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8558" marR="8558" marT="85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7,845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8558" marR="8558" marT="85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4,313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8558" marR="8558" marT="85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54.98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8558" marR="8558" marT="85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 smtClean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8,398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8558" marR="8558" marT="85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 smtClean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3,738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8558" marR="8558" marT="85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44.51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8558" marR="8558" marT="85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1706"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หนองไผ่</a:t>
                      </a:r>
                      <a:endParaRPr lang="th-TH" sz="2400" b="0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8558" marR="8558" marT="85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9,386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8558" marR="8558" marT="85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4,903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8558" marR="8558" marT="85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52.24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8558" marR="8558" marT="85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 smtClean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10,817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8558" marR="8558" marT="85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 smtClean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4,606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8558" marR="8558" marT="85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42.58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8558" marR="8558" marT="85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21706"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u="none" strike="noStrike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ชนแดน</a:t>
                      </a:r>
                      <a:endParaRPr lang="th-TH" sz="2400" b="0" i="0" u="none" strike="noStrike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8558" marR="8558" marT="85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8,424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8558" marR="8558" marT="85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5,080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8558" marR="8558" marT="85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60.30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8558" marR="8558" marT="85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 smtClean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8,345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8558" marR="8558" marT="85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 smtClean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2,746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8558" marR="8558" marT="85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32.91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8558" marR="8558" marT="85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1706"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จังหวัด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8558" marR="8558" marT="85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 smtClean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87,596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8558" marR="8558" marT="85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 smtClean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53,286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8558" marR="8558" marT="85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60.83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8558" marR="8558" marT="85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 smtClean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107,091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8558" marR="8558" marT="85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 smtClean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54,262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8558" marR="8558" marT="85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50.67 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8558" marR="8558" marT="85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สี่เหลี่ยมผืนผ้า 4"/>
          <p:cNvSpPr/>
          <p:nvPr/>
        </p:nvSpPr>
        <p:spPr>
          <a:xfrm>
            <a:off x="8011253" y="6407204"/>
            <a:ext cx="23910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ปี </a:t>
            </a:r>
            <a:r>
              <a:rPr lang="en-US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2565  HDC </a:t>
            </a:r>
            <a:r>
              <a:rPr lang="th-TH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ณ วันที่ 25</a:t>
            </a:r>
            <a:r>
              <a:rPr lang="th-TH" b="1" dirty="0">
                <a:solidFill>
                  <a:prstClr val="black">
                    <a:lumMod val="65000"/>
                    <a:lumOff val="35000"/>
                  </a:prst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พ.ค.</a:t>
            </a:r>
            <a:r>
              <a:rPr lang="th-TH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65</a:t>
            </a:r>
            <a:endParaRPr lang="th-TH" dirty="0"/>
          </a:p>
        </p:txBody>
      </p:sp>
      <p:sp>
        <p:nvSpPr>
          <p:cNvPr id="6" name="ชื่อเรื่องรอง 2"/>
          <p:cNvSpPr txBox="1">
            <a:spLocks/>
          </p:cNvSpPr>
          <p:nvPr/>
        </p:nvSpPr>
        <p:spPr>
          <a:xfrm>
            <a:off x="2210956" y="6363481"/>
            <a:ext cx="5800297" cy="4567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h-TH" sz="2400" b="1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ที่มา </a:t>
            </a:r>
            <a:r>
              <a:rPr lang="en-US" sz="2400" b="1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:</a:t>
            </a:r>
            <a:r>
              <a:rPr lang="th-TH" sz="2400" b="1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 ปี </a:t>
            </a:r>
            <a:r>
              <a:rPr lang="en-US" sz="2400" b="1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2564  http://phitsanulok2.nhso.go.th/mis/frontend/web/</a:t>
            </a:r>
            <a:endParaRPr lang="en-US" sz="2400" b="1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7" name="วงรี 6"/>
          <p:cNvSpPr/>
          <p:nvPr/>
        </p:nvSpPr>
        <p:spPr>
          <a:xfrm>
            <a:off x="5747013" y="206991"/>
            <a:ext cx="818866" cy="57320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24434" y="262761"/>
            <a:ext cx="4776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>
                    <a:lumMod val="95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5</a:t>
            </a:r>
            <a:endParaRPr lang="th-TH" sz="2400" b="1" dirty="0">
              <a:solidFill>
                <a:schemeClr val="bg1">
                  <a:lumMod val="95000"/>
                </a:schemeClr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97112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ชื่อเรื่อง 4"/>
          <p:cNvSpPr>
            <a:spLocks noGrp="1"/>
          </p:cNvSpPr>
          <p:nvPr>
            <p:ph type="title"/>
          </p:nvPr>
        </p:nvSpPr>
        <p:spPr>
          <a:xfrm>
            <a:off x="2098074" y="183048"/>
            <a:ext cx="4152601" cy="649466"/>
          </a:xfrm>
        </p:spPr>
        <p:txBody>
          <a:bodyPr>
            <a:normAutofit fontScale="90000"/>
          </a:bodyPr>
          <a:lstStyle/>
          <a:p>
            <a:r>
              <a:rPr lang="th-TH" b="1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ตัวชี้วัดกลาง</a:t>
            </a:r>
            <a:r>
              <a:rPr lang="th-TH" b="1" dirty="0" smtClean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ระดับเขตสุขภาพที่ 2</a:t>
            </a:r>
            <a:br>
              <a:rPr lang="th-TH" b="1" dirty="0" smtClean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</a:br>
            <a:r>
              <a:rPr lang="th-TH" sz="2700" b="1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/>
            </a:r>
            <a:br>
              <a:rPr lang="th-TH" sz="2700" b="1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</a:br>
            <a:r>
              <a:rPr lang="th-TH" b="1" dirty="0" smtClean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7" name="ตัวแทนเนื้อหา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9546216"/>
              </p:ext>
            </p:extLst>
          </p:nvPr>
        </p:nvGraphicFramePr>
        <p:xfrm>
          <a:off x="2046373" y="831442"/>
          <a:ext cx="8627301" cy="52625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00254"/>
                <a:gridCol w="1742438"/>
                <a:gridCol w="1710767"/>
                <a:gridCol w="1587690"/>
                <a:gridCol w="1686152"/>
              </a:tblGrid>
              <a:tr h="37589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2400" b="1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อำเภอ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375" marR="9375" marT="93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h-TH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การคัดกรองตาอย่างปีละ</a:t>
                      </a:r>
                      <a:r>
                        <a:rPr lang="th-TH" sz="2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 1 ครั้ง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375" marR="9375" marT="93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375" marR="9375" marT="93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การคัดกรองเท้าอย่างละเอียด</a:t>
                      </a:r>
                    </a:p>
                  </a:txBody>
                  <a:tcPr marL="9375" marR="9375" marT="93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375" marR="9375" marT="93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5895">
                <a:tc vMerge="1">
                  <a:txBody>
                    <a:bodyPr/>
                    <a:lstStyle/>
                    <a:p>
                      <a:pPr algn="ctr" fontAlgn="ctr"/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375" marR="9375" marT="93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u="none" strike="noStrike" dirty="0" smtClean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ปี 2564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375" marR="9375" marT="93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u="none" strike="noStrike" dirty="0" smtClean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ปี 2565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375" marR="9375" marT="93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u="none" strike="noStrike" dirty="0" smtClean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ปี 2564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375" marR="9375" marT="93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u="none" strike="noStrike" dirty="0" smtClean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ปี 2565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375" marR="9375" marT="93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5895"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เมืองเพชรบูรณ์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375" marR="9375" marT="937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28.08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375" marR="9375" marT="937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solidFill>
                            <a:srgbClr val="FF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32.14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375" marR="9375" marT="937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39.03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375" marR="9375" marT="937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solidFill>
                            <a:srgbClr val="FF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32.82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375" marR="9375" marT="937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5895"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ชนแดน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375" marR="9375" marT="937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1.76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375" marR="9375" marT="937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solidFill>
                            <a:srgbClr val="FF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14.32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375" marR="9375" marT="937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13.22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375" marR="9375" marT="937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solidFill>
                            <a:srgbClr val="FF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23.17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375" marR="9375" marT="937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</a:tr>
              <a:tr h="375895"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หล่มสัก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375" marR="9375" marT="937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57.09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375" marR="9375" marT="937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43.69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375" marR="9375" marT="937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62.60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375" marR="9375" marT="937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46.46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375" marR="9375" marT="937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5895"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หล่มเก่า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375" marR="9375" marT="937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66.62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375" marR="9375" marT="937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61.09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375" marR="9375" marT="937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71.31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375" marR="9375" marT="937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62.25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375" marR="9375" marT="937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75895"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วิเชียรบุรี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375" marR="9375" marT="937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36.37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375" marR="9375" marT="937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37.71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375" marR="9375" marT="937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40.17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375" marR="9375" marT="937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49.77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375" marR="9375" marT="937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5895"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ศรีเทพ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375" marR="9375" marT="937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45.99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375" marR="9375" marT="937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solidFill>
                            <a:srgbClr val="FF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30.31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375" marR="9375" marT="937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47.22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375" marR="9375" marT="937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37.84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375" marR="9375" marT="937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5895"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หนองไผ่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375" marR="9375" marT="937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17.71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375" marR="9375" marT="937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31.9</a:t>
                      </a:r>
                      <a:r>
                        <a:rPr lang="th-TH" sz="24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0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375" marR="9375" marT="937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50.57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375" marR="9375" marT="937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55.89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375" marR="9375" marT="937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5895"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บึงสามพัน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375" marR="9375" marT="937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41.89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375" marR="9375" marT="937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24.1</a:t>
                      </a:r>
                      <a:r>
                        <a:rPr lang="th-TH" sz="24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0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375" marR="9375" marT="937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40.58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375" marR="9375" marT="937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solidFill>
                            <a:srgbClr val="FF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25.91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375" marR="9375" marT="937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</a:tr>
              <a:tr h="375895"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น้ำหนาว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375" marR="9375" marT="937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70.55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375" marR="9375" marT="937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70.17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375" marR="9375" marT="937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86.40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375" marR="9375" marT="937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82.46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375" marR="9375" marT="937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75895"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วังโป่ง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375" marR="9375" marT="937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81.01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375" marR="9375" marT="937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66.27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375" marR="9375" marT="937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81.23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375" marR="9375" marT="937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66.91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375" marR="9375" marT="937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75895"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เขาค้อ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375" marR="9375" marT="937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48.54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375" marR="9375" marT="937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50.68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375" marR="9375" marT="937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65.05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375" marR="9375" marT="937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solidFill>
                            <a:srgbClr val="FF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36.51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375" marR="9375" marT="937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5895">
                <a:tc>
                  <a:txBody>
                    <a:bodyPr/>
                    <a:lstStyle/>
                    <a:p>
                      <a:pPr algn="l" fontAlgn="ctr"/>
                      <a:r>
                        <a:rPr lang="th-TH" sz="2400" b="1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จังหวัด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375" marR="9375" marT="93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40.33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375" marR="9375" marT="937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37.84 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375" marR="9375" marT="937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49.51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375" marR="9375" marT="937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43.84 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375" marR="9375" marT="937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วงรี 3"/>
          <p:cNvSpPr/>
          <p:nvPr/>
        </p:nvSpPr>
        <p:spPr>
          <a:xfrm>
            <a:off x="8449317" y="206991"/>
            <a:ext cx="818866" cy="57320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26738" y="262761"/>
            <a:ext cx="4776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>
                    <a:lumMod val="95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8</a:t>
            </a:r>
            <a:endParaRPr lang="th-TH" sz="2400" b="1" dirty="0">
              <a:solidFill>
                <a:schemeClr val="bg1">
                  <a:lumMod val="95000"/>
                </a:schemeClr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8" name="วงรี 7"/>
          <p:cNvSpPr/>
          <p:nvPr/>
        </p:nvSpPr>
        <p:spPr>
          <a:xfrm>
            <a:off x="6226965" y="195615"/>
            <a:ext cx="818866" cy="57320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04386" y="251385"/>
            <a:ext cx="4776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>
                    <a:lumMod val="95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7</a:t>
            </a:r>
            <a:endParaRPr lang="th-TH" sz="2400" b="1" dirty="0">
              <a:solidFill>
                <a:schemeClr val="bg1">
                  <a:lumMod val="95000"/>
                </a:schemeClr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927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2565779" y="1719618"/>
            <a:ext cx="7369791" cy="3357349"/>
          </a:xfrm>
          <a:ln w="28575">
            <a:solidFill>
              <a:srgbClr val="FF0000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 </a:t>
            </a:r>
            <a:endParaRPr lang="th-TH" sz="2800" b="1" dirty="0">
              <a:solidFill>
                <a:schemeClr val="tx1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marL="0" indent="0">
              <a:buNone/>
            </a:pPr>
            <a:r>
              <a:rPr lang="th-TH" sz="2800" b="1" dirty="0" smtClean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         </a:t>
            </a:r>
            <a:r>
              <a:rPr lang="en-US" sz="2800" b="1" dirty="0" smtClean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1.</a:t>
            </a:r>
            <a:r>
              <a:rPr lang="th-TH" sz="2800" b="1" dirty="0" smtClean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  เร่งรัดการติดตาม การตรวจ </a:t>
            </a:r>
            <a:r>
              <a:rPr lang="en-US" sz="2800" b="1" dirty="0" smtClean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Lab </a:t>
            </a:r>
            <a:r>
              <a:rPr lang="th-TH" sz="2800" b="1" dirty="0" smtClean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(บันทึกลง  </a:t>
            </a:r>
            <a:r>
              <a:rPr lang="en-US" sz="2800" b="1" dirty="0" smtClean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Chronic FU)</a:t>
            </a:r>
          </a:p>
          <a:p>
            <a:pPr marL="0" indent="0">
              <a:buNone/>
            </a:pPr>
            <a:r>
              <a:rPr lang="en-US" sz="2800" b="1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                       DM : HbA1C,  Cr&amp; Urine Protein </a:t>
            </a:r>
            <a:endParaRPr lang="th-TH" sz="2800" b="1" dirty="0" smtClean="0">
              <a:solidFill>
                <a:schemeClr val="tx1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marL="0" indent="0">
              <a:buNone/>
            </a:pPr>
            <a:r>
              <a:rPr lang="th-TH" sz="2800" b="1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th-TH" sz="2800" b="1" dirty="0" smtClean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                       </a:t>
            </a:r>
            <a:r>
              <a:rPr lang="en-US" sz="2800" b="1" dirty="0" smtClean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HT : Cr or </a:t>
            </a:r>
            <a:r>
              <a:rPr lang="en-US" sz="2800" b="1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Urine Protein</a:t>
            </a:r>
            <a:endParaRPr lang="th-TH" sz="2800" b="1" dirty="0" smtClean="0">
              <a:solidFill>
                <a:schemeClr val="tx1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marL="0" indent="0">
              <a:buNone/>
            </a:pPr>
            <a:r>
              <a:rPr lang="th-TH" sz="2800" b="1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th-TH" sz="2800" b="1" dirty="0" smtClean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        </a:t>
            </a:r>
            <a:r>
              <a:rPr lang="en-US" sz="2800" b="1" dirty="0" smtClean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2.</a:t>
            </a:r>
            <a:r>
              <a:rPr lang="th-TH" sz="2800" b="1" dirty="0" smtClean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  การตรวจภาวะแทรกซ้อน (ตา ไต เท้า)</a:t>
            </a:r>
          </a:p>
          <a:p>
            <a:pPr marL="0" indent="0" algn="ctr">
              <a:buNone/>
            </a:pPr>
            <a:r>
              <a:rPr lang="th-TH" sz="2800" b="1" dirty="0" smtClean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(</a:t>
            </a:r>
            <a:r>
              <a:rPr lang="th-TH" sz="2800" b="1" dirty="0" err="1" smtClean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ไตรมาส</a:t>
            </a:r>
            <a:r>
              <a:rPr lang="th-TH" sz="2800" b="1" dirty="0" smtClean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/</a:t>
            </a:r>
            <a:r>
              <a:rPr lang="en-US" sz="2800" b="1" dirty="0" smtClean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th-TH" sz="2800" b="1" dirty="0" smtClean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ปี </a:t>
            </a:r>
            <a:r>
              <a:rPr lang="en-US" sz="2800" b="1" dirty="0" smtClean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2564, </a:t>
            </a:r>
            <a:r>
              <a:rPr lang="th-TH" sz="2800" b="1" dirty="0" err="1" smtClean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ไตรมาส</a:t>
            </a:r>
            <a:r>
              <a:rPr lang="en-US" sz="2800" b="1" dirty="0" smtClean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1,2,3 </a:t>
            </a:r>
            <a:r>
              <a:rPr lang="th-TH" sz="2800" b="1" dirty="0" smtClean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ปี </a:t>
            </a:r>
            <a:r>
              <a:rPr lang="en-US" sz="2800" b="1" dirty="0" smtClean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2565)</a:t>
            </a:r>
            <a:endParaRPr lang="th-TH" sz="2800" b="1" dirty="0">
              <a:solidFill>
                <a:schemeClr val="tx1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3402842" y="5589728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th-TH" sz="28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ปี 2564 (</a:t>
            </a:r>
            <a:r>
              <a:rPr lang="en-US" sz="28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UC </a:t>
            </a:r>
            <a:r>
              <a:rPr lang="th-TH" sz="28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ทุก</a:t>
            </a:r>
            <a:r>
              <a:rPr lang="en-US" sz="28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type area </a:t>
            </a:r>
            <a:r>
              <a:rPr lang="th-TH" sz="28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) / </a:t>
            </a:r>
            <a:r>
              <a:rPr lang="en-US" sz="2800" b="1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HDC </a:t>
            </a:r>
            <a:r>
              <a:rPr lang="en-US" sz="28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type area 1,3</a:t>
            </a:r>
            <a:r>
              <a:rPr lang="th-TH" sz="2800" b="1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)</a:t>
            </a:r>
            <a:endParaRPr lang="th-TH" sz="2800" dirty="0"/>
          </a:p>
        </p:txBody>
      </p:sp>
      <p:sp>
        <p:nvSpPr>
          <p:cNvPr id="2" name="วงรี 1"/>
          <p:cNvSpPr/>
          <p:nvPr/>
        </p:nvSpPr>
        <p:spPr>
          <a:xfrm>
            <a:off x="6755642" y="3903260"/>
            <a:ext cx="409433" cy="51861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3534770" y="505609"/>
            <a:ext cx="54045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b="1" dirty="0" smtClean="0">
                <a:solidFill>
                  <a:prstClr val="black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พัฒนาระบบ</a:t>
            </a:r>
            <a:r>
              <a:rPr lang="th-TH" sz="3600" b="1" dirty="0">
                <a:solidFill>
                  <a:prstClr val="black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บริการรักษาผู้ป่วย </a:t>
            </a:r>
            <a:r>
              <a:rPr lang="en-US" sz="3600" b="1" dirty="0">
                <a:solidFill>
                  <a:prstClr val="black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DMHT</a:t>
            </a:r>
            <a:endParaRPr lang="th-TH" sz="2400" dirty="0"/>
          </a:p>
        </p:txBody>
      </p:sp>
    </p:spTree>
    <p:extLst>
      <p:ext uri="{BB962C8B-B14F-4D97-AF65-F5344CB8AC3E}">
        <p14:creationId xmlns:p14="http://schemas.microsoft.com/office/powerpoint/2010/main" val="28965644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3253" y="2415838"/>
            <a:ext cx="7324237" cy="4118464"/>
          </a:xfrm>
          <a:prstGeom prst="rect">
            <a:avLst/>
          </a:prstGeom>
        </p:spPr>
      </p:pic>
      <p:sp>
        <p:nvSpPr>
          <p:cNvPr id="3" name="ชื่อเรื่อง 1">
            <a:extLst>
              <a:ext uri="{FF2B5EF4-FFF2-40B4-BE49-F238E27FC236}">
                <a16:creationId xmlns="" xmlns:a16="http://schemas.microsoft.com/office/drawing/2014/main" id="{A0D81407-D1A6-42DD-AE7A-4FA34ACD1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3949" y="511733"/>
            <a:ext cx="7611024" cy="1506071"/>
          </a:xfrm>
          <a:solidFill>
            <a:schemeClr val="bg1"/>
          </a:solidFill>
        </p:spPr>
        <p:txBody>
          <a:bodyPr rtlCol="0" anchor="ctr">
            <a:noAutofit/>
          </a:bodyPr>
          <a:lstStyle/>
          <a:p>
            <a:pPr algn="ctr" rtl="0"/>
            <a:r>
              <a:rPr lang="en-US" sz="13800" dirty="0" smtClean="0">
                <a:solidFill>
                  <a:srgbClr val="000000"/>
                </a:solidFill>
                <a:latin typeface="Blackadder ITC" panose="04020505051007020D02" pitchFamily="82" charset="0"/>
                <a:cs typeface="TH Charm of AU" panose="020B0500040200020003" pitchFamily="34" charset="-34"/>
              </a:rPr>
              <a:t>Thank you</a:t>
            </a:r>
            <a:endParaRPr lang="th-TH" sz="13800" dirty="0">
              <a:solidFill>
                <a:srgbClr val="000000"/>
              </a:solidFill>
              <a:latin typeface="Blackadder ITC" panose="04020505051007020D02" pitchFamily="82" charset="0"/>
              <a:cs typeface="TH Charm of AU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22425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ช่อ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185</TotalTime>
  <Words>770</Words>
  <Application>Microsoft Office PowerPoint</Application>
  <PresentationFormat>กำหนดเอง</PresentationFormat>
  <Paragraphs>416</Paragraphs>
  <Slides>9</Slides>
  <Notes>0</Notes>
  <HiddenSlides>0</HiddenSlides>
  <MMClips>0</MMClips>
  <ScaleCrop>false</ScaleCrop>
  <HeadingPairs>
    <vt:vector size="6" baseType="variant">
      <vt:variant>
        <vt:lpstr>แบบอักษรที่ถูกใช้</vt:lpstr>
      </vt:variant>
      <vt:variant>
        <vt:i4>8</vt:i4>
      </vt:variant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9</vt:i4>
      </vt:variant>
    </vt:vector>
  </HeadingPairs>
  <TitlesOfParts>
    <vt:vector size="18" baseType="lpstr">
      <vt:lpstr>Arial</vt:lpstr>
      <vt:lpstr>Angsana New</vt:lpstr>
      <vt:lpstr>AngsanaUPC</vt:lpstr>
      <vt:lpstr>DilleniaUPC</vt:lpstr>
      <vt:lpstr>TH Charm of AU</vt:lpstr>
      <vt:lpstr>Blackadder ITC</vt:lpstr>
      <vt:lpstr>Wingdings 3</vt:lpstr>
      <vt:lpstr>Century Gothic</vt:lpstr>
      <vt:lpstr>ช่อ</vt:lpstr>
      <vt:lpstr>งานนำเสนอ PowerPoint</vt:lpstr>
      <vt:lpstr>KPI งบประมาณกองทุนโรคเรื้อรัง 2565 </vt:lpstr>
      <vt:lpstr>การจัดสรรงบค่าบริการควบคุมป้องกันและรักษาผู้ป่วย DMHT ปี 2564  (งบกองทุนโรคเรื้อรัง)</vt:lpstr>
      <vt:lpstr>ตัวชี้วัดกลางระดับประเทศ</vt:lpstr>
      <vt:lpstr>ตัวชี้วัดกลางระดับประเทศ</vt:lpstr>
      <vt:lpstr>ตัวชี้วัดกลางระดับประเทศ</vt:lpstr>
      <vt:lpstr>ตัวชี้วัดกลางระดับเขตสุขภาพที่ 2   </vt:lpstr>
      <vt:lpstr>งานนำเสนอ PowerPoint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กองทุนโรคเรื้อรัง 2565 (สปสช.)</dc:title>
  <dc:creator>ขรรชัย สุวรรณชาติ</dc:creator>
  <cp:lastModifiedBy>Windows User</cp:lastModifiedBy>
  <cp:revision>25</cp:revision>
  <dcterms:created xsi:type="dcterms:W3CDTF">2022-05-25T06:10:33Z</dcterms:created>
  <dcterms:modified xsi:type="dcterms:W3CDTF">2022-05-26T08:52:08Z</dcterms:modified>
</cp:coreProperties>
</file>