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  <p:sldId id="261" r:id="rId7"/>
  </p:sldIdLst>
  <p:sldSz cx="12192000" cy="6858000"/>
  <p:notesSz cx="6858000" cy="9144000"/>
  <p:embeddedFontLst>
    <p:embeddedFont>
      <p:font typeface="Angsana New" panose="02020603050405020304" pitchFamily="18" charset="-34"/>
      <p:regular r:id="rId8"/>
      <p:bold r:id="rId9"/>
      <p:italic r:id="rId10"/>
      <p:boldItalic r:id="rId11"/>
    </p:embeddedFont>
    <p:embeddedFont>
      <p:font typeface="Cordia New" panose="020B0304020202020204" pitchFamily="34" charset="-34"/>
      <p:regular r:id="rId12"/>
      <p:bold r:id="rId13"/>
      <p:italic r:id="rId14"/>
      <p:boldItalic r:id="rId15"/>
    </p:embeddedFont>
    <p:embeddedFont>
      <p:font typeface="TH SarabunPSK" panose="020B0500040200020003" pitchFamily="34" charset="-34"/>
      <p:regular r:id="rId16"/>
      <p:bold r:id="rId17"/>
      <p:italic r:id="rId18"/>
      <p:boldItalic r:id="rId19"/>
    </p:embeddedFont>
    <p:embeddedFont>
      <p:font typeface="Impact" panose="020B0806030902050204" pitchFamily="34" charset="0"/>
      <p:regular r:id="rId2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-744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heme" Target="theme/theme1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3736B20-404D-4623-81F1-9B5B0BF76CEA}" type="datetimeFigureOut">
              <a:rPr lang="th-TH" smtClean="0"/>
              <a:t>29/04/65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6269BE4-05A4-4057-93B0-F0C20E4AF4F5}" type="slidenum">
              <a:rPr lang="th-TH" smtClean="0"/>
              <a:t>‹#›</a:t>
            </a:fld>
            <a:endParaRPr lang="th-TH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47960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6B20-404D-4623-81F1-9B5B0BF76CEA}" type="datetimeFigureOut">
              <a:rPr lang="th-TH" smtClean="0"/>
              <a:t>29/04/65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69BE4-05A4-4057-93B0-F0C20E4AF4F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55193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6B20-404D-4623-81F1-9B5B0BF76CEA}" type="datetimeFigureOut">
              <a:rPr lang="th-TH" smtClean="0"/>
              <a:t>29/04/65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69BE4-05A4-4057-93B0-F0C20E4AF4F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18506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6B20-404D-4623-81F1-9B5B0BF76CEA}" type="datetimeFigureOut">
              <a:rPr lang="th-TH" smtClean="0"/>
              <a:t>29/04/65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69BE4-05A4-4057-93B0-F0C20E4AF4F5}" type="slidenum">
              <a:rPr lang="th-TH" smtClean="0"/>
              <a:t>‹#›</a:t>
            </a:fld>
            <a:endParaRPr lang="th-TH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4845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6B20-404D-4623-81F1-9B5B0BF76CEA}" type="datetimeFigureOut">
              <a:rPr lang="th-TH" smtClean="0"/>
              <a:t>29/04/65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69BE4-05A4-4057-93B0-F0C20E4AF4F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2044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คอลัมน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6B20-404D-4623-81F1-9B5B0BF76CEA}" type="datetimeFigureOut">
              <a:rPr lang="th-TH" smtClean="0"/>
              <a:t>29/04/65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69BE4-05A4-4057-93B0-F0C20E4AF4F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822493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อลัมน์รูปภาพ 3 รู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6B20-404D-4623-81F1-9B5B0BF76CEA}" type="datetimeFigureOut">
              <a:rPr lang="th-TH" smtClean="0"/>
              <a:t>29/04/65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69BE4-05A4-4057-93B0-F0C20E4AF4F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266346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6B20-404D-4623-81F1-9B5B0BF76CEA}" type="datetimeFigureOut">
              <a:rPr lang="th-TH" smtClean="0"/>
              <a:t>29/04/65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69BE4-05A4-4057-93B0-F0C20E4AF4F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325754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6B20-404D-4623-81F1-9B5B0BF76CEA}" type="datetimeFigureOut">
              <a:rPr lang="th-TH" smtClean="0"/>
              <a:t>29/04/65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69BE4-05A4-4057-93B0-F0C20E4AF4F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36891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6B20-404D-4623-81F1-9B5B0BF76CEA}" type="datetimeFigureOut">
              <a:rPr lang="th-TH" smtClean="0"/>
              <a:t>29/04/65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69BE4-05A4-4057-93B0-F0C20E4AF4F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94551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6B20-404D-4623-81F1-9B5B0BF76CEA}" type="datetimeFigureOut">
              <a:rPr lang="th-TH" smtClean="0"/>
              <a:t>29/04/65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69BE4-05A4-4057-93B0-F0C20E4AF4F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83242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6B20-404D-4623-81F1-9B5B0BF76CEA}" type="datetimeFigureOut">
              <a:rPr lang="th-TH" smtClean="0"/>
              <a:t>29/04/65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69BE4-05A4-4057-93B0-F0C20E4AF4F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66981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6B20-404D-4623-81F1-9B5B0BF76CEA}" type="datetimeFigureOut">
              <a:rPr lang="th-TH" smtClean="0"/>
              <a:t>29/04/65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69BE4-05A4-4057-93B0-F0C20E4AF4F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84345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6B20-404D-4623-81F1-9B5B0BF76CEA}" type="datetimeFigureOut">
              <a:rPr lang="th-TH" smtClean="0"/>
              <a:t>29/04/65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69BE4-05A4-4057-93B0-F0C20E4AF4F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69375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6B20-404D-4623-81F1-9B5B0BF76CEA}" type="datetimeFigureOut">
              <a:rPr lang="th-TH" smtClean="0"/>
              <a:t>29/04/65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69BE4-05A4-4057-93B0-F0C20E4AF4F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51243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6B20-404D-4623-81F1-9B5B0BF76CEA}" type="datetimeFigureOut">
              <a:rPr lang="th-TH" smtClean="0"/>
              <a:t>29/04/65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69BE4-05A4-4057-93B0-F0C20E4AF4F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46088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6B20-404D-4623-81F1-9B5B0BF76CEA}" type="datetimeFigureOut">
              <a:rPr lang="th-TH" smtClean="0"/>
              <a:t>29/04/65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69BE4-05A4-4057-93B0-F0C20E4AF4F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01390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3736B20-404D-4623-81F1-9B5B0BF76CEA}" type="datetimeFigureOut">
              <a:rPr lang="th-TH" smtClean="0"/>
              <a:t>29/04/65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6269BE4-05A4-4057-93B0-F0C20E4AF4F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11277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6F8E386C-E995-4A06-9A49-11B9FF344B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9599" y="305416"/>
            <a:ext cx="9755187" cy="2303769"/>
          </a:xfrm>
        </p:spPr>
        <p:txBody>
          <a:bodyPr>
            <a:normAutofit/>
          </a:bodyPr>
          <a:lstStyle/>
          <a:p>
            <a:pPr algn="ctr"/>
            <a:r>
              <a:rPr lang="th-TH" sz="4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มาตรการเพื่อรักษาความปลอดภัย</a:t>
            </a:r>
            <a:br>
              <a:rPr lang="th-TH" sz="4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ในหน่วยบริการสาธารณสุข กรณีเหตุรุนแรง</a:t>
            </a:r>
            <a:br>
              <a:rPr lang="th-TH" sz="4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ในโรงพยาบาล/ห้องฉุกเฉิน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420593" y="5041465"/>
            <a:ext cx="6553200" cy="574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3200" b="1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กลุ่มงาน ควบคุมโรคไม่ติดต่อ สุขภาพจิตและ</a:t>
            </a:r>
            <a:r>
              <a:rPr lang="th-TH" sz="3200" b="1" dirty="0" err="1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ยาเสพติด</a:t>
            </a:r>
            <a:r>
              <a:rPr lang="th-TH" sz="3200" b="1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420593" y="3962401"/>
            <a:ext cx="6553200" cy="574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 </a:t>
            </a:r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 </a:t>
            </a: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พฤษภาคม </a:t>
            </a:r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2565</a:t>
            </a:r>
            <a:endParaRPr lang="th-TH" sz="3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Picture 2" descr="https://tse4.mm.bing.net/th?id=OIP.mFXILGTeGZnXOQ_wYPnFnAHaEL&amp;pid=Api&amp;P=0&amp;w=319&amp;h=1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652" y="2616308"/>
            <a:ext cx="1880958" cy="105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82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>
            <a:extLst>
              <a:ext uri="{FF2B5EF4-FFF2-40B4-BE49-F238E27FC236}">
                <a16:creationId xmlns:a16="http://schemas.microsoft.com/office/drawing/2014/main" xmlns="" id="{C4732B0F-9681-439E-98D7-FC0577D967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739" y="268879"/>
            <a:ext cx="3949954" cy="5405371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xmlns="" id="{9BCBB8BA-132B-4864-81E5-1AB7823AEA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272" y="2579686"/>
            <a:ext cx="2197759" cy="2157060"/>
          </a:xfrm>
          <a:prstGeom prst="rect">
            <a:avLst/>
          </a:prstGeom>
        </p:spPr>
      </p:pic>
      <p:sp>
        <p:nvSpPr>
          <p:cNvPr id="13" name="ชื่อเรื่อง 1">
            <a:extLst>
              <a:ext uri="{FF2B5EF4-FFF2-40B4-BE49-F238E27FC236}">
                <a16:creationId xmlns:a16="http://schemas.microsoft.com/office/drawing/2014/main" xmlns="" id="{62EB1FCD-AF02-4BE0-9FA3-3EE1BE69B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8260" y="1963994"/>
            <a:ext cx="2266771" cy="428888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สแกน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QR Code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050" name="Picture 2" descr="https://tse4.mm.bing.net/th?id=OIP.7yM7GPxYZZvwbW9gF81eKgHaEK&amp;pid=Api&amp;P=0&amp;w=320&amp;h=18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89" y="417012"/>
            <a:ext cx="3394909" cy="191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tse4.mm.bing.net/th?id=OIP.57Vs0yHIvAihEFOjUJ9iLgHaEP&amp;pid=Api&amp;P=0&amp;w=327&amp;h=18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90" y="2579428"/>
            <a:ext cx="3394909" cy="186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tse3.mm.bing.net/th?id=OIP.NcfjNyQPbqLV0G5SEzSfEAHaEK&amp;pid=Api&amp;P=0&amp;w=281&amp;h=15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90" y="4706160"/>
            <a:ext cx="3394910" cy="190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www.khaosod.co.th/wpapp/uploads/2019/10/%E0%B8%95%E0%B8%B5%E0%B8%81%E0%B8%B1%E0%B8%99%E0%B9%83%E0%B8%99%E0%B8%A3%E0%B8%9E.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739" y="4957010"/>
            <a:ext cx="3949954" cy="1658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47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CB3E5D7C-86A9-4530-82B3-D4D7A12F5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8845" y="122832"/>
            <a:ext cx="5257801" cy="913783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en-US" sz="4000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1.</a:t>
            </a:r>
            <a:r>
              <a:rPr lang="th-TH" sz="4000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มาตรการด้านอาคาร</a:t>
            </a:r>
            <a:r>
              <a:rPr lang="th-TH" sz="4000" b="1" dirty="0" smtClean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สถานที่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D62A8C72-6416-4863-A3CA-8618F1CF4A6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64505" y="1130967"/>
            <a:ext cx="6658092" cy="4957011"/>
          </a:xfrm>
        </p:spPr>
        <p:txBody>
          <a:bodyPr>
            <a:noAutofit/>
          </a:bodyPr>
          <a:lstStyle/>
          <a:p>
            <a:pPr indent="0">
              <a:lnSpc>
                <a:spcPct val="100000"/>
              </a:lnSpc>
              <a:spcBef>
                <a:spcPts val="0"/>
              </a:spcBef>
              <a:buNone/>
              <a:tabLst>
                <a:tab pos="900430" algn="l"/>
              </a:tabLst>
            </a:pPr>
            <a:r>
              <a:rPr lang="th-TH" sz="3200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●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ให้ติดตั้งกล้องวงจรปิดและมีระบบ</a:t>
            </a:r>
            <a:r>
              <a:rPr lang="th-TH" sz="3200" b="1" dirty="0" smtClean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ตรวจสอบ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  <a:tabLst>
                <a:tab pos="900430" algn="l"/>
              </a:tabLst>
            </a:pPr>
            <a:r>
              <a:rPr lang="th-TH" sz="3200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 smtClean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ค</a:t>
            </a:r>
            <a:r>
              <a:rPr lang="th-TH" sz="3200" b="1" dirty="0" smtClean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วาม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ปลอดภัย ๒๔ </a:t>
            </a:r>
            <a:r>
              <a:rPr lang="th-TH" sz="3200" b="1" dirty="0" smtClean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ชั่วโมงใน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จุดเสี่ยง</a:t>
            </a:r>
            <a:r>
              <a:rPr lang="th-TH" sz="3200" b="1" dirty="0" smtClean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ของ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  <a:tabLst>
                <a:tab pos="900430" algn="l"/>
              </a:tabLst>
            </a:pPr>
            <a:r>
              <a:rPr lang="th-TH" sz="3200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 smtClean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</a:t>
            </a:r>
            <a:r>
              <a:rPr lang="th-TH" sz="3200" b="1" dirty="0" smtClean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สถานพยาบาล</a:t>
            </a:r>
            <a:r>
              <a:rPr lang="th-TH" sz="3200" b="1" dirty="0" smtClean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</a:t>
            </a:r>
            <a:endParaRPr lang="th-TH" sz="3200" b="1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  <a:tabLst>
                <a:tab pos="900430" algn="l"/>
              </a:tabLst>
            </a:pPr>
            <a:r>
              <a:rPr lang="th-TH" sz="3200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● 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จัดระบบควบคุมประตูทางเข้า – ออก </a:t>
            </a:r>
            <a:r>
              <a:rPr lang="th-TH" sz="3200" b="1" dirty="0" smtClean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ของ </a:t>
            </a:r>
            <a:br>
              <a:rPr lang="th-TH" sz="3200" b="1" dirty="0" smtClean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th-TH" sz="3200" b="1" dirty="0" smtClean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โรงพยาบาลให้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มีความปลอดภัย</a:t>
            </a:r>
            <a:endParaRPr lang="en-US" sz="3200" b="1" dirty="0">
              <a:effectLst/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  <a:tabLst>
                <a:tab pos="900430" algn="l"/>
              </a:tabLst>
            </a:pPr>
            <a:r>
              <a:rPr lang="th-TH" sz="3200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● 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จัดระบบควบคุมประตูห้องฉุกเฉินให้สามารถ</a:t>
            </a:r>
            <a:r>
              <a:rPr lang="th-TH" sz="3200" b="1" dirty="0" smtClean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จำกัด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  <a:tabLst>
                <a:tab pos="900430" algn="l"/>
              </a:tabLst>
            </a:pPr>
            <a:r>
              <a:rPr lang="th-TH" sz="3200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 smtClean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</a:t>
            </a:r>
            <a:r>
              <a:rPr lang="th-TH" sz="3200" b="1" dirty="0" smtClean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การ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เข้า – ออก </a:t>
            </a:r>
            <a:r>
              <a:rPr lang="th-TH" sz="3200" b="1" dirty="0" smtClean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และ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มีช่องทางการเข้า – </a:t>
            </a:r>
            <a:r>
              <a:rPr lang="th-TH" sz="3200" b="1" dirty="0" smtClean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ออก</a:t>
            </a:r>
            <a:br>
              <a:rPr lang="th-TH" sz="3200" b="1" dirty="0" smtClean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th-TH" sz="3200" b="1" dirty="0" smtClean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ที่ปลอดภัย สำหรับ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เจ้าหน้าที่</a:t>
            </a:r>
            <a:endParaRPr lang="en-US" sz="3200" b="1" dirty="0">
              <a:effectLst/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  <a:tabLst>
                <a:tab pos="900430" algn="l"/>
              </a:tabLst>
            </a:pPr>
            <a:r>
              <a:rPr lang="th-TH" sz="3200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● จั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ดสถานที่พักคอยญาติที่เหมาะสม</a:t>
            </a:r>
            <a:endParaRPr lang="en-US" sz="3200" b="1" dirty="0">
              <a:effectLst/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10" descr="https://tse4.mm.bing.net/th?id=OIP.MG6yzwv3oSRvyDkemDt-eAHaEK&amp;pid=Api&amp;P=0&amp;w=281&amp;h=1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94" y="553453"/>
            <a:ext cx="4026186" cy="226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tse1.mm.bing.net/th?id=OIP.rerNcRL0wg-mp-TfJM-6fQHaE8&amp;pid=Api&amp;P=0&amp;w=279&amp;h=1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94" y="3226634"/>
            <a:ext cx="4026186" cy="237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50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D62A8C72-6416-4863-A3CA-8618F1CF4A6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09389" y="1029091"/>
            <a:ext cx="7190950" cy="4707195"/>
          </a:xfrm>
        </p:spPr>
        <p:txBody>
          <a:bodyPr>
            <a:noAutofit/>
          </a:bodyPr>
          <a:lstStyle/>
          <a:p>
            <a:pPr indent="0">
              <a:spcBef>
                <a:spcPts val="0"/>
              </a:spcBef>
              <a:buNone/>
              <a:tabLst>
                <a:tab pos="900430" algn="l"/>
              </a:tabLst>
            </a:pPr>
            <a:r>
              <a:rPr lang="th-TH" sz="2800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● </a:t>
            </a:r>
            <a:r>
              <a:rPr lang="th-TH" sz="28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มีแนวทางปฏิบัติด้านการป้องกันและจัดการควบคุมความรุนแรง ทบทวน ฝึกซ้อม และปรับปรุงเป็นประจำ</a:t>
            </a:r>
            <a:endParaRPr lang="en-US" sz="2800" b="1" dirty="0">
              <a:effectLst/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indent="0">
              <a:spcBef>
                <a:spcPts val="0"/>
              </a:spcBef>
              <a:buNone/>
              <a:tabLst>
                <a:tab pos="900430" algn="l"/>
              </a:tabLst>
            </a:pPr>
            <a:r>
              <a:rPr lang="th-TH" sz="2800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● </a:t>
            </a:r>
            <a:r>
              <a:rPr lang="th-TH" sz="28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จัดระบบคัดกรองโดยเฉพาะผู้ป่วยห้องฉุกเฉิน และจัดบริการให้เหมาะสมกับความ เร่งด่วน รวมทั้ง</a:t>
            </a:r>
            <a:br>
              <a:rPr lang="th-TH" sz="28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th-TH" sz="28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ให้สื่อสารกับญาติผู้ป่วยเป็นระยะ เพื่อลดความวิตกกังวล</a:t>
            </a:r>
            <a:endParaRPr lang="en-US" sz="2800" b="1" dirty="0">
              <a:effectLst/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indent="0">
              <a:spcBef>
                <a:spcPts val="0"/>
              </a:spcBef>
              <a:buNone/>
              <a:tabLst>
                <a:tab pos="900430" algn="l"/>
              </a:tabLst>
            </a:pPr>
            <a:r>
              <a:rPr lang="th-TH" sz="2800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● </a:t>
            </a:r>
            <a:r>
              <a:rPr lang="th-TH" sz="28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จัดเวรยามรักษาความปลอดภัยตลอด ๒๔ ชั่วโมง</a:t>
            </a:r>
            <a:endParaRPr lang="en-US" sz="2800" b="1" dirty="0">
              <a:effectLst/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indent="0">
              <a:spcBef>
                <a:spcPts val="0"/>
              </a:spcBef>
              <a:buNone/>
              <a:tabLst>
                <a:tab pos="900430" algn="l"/>
              </a:tabLst>
            </a:pPr>
            <a:r>
              <a:rPr lang="th-TH" sz="2800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● </a:t>
            </a:r>
            <a:r>
              <a:rPr lang="th-TH" sz="28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ติดตั้งสัญญาณเตือนภัย หรืออุปกรณ์ขอความช่วยเหลือฉุกเฉิน </a:t>
            </a:r>
            <a:r>
              <a:rPr lang="th-TH" sz="2800" b="1" dirty="0" smtClean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และ </a:t>
            </a:r>
            <a:br>
              <a:rPr lang="th-TH" sz="2800" b="1" dirty="0" smtClean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th-TH" sz="2800" b="1" dirty="0" smtClean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มี</a:t>
            </a:r>
            <a:r>
              <a:rPr lang="th-TH" sz="28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ช่องทางแจ้ง เหตุด่วนกับ</a:t>
            </a:r>
            <a:r>
              <a:rPr lang="th-TH" sz="2800" b="1" dirty="0" smtClean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ตำรวจ </a:t>
            </a:r>
            <a:r>
              <a:rPr lang="th-TH" sz="28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ฝ่ายปกครอง และ</a:t>
            </a:r>
            <a:r>
              <a:rPr lang="th-TH" sz="2800" b="1" dirty="0" smtClean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เครือข่าย</a:t>
            </a:r>
            <a:br>
              <a:rPr lang="th-TH" sz="2800" b="1" dirty="0" smtClean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th-TH" sz="2800" b="1" dirty="0" smtClean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อาสาสมัคร </a:t>
            </a:r>
            <a:r>
              <a:rPr lang="th-TH" sz="28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มูลนิธิต่างๆ ใน</a:t>
            </a:r>
            <a:r>
              <a:rPr lang="th-TH" sz="2800" b="1" dirty="0" smtClean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พื้นที่</a:t>
            </a:r>
            <a:endParaRPr lang="th-TH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162572" y="238382"/>
            <a:ext cx="6869544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marL="685800" lvl="1" algn="ctr" defTabSz="914400">
              <a:buClr>
                <a:srgbClr val="B80E0F"/>
              </a:buClr>
              <a:buSzPct val="160000"/>
              <a:tabLst>
                <a:tab pos="900430" algn="l"/>
              </a:tabLst>
            </a:pPr>
            <a:r>
              <a:rPr lang="en-US" sz="4000" b="1" cap="all" dirty="0">
                <a:solidFill>
                  <a:prstClr val="black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2. </a:t>
            </a:r>
            <a:r>
              <a:rPr lang="th-TH" sz="4000" b="1" cap="all" dirty="0">
                <a:solidFill>
                  <a:prstClr val="black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มาตรการด้านการรักษาความปลอดภัย</a:t>
            </a:r>
            <a:endParaRPr lang="en-US" sz="3200" cap="all" dirty="0">
              <a:solidFill>
                <a:prstClr val="black"/>
              </a:solidFill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AutoShape 2" descr="https://www.matichon.co.th/wp-content/uploads/2022/04/%E0%B8%95%E0%B8%B5%E0%B8%81%E0%B8%B1%E0%B8%99%E0%B8%AB%E0%B8%99%E0%B9%89%E0%B8%B2%E0%B8%AB%E0%B9%89%E0%B8%AD%E0%B8%87%E0%B8%89%E0%B8%B8%E0%B8%81%E0%B9%80%E0%B8%89%E0%B8%B4%E0%B8%9978.jpg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4" name="AutoShape 4" descr="https://www.matichon.co.th/wp-content/uploads/2022/04/%E0%B8%95%E0%B8%B5%E0%B8%81%E0%B8%B1%E0%B8%99%E0%B8%AB%E0%B8%99%E0%B9%89%E0%B8%B2%E0%B8%AB%E0%B9%89%E0%B8%AD%E0%B8%87%E0%B8%89%E0%B8%B8%E0%B8%81%E0%B9%80%E0%B8%89%E0%B8%B4%E0%B8%9978.jpg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032" name="Picture 8" descr="https://cms.dmpcdn.com/news/2020/08/07/faeebd00-d898-11ea-8433-c5d4d14f3a3c_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62" y="692210"/>
            <a:ext cx="3121943" cy="176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tse4.mm.bing.net/th?id=OIP.XnEobh5BkWPFkGsZRa03-gHaEK&amp;pid=Api&amp;P=0&amp;w=327&amp;h=1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2691535"/>
            <a:ext cx="3203905" cy="182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ก่อเหตุรุนแรงใน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4782386"/>
            <a:ext cx="3203905" cy="1587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22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D62A8C72-6416-4863-A3CA-8618F1CF4A6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788748" y="2030968"/>
            <a:ext cx="6894513" cy="1403893"/>
          </a:xfrm>
        </p:spPr>
        <p:txBody>
          <a:bodyPr>
            <a:noAutofit/>
          </a:bodyPr>
          <a:lstStyle/>
          <a:p>
            <a:pPr indent="0">
              <a:spcBef>
                <a:spcPts val="0"/>
              </a:spcBef>
              <a:buNone/>
              <a:tabLst>
                <a:tab pos="900430" algn="l"/>
              </a:tabLst>
            </a:pPr>
            <a:r>
              <a:rPr lang="th-TH" sz="3200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● 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ใช้มาตรการกฎหมายในการดำเนินคดีอาญากับผู้ก่อ</a:t>
            </a:r>
            <a:r>
              <a:rPr lang="th-TH" sz="3200" b="1" dirty="0" smtClean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เหตุ</a:t>
            </a:r>
            <a:br>
              <a:rPr lang="th-TH" sz="3200" b="1" dirty="0" smtClean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th-TH" sz="3200" b="1" dirty="0" smtClean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ใช้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ความรุนแรงทะเลาะวิวาท ทุกกรณี</a:t>
            </a:r>
            <a:endParaRPr lang="en-US" sz="3200" b="1" dirty="0">
              <a:effectLst/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indent="0">
              <a:spcBef>
                <a:spcPts val="0"/>
              </a:spcBef>
              <a:buNone/>
              <a:tabLst>
                <a:tab pos="900430" algn="l"/>
              </a:tabLst>
            </a:pP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788749" y="520136"/>
            <a:ext cx="5710481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marL="685800" lvl="1" algn="ctr" defTabSz="914400">
              <a:buClr>
                <a:srgbClr val="B80E0F"/>
              </a:buClr>
              <a:buSzPct val="160000"/>
              <a:tabLst>
                <a:tab pos="900430" algn="l"/>
              </a:tabLst>
            </a:pPr>
            <a:r>
              <a:rPr lang="en-US" sz="4000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3. </a:t>
            </a:r>
            <a:r>
              <a:rPr lang="th-TH" sz="4000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มาตรการด้านกฎหมาย</a:t>
            </a:r>
            <a:endParaRPr lang="en-US" sz="4000" cap="all" dirty="0">
              <a:solidFill>
                <a:prstClr val="black"/>
              </a:solidFill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AutoShape 2" descr="https://cdni-hw.ch7.com/dm/sz-md/i/images/2022/04/09/62515d6144fbf8.54532332.jpg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4" name="AutoShape 4" descr="https://cdni-hw.ch7.com/dm/sz-md/i/images/2022/04/09/62515d6144fbf8.54532332.jpg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6150" name="Picture 6" descr="https://tse4.mm.bing.net/th?id=OIP.ACYGazadkGtT_yehDXL0NwHaES&amp;pid=Api&amp;P=0&amp;w=278&amp;h=1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166" y="3719762"/>
            <a:ext cx="3039191" cy="176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8" descr="https://media.komchadluek.net/media/img/size1/2020/07/20/ahbgbifabaa8a66ab695a.jpg"/>
          <p:cNvSpPr>
            <a:spLocks noChangeAspect="1" noChangeArrowheads="1"/>
          </p:cNvSpPr>
          <p:nvPr/>
        </p:nvSpPr>
        <p:spPr bwMode="auto">
          <a:xfrm>
            <a:off x="495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6154" name="Picture 10" descr="https://tse4.mm.bing.net/th?id=OIP.D6uMdUVjL8kQRgLxfNirZgHaEK&amp;pid=Api&amp;P=0&amp;w=312&amp;h=1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230" y="3710237"/>
            <a:ext cx="2971800" cy="166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s://tse3.mm.bing.net/th?id=OIP.P5tz3CLs-E27DbXj4h-UmgHaD4&amp;pid=Api&amp;P=0&amp;w=335&amp;h=17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310" y="3710237"/>
            <a:ext cx="3190875" cy="167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00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70BDB41E-49DD-4EDA-BFDE-9F8850CE6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5268" y="4272445"/>
            <a:ext cx="4947139" cy="1002323"/>
          </a:xfrm>
        </p:spPr>
        <p:txBody>
          <a:bodyPr>
            <a:noAutofit/>
          </a:bodyPr>
          <a:lstStyle/>
          <a:p>
            <a:pPr algn="ctr"/>
            <a:r>
              <a:rPr lang="th-TH" sz="7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ขอบคุณค่ะ</a:t>
            </a: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xmlns="" id="{3E21F184-D0CE-49F1-9018-7765A633E0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252" y="489082"/>
            <a:ext cx="3575173" cy="357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1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เหตุการณ์หลัก">
  <a:themeElements>
    <a:clrScheme name="เหตุการณ์หลัก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เหตุการณ์หลัก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เหตุการณ์หลัก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เหตุการณ์หลัก</Template>
  <TotalTime>90</TotalTime>
  <Words>118</Words>
  <Application>Microsoft Office PowerPoint</Application>
  <PresentationFormat>กำหนดเอง</PresentationFormat>
  <Paragraphs>20</Paragraphs>
  <Slides>6</Slides>
  <Notes>0</Notes>
  <HiddenSlides>0</HiddenSlides>
  <MMClips>0</MMClips>
  <ScaleCrop>false</ScaleCrop>
  <HeadingPairs>
    <vt:vector size="6" baseType="variant">
      <vt:variant>
        <vt:lpstr>แบบอักษรที่ถูกใช้</vt:lpstr>
      </vt:variant>
      <vt:variant>
        <vt:i4>5</vt:i4>
      </vt:variant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6</vt:i4>
      </vt:variant>
    </vt:vector>
  </HeadingPairs>
  <TitlesOfParts>
    <vt:vector size="12" baseType="lpstr">
      <vt:lpstr>Arial</vt:lpstr>
      <vt:lpstr>Angsana New</vt:lpstr>
      <vt:lpstr>Cordia New</vt:lpstr>
      <vt:lpstr>TH SarabunPSK</vt:lpstr>
      <vt:lpstr>Impact</vt:lpstr>
      <vt:lpstr>เหตุการณ์หลัก</vt:lpstr>
      <vt:lpstr>มาตรการเพื่อรักษาความปลอดภัย ในหน่วยบริการสาธารณสุข กรณีเหตุรุนแรง ในโรงพยาบาล/ห้องฉุกเฉิน</vt:lpstr>
      <vt:lpstr>สแกน QR Code</vt:lpstr>
      <vt:lpstr>1.มาตรการด้านอาคารสถานที่</vt:lpstr>
      <vt:lpstr>งานนำเสนอ PowerPoint</vt:lpstr>
      <vt:lpstr>งานนำเสนอ PowerPoint</vt:lpstr>
      <vt:lpstr>ขอบคุณค่ะ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เน้นย้ำมาตรการเพื่อรักษาความปลอดภัย ในหน่วยบริการสาธารณสุข กรณีเหตุรุนแรง ในโรงพยาบาล/ห้องฉุกเฉิน</dc:title>
  <dc:creator>Win10</dc:creator>
  <cp:lastModifiedBy>Windows User</cp:lastModifiedBy>
  <cp:revision>14</cp:revision>
  <dcterms:created xsi:type="dcterms:W3CDTF">2022-04-22T02:21:57Z</dcterms:created>
  <dcterms:modified xsi:type="dcterms:W3CDTF">2022-04-29T04:01:58Z</dcterms:modified>
</cp:coreProperties>
</file>