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756" r:id="rId5"/>
  </p:sldMasterIdLst>
  <p:notesMasterIdLst>
    <p:notesMasterId r:id="rId14"/>
  </p:notesMasterIdLst>
  <p:handoutMasterIdLst>
    <p:handoutMasterId r:id="rId15"/>
  </p:handoutMasterIdLst>
  <p:sldIdLst>
    <p:sldId id="305" r:id="rId6"/>
    <p:sldId id="308" r:id="rId7"/>
    <p:sldId id="277" r:id="rId8"/>
    <p:sldId id="281" r:id="rId9"/>
    <p:sldId id="257" r:id="rId10"/>
    <p:sldId id="258" r:id="rId11"/>
    <p:sldId id="306" r:id="rId12"/>
    <p:sldId id="307" r:id="rId13"/>
  </p:sldIdLst>
  <p:sldSz cx="12188825" cy="6858000"/>
  <p:notesSz cx="9388475" cy="7102475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FF99"/>
    <a:srgbClr val="FFFF99"/>
    <a:srgbClr val="BD582C"/>
    <a:srgbClr val="F3B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738" y="7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258" y="102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60911270983214E-2"/>
          <c:y val="0.12315677206607632"/>
          <c:w val="0.97704139111823518"/>
          <c:h val="0.609708092344732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CBTx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TH SarabunPSK" pitchFamily="34" charset="-34"/>
                    <a:cs typeface="TH SarabunPSK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เขาค้อ</c:v>
                </c:pt>
                <c:pt idx="1">
                  <c:v>เมืองเพชรบูรณ์</c:v>
                </c:pt>
                <c:pt idx="2">
                  <c:v>ชนแดน</c:v>
                </c:pt>
                <c:pt idx="3">
                  <c:v>น้ำหนาว</c:v>
                </c:pt>
                <c:pt idx="4">
                  <c:v>บึงสามพัน</c:v>
                </c:pt>
                <c:pt idx="5">
                  <c:v>วังโป่ง</c:v>
                </c:pt>
                <c:pt idx="6">
                  <c:v>วิเชียรบุรี</c:v>
                </c:pt>
                <c:pt idx="7">
                  <c:v>ศรีเทพ</c:v>
                </c:pt>
                <c:pt idx="8">
                  <c:v>หนองไผ่</c:v>
                </c:pt>
                <c:pt idx="9">
                  <c:v>หล่มเก่า</c:v>
                </c:pt>
                <c:pt idx="10">
                  <c:v>หล่มสัก</c:v>
                </c:pt>
                <c:pt idx="11">
                  <c:v>รวม</c:v>
                </c:pt>
              </c:strCache>
            </c:strRef>
          </c:cat>
          <c:val>
            <c:numRef>
              <c:f>Sheet1!$B$2:$B$13</c:f>
              <c:numCache>
                <c:formatCode>_-* #,##0.00_-;\-* #,##0.00_-;_-* "-"??_-;_-@_-</c:formatCode>
                <c:ptCount val="12"/>
                <c:pt idx="0">
                  <c:v>5</c:v>
                </c:pt>
                <c:pt idx="1">
                  <c:v>24.324324324324323</c:v>
                </c:pt>
                <c:pt idx="2">
                  <c:v>15</c:v>
                </c:pt>
                <c:pt idx="3">
                  <c:v>3.3333333333333335</c:v>
                </c:pt>
                <c:pt idx="4">
                  <c:v>20</c:v>
                </c:pt>
                <c:pt idx="5">
                  <c:v>45</c:v>
                </c:pt>
                <c:pt idx="6">
                  <c:v>97.5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74.285714285714292</c:v>
                </c:pt>
                <c:pt idx="11">
                  <c:v>34.191176470588232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3-EE47-85D8-090A91B1B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97195648"/>
        <c:axId val="197197184"/>
      </c:barChart>
      <c:catAx>
        <c:axId val="19719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97197184"/>
        <c:crosses val="autoZero"/>
        <c:auto val="1"/>
        <c:lblAlgn val="ctr"/>
        <c:lblOffset val="100"/>
        <c:noMultiLvlLbl val="0"/>
      </c:catAx>
      <c:valAx>
        <c:axId val="197197184"/>
        <c:scaling>
          <c:orientation val="minMax"/>
          <c:max val="75"/>
          <c:min val="0"/>
        </c:scaling>
        <c:delete val="0"/>
        <c:axPos val="l"/>
        <c:numFmt formatCode="_-* #,##0.00_-;\-* #,##0.0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H SarabunPSK" pitchFamily="34" charset="-34"/>
                <a:cs typeface="TH SarabunPSK" pitchFamily="34" charset="-34"/>
              </a:defRPr>
            </a:pPr>
            <a:endParaRPr lang="en-US"/>
          </a:p>
        </c:txPr>
        <c:crossAx val="197195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163447195000184E-3"/>
          <c:y val="0"/>
          <c:w val="7.1107838138937673E-2"/>
          <c:h val="7.8555476635264312E-2"/>
        </c:manualLayout>
      </c:layout>
      <c:overlay val="0"/>
      <c:txPr>
        <a:bodyPr/>
        <a:lstStyle/>
        <a:p>
          <a:pPr>
            <a:defRPr sz="2000">
              <a:latin typeface="TH SarabunPSK" pitchFamily="34" charset="-34"/>
              <a:cs typeface="TH SarabunPSK" pitchFamily="34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FA60D09E-6580-4B7F-8AE5-BFDDF0FF22AC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29/04/65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9C567D4A-04CB-4EDF-8FB1-342A02FC8EC5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76314E3-0AE8-48ED-A194-851A556C3B9A}" type="datetime1">
              <a:rPr lang="th-TH" noProof="0" smtClean="0"/>
              <a:pPr/>
              <a:t>29/04/65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533400"/>
            <a:ext cx="4729163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E61351F-DBB1-4664-ADA9-83BC7CB8848D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556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386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3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755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4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808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/>
          </a:p>
        </p:txBody>
      </p:sp>
      <p:sp>
        <p:nvSpPr>
          <p:cNvPr id="2458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8144" indent="-310825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43298" indent="-24866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2254" indent="-24866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39573" indent="-248660"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10718" indent="-2486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81862" indent="-2486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3007" indent="-2486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24152" indent="-24866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2289"/>
            <a:fld id="{EFA1FB03-BC92-4DB6-ADEE-4AF72D0D0523}" type="slidenum">
              <a:rPr lang="th-TH" altLang="en-US" sz="1300">
                <a:solidFill>
                  <a:prstClr val="black"/>
                </a:solidFill>
              </a:rPr>
              <a:pPr defTabSz="942289"/>
              <a:t>5</a:t>
            </a:fld>
            <a:endParaRPr lang="th-TH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5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2E61351F-DBB1-4664-ADA9-83BC7CB8848D}" type="slidenum">
              <a:rPr lang="th-TH">
                <a:solidFill>
                  <a:prstClr val="black"/>
                </a:solidFill>
              </a:rPr>
              <a:pPr defTabSz="942289"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/>
            <a:fld id="{2E61351F-DBB1-4664-ADA9-83BC7CB8848D}" type="slidenum">
              <a:rPr lang="th-TH">
                <a:solidFill>
                  <a:prstClr val="black"/>
                </a:solidFill>
              </a:rPr>
              <a:pPr defTabSz="942289"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0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198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A169F836-62FD-4FD3-A8FC-F0500F107F13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81FEFA0A-2F20-4B60-98C6-5FFDA469AA1C}" type="slidenum">
              <a:rPr lang="th-TH" noProof="0" smtClean="0"/>
              <a:t>‹#›</a:t>
            </a:fld>
            <a:endParaRPr lang="th-TH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28761B-6446-4614-9546-3F5820E6CA48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7632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1912112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44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936" y="1122363"/>
            <a:ext cx="8789286" cy="2387600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936" y="3602038"/>
            <a:ext cx="8789286" cy="1655762"/>
          </a:xfrm>
        </p:spPr>
        <p:txBody>
          <a:bodyPr>
            <a:normAutofit/>
          </a:bodyPr>
          <a:lstStyle>
            <a:lvl1pPr marL="0" indent="0" algn="l">
              <a:buNone/>
              <a:defRPr sz="1999" cap="all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5668" y="5410202"/>
            <a:ext cx="2742486" cy="365125"/>
          </a:xfrm>
        </p:spPr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936" y="5410202"/>
            <a:ext cx="5123551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334" y="5410200"/>
            <a:ext cx="770888" cy="365125"/>
          </a:xfrm>
        </p:spPr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03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815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419227"/>
            <a:ext cx="9903420" cy="2852737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424362"/>
            <a:ext cx="9903420" cy="1374776"/>
          </a:xfrm>
        </p:spPr>
        <p:txBody>
          <a:bodyPr>
            <a:normAutofit/>
          </a:bodyPr>
          <a:lstStyle>
            <a:lvl1pPr marL="0" indent="0">
              <a:buNone/>
              <a:defRPr sz="1799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035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3" y="2249486"/>
            <a:ext cx="4877119" cy="354171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249486"/>
            <a:ext cx="4873941" cy="354171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870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19127"/>
            <a:ext cx="9903420" cy="147796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63" y="2249486"/>
            <a:ext cx="464857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3" y="3073398"/>
            <a:ext cx="4877121" cy="271780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41" y="2249485"/>
            <a:ext cx="464539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073398"/>
            <a:ext cx="4873940" cy="271780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6925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9993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40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07" y="609601"/>
            <a:ext cx="3855033" cy="163988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858" y="592666"/>
            <a:ext cx="5889675" cy="5198534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407" y="2249486"/>
            <a:ext cx="385503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01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814033-EBD9-4C74-9CF1-50BA5418130F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5806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5932963" cy="163988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8799" y="609602"/>
            <a:ext cx="366573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2249486"/>
            <a:ext cx="5932966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00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4304665"/>
            <a:ext cx="9909774" cy="819355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114" y="606426"/>
            <a:ext cx="9909773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199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5124020"/>
            <a:ext cx="9908278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1976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59" y="609600"/>
            <a:ext cx="9903375" cy="342900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4419600"/>
            <a:ext cx="9901880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3610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748429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4309919"/>
            <a:ext cx="990342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  <p:sp>
        <p:nvSpPr>
          <p:cNvPr id="60" name="TextBox 59"/>
          <p:cNvSpPr txBox="1"/>
          <p:nvPr/>
        </p:nvSpPr>
        <p:spPr>
          <a:xfrm>
            <a:off x="903277" y="73239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4626" y="276497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677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2134042"/>
            <a:ext cx="9903421" cy="2511835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4657655"/>
            <a:ext cx="9901926" cy="1140644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042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113" y="2674463"/>
            <a:ext cx="319606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625" y="3360263"/>
            <a:ext cx="320789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591" y="2677635"/>
            <a:ext cx="318355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3040" y="3363435"/>
            <a:ext cx="319499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97" y="2674463"/>
            <a:ext cx="319413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97" y="3360263"/>
            <a:ext cx="319413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7541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114" y="609600"/>
            <a:ext cx="9903419" cy="1905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116" y="4404596"/>
            <a:ext cx="319440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116" y="2666998"/>
            <a:ext cx="3194408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116" y="4980859"/>
            <a:ext cx="3194408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7884" y="4404596"/>
            <a:ext cx="319956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7884" y="2666998"/>
            <a:ext cx="319810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424" y="4980857"/>
            <a:ext cx="3199567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523" y="4404595"/>
            <a:ext cx="318991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0398" y="2666998"/>
            <a:ext cx="319413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0397" y="4980855"/>
            <a:ext cx="319413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901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7720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6" y="609600"/>
            <a:ext cx="2004489" cy="518160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3" y="609600"/>
            <a:ext cx="7746572" cy="518160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35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marL="0" algn="ctr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198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758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695047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20B2D4-EF1A-4180-9338-82D153DE3A9B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422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999732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66258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510533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8F4C-4676-4372-8703-6CAB92B5A6A7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0870287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DE48F4C-4676-4372-8703-6CAB92B5A6A7}" type="datetime1">
              <a:rPr lang="th-TH" noProof="0" smtClean="0"/>
              <a:t>29/04/65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th-TH" noProof="0"/>
              <a:t>เพิ่มท้ายกระดาษ</a:t>
            </a:r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1FEFA0A-2F20-4B60-98C6-5FFDA469AA1C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84427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4" y="1"/>
            <a:ext cx="12050749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18518"/>
            <a:ext cx="990341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5" y="2249487"/>
            <a:ext cx="990341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4979" y="58832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5D3A-B387-442D-A108-CF3F7D57EAC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4" y="5883276"/>
            <a:ext cx="6237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3645" y="5883275"/>
            <a:ext cx="77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055A-1096-4AF7-ADE4-398FF03A56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5757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image" Target="../media/image3.jpeg"/><Relationship Id="rId21" Type="http://schemas.openxmlformats.org/officeDocument/2006/relationships/image" Target="../media/image18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openxmlformats.org/officeDocument/2006/relationships/image" Target="../media/image17.jpe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hdphoto" Target="../media/hdphoto1.wdp"/><Relationship Id="rId24" Type="http://schemas.openxmlformats.org/officeDocument/2006/relationships/image" Target="../media/image21.jpe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10.png"/><Relationship Id="rId19" Type="http://schemas.openxmlformats.org/officeDocument/2006/relationships/image" Target="../media/image16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microsoft.com/office/2007/relationships/hdphoto" Target="../media/hdphoto2.wdp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กล่องข้อความ 4">
            <a:extLst>
              <a:ext uri="{FF2B5EF4-FFF2-40B4-BE49-F238E27FC236}">
                <a16:creationId xmlns:a16="http://schemas.microsoft.com/office/drawing/2014/main" id="{DBD6E187-5266-4CDF-B383-72C8B09E6371}"/>
              </a:ext>
            </a:extLst>
          </p:cNvPr>
          <p:cNvSpPr txBox="1"/>
          <p:nvPr/>
        </p:nvSpPr>
        <p:spPr>
          <a:xfrm>
            <a:off x="424311" y="1074003"/>
            <a:ext cx="11340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        วันที่ 27 เมษายน 2565 เวลา 10.50 น.นายกมล กัญญาประสิทธิ์  นายแพทย์สาธารณสุขจังหวัดเพชรบูรณ์ มอบหมายให้นายพรสิทธิ์  ศรีสุข รองนพ.สสจ.(ด้านส่งเสริมพัฒนา)</a:t>
            </a:r>
            <a:r>
              <a:rPr lang="en-US" sz="1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</a:t>
            </a:r>
            <a:r>
              <a:rPr lang="th-TH" sz="1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ร่วมพิธีลงนาม [</a:t>
            </a:r>
            <a:r>
              <a:rPr lang="en-US" sz="1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MOU]</a:t>
            </a:r>
            <a:r>
              <a:rPr lang="th-TH" sz="1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 แสดงเจตนารมณ์บูรณาการความร่วมมือในการขับเคลื่อนการบำบัดฟื้นฟูผู้ใข้ยาเสพติดโดยชุมชนเป็นฐาน ในการประชุมคณะกรรมการจังหวัด และหัวหน้าส่วนราชการประจำจังหวัดเพชรบูรณ์ที่เกี่ยวข้อง และนายอำเภอทั้ง 11 อำเภอ ณ ห้องประชุมเมืองราด ศาลากลางจังหวัดเพชรบูรณ์ โดยมีนายกฤษณ์ คงเมือง ผู้ว่าราชการจังหวัดเพชรบูรณ์  เป็นประธานลงนาม</a:t>
            </a:r>
          </a:p>
        </p:txBody>
      </p:sp>
      <p:sp>
        <p:nvSpPr>
          <p:cNvPr id="13" name="กล่องข้อความ 16">
            <a:extLst>
              <a:ext uri="{FF2B5EF4-FFF2-40B4-BE49-F238E27FC236}">
                <a16:creationId xmlns:a16="http://schemas.microsoft.com/office/drawing/2014/main" id="{1562E975-1E5D-4718-8D3A-9B91DA6B362E}"/>
              </a:ext>
            </a:extLst>
          </p:cNvPr>
          <p:cNvSpPr txBox="1"/>
          <p:nvPr/>
        </p:nvSpPr>
        <p:spPr>
          <a:xfrm>
            <a:off x="2970212" y="304800"/>
            <a:ext cx="648194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พิธีลงนาม (</a:t>
            </a:r>
            <a:r>
              <a:rPr lang="en-US" sz="2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MOU) </a:t>
            </a:r>
            <a:r>
              <a:rPr lang="th-TH" sz="2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แสดงเจตนารมณ์บูรณาการความร่วมมือในการขับเคลื่อน</a:t>
            </a:r>
          </a:p>
          <a:p>
            <a:pPr algn="ctr"/>
            <a:r>
              <a:rPr lang="th-TH" sz="2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การดำเนินงานการบำบัดฟื้นฟูผู้ใช้ยาเสพติดโดยชุมชนเป็นฐาน(</a:t>
            </a:r>
            <a:r>
              <a:rPr lang="en-US" sz="2000" b="1" dirty="0" err="1">
                <a:latin typeface="TH NiramitIT๙" panose="02000506000000020004" pitchFamily="2" charset="-34"/>
                <a:cs typeface="TH NiramitIT๙" panose="02000506000000020004" pitchFamily="2" charset="-34"/>
              </a:rPr>
              <a:t>CBTx</a:t>
            </a:r>
            <a:r>
              <a:rPr lang="th-TH" sz="20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)</a:t>
            </a:r>
            <a:endParaRPr lang="th-TH" sz="20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7FC800-E04D-4B18-AAA0-8423E257A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46" y="5193390"/>
            <a:ext cx="852330" cy="6400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DAD7E3-7A8B-4E5A-8310-DF9E2CD59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40" y="5232561"/>
            <a:ext cx="852330" cy="64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FBDF28-BCAC-451B-905F-0F147EE0E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326" y="5223720"/>
            <a:ext cx="852330" cy="640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ECE74B-D7EB-467D-86AF-6417D5865C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04" y="5892111"/>
            <a:ext cx="852330" cy="640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18B9A7-1898-433B-B31D-2E7DF0194C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40" y="5933364"/>
            <a:ext cx="852330" cy="6400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076182-D8F6-4BAA-8764-35BC622A66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46" y="5913120"/>
            <a:ext cx="852330" cy="640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2A93CF-1EDA-4335-8096-DC3FEB036A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67" y="5212650"/>
            <a:ext cx="852330" cy="6400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A32676-5514-471D-AC09-EFD88D0C3C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2" y="4506854"/>
            <a:ext cx="3166360" cy="21103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2A3E56D-C46A-4F40-AE9A-92D9F80299FA}"/>
              </a:ext>
            </a:extLst>
          </p:cNvPr>
          <p:cNvGrpSpPr/>
          <p:nvPr/>
        </p:nvGrpSpPr>
        <p:grpSpPr>
          <a:xfrm>
            <a:off x="492060" y="1843584"/>
            <a:ext cx="11272453" cy="4801723"/>
            <a:chOff x="-233057" y="1789819"/>
            <a:chExt cx="9844045" cy="419326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3D0A13-84BB-455E-BBBA-979A7E6B4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51" y="3713830"/>
              <a:ext cx="1442719" cy="9644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B62E7A-4428-4C01-8F29-1B79554D5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72" b="35013"/>
            <a:stretch/>
          </p:blipFill>
          <p:spPr>
            <a:xfrm>
              <a:off x="2577836" y="1860662"/>
              <a:ext cx="7033152" cy="18429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549171-F09E-4738-AEFB-378EC3C53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8" t="4162" r="12583" b="15346"/>
            <a:stretch/>
          </p:blipFill>
          <p:spPr>
            <a:xfrm>
              <a:off x="-233057" y="1789819"/>
              <a:ext cx="2682240" cy="23050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7D03C3D-B9B7-4EFF-B910-DA98613B6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584" y="3729637"/>
              <a:ext cx="1348743" cy="10128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0D9B27D-358A-47AA-B278-CE5C2F4F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177" y="5338697"/>
              <a:ext cx="852330" cy="64008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598E29E-92E5-49B0-8E82-02B34BC2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130" y="5313473"/>
              <a:ext cx="852330" cy="6400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3EA1E76-D8BE-40A5-8F81-3449F4894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095" y="5338697"/>
              <a:ext cx="852330" cy="6400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F28835D-0FE7-42E7-90C4-1BBD3C456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805" y="5343003"/>
              <a:ext cx="852330" cy="6400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6227BAC-0874-44A1-A201-737A4919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805" y="5322276"/>
              <a:ext cx="852330" cy="64008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B5D297A-1B3E-44FC-B25A-A51B7CF73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73" y="3738952"/>
              <a:ext cx="1437142" cy="95786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6C522EC-53AD-497B-9F00-019DB49EA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085" y="4745193"/>
              <a:ext cx="852330" cy="64008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C12C09A-AC4D-4461-A88B-70F36E4E2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177" y="4741635"/>
              <a:ext cx="852330" cy="64008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29D75D0-373F-48EF-A8AB-5C0B3E52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171" y="4741635"/>
              <a:ext cx="852330" cy="64008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ADA7AC4-A176-432F-85AB-BC94D9CD5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377" y="4741635"/>
              <a:ext cx="852330" cy="64008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0C3ECA1-4441-42C7-823C-E1018E0B1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583" y="4741635"/>
              <a:ext cx="852330" cy="64008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EFA58E9-2BD0-4828-A1A4-D50679F3D80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821" y="4056978"/>
            <a:ext cx="1544451" cy="115984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7D2D304-B9D1-4E57-9F9D-3103F2ACF17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652" y="4048616"/>
            <a:ext cx="1536113" cy="11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15"/>
          <p:cNvGraphicFramePr>
            <a:graphicFrameLocks noGrp="1"/>
          </p:cNvGraphicFramePr>
          <p:nvPr/>
        </p:nvGraphicFramePr>
        <p:xfrm>
          <a:off x="228599" y="4495800"/>
          <a:ext cx="11578878" cy="149161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337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3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8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53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3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53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68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533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ผลงาน</a:t>
                      </a:r>
                    </a:p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(คน)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74.29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34.19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483392"/>
                  </a:ext>
                </a:extLst>
              </a:tr>
              <a:tr h="353335"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ผลงาน</a:t>
                      </a:r>
                    </a:p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(คน)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H SarabunPSK" pitchFamily="34" charset="-34"/>
                          <a:cs typeface="TH SarabunPSK" pitchFamily="34" charset="-34"/>
                        </a:rPr>
                        <a:t>CBTx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2000" b="1" u="none" strike="noStrike" dirty="0"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r>
                        <a:rPr lang="th-TH" sz="2000" b="1" u="none" strike="noStrike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(คน)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2741612" y="393479"/>
            <a:ext cx="7239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cap="small" dirty="0">
                <a:solidFill>
                  <a:schemeClr val="tx1"/>
                </a:solidFill>
                <a:latin typeface="TH Sarabun New" panose="020B0500040200020003" pitchFamily="34" charset="-34"/>
                <a:ea typeface="微软雅黑" panose="020B0503020204020204" pitchFamily="34" charset="-122"/>
                <a:cs typeface="TH Sarabun New" panose="020B0500040200020003" pitchFamily="34" charset="-34"/>
              </a:rPr>
              <a:t>ผลการดำเนินงานด้านการบำบัดรักษา ระบบสมัครใจแยกรายอำเภอ ปีงบประมาณ 256</a:t>
            </a:r>
            <a:r>
              <a:rPr lang="en-US" sz="2000" b="1" cap="small" dirty="0">
                <a:solidFill>
                  <a:schemeClr val="tx1"/>
                </a:solidFill>
                <a:latin typeface="TH Sarabun New" panose="020B0500040200020003" pitchFamily="34" charset="-34"/>
                <a:ea typeface="微软雅黑" panose="020B0503020204020204" pitchFamily="34" charset="-122"/>
                <a:cs typeface="TH Sarabun New" panose="020B0500040200020003" pitchFamily="34" charset="-34"/>
              </a:rPr>
              <a:t>5</a:t>
            </a:r>
            <a:r>
              <a:rPr lang="th-TH" sz="2000" b="1" cap="small" dirty="0">
                <a:solidFill>
                  <a:schemeClr val="tx1"/>
                </a:solidFill>
                <a:latin typeface="TH Sarabun New" panose="020B0500040200020003" pitchFamily="34" charset="-34"/>
                <a:ea typeface="微软雅黑" panose="020B0503020204020204" pitchFamily="34" charset="-122"/>
                <a:cs typeface="TH Sarabun New" panose="020B0500040200020003" pitchFamily="34" charset="-34"/>
              </a:rPr>
              <a:t>   </a:t>
            </a:r>
          </a:p>
          <a:p>
            <a:pPr algn="ctr"/>
            <a:r>
              <a:rPr lang="th-TH" sz="2000" b="1" cap="small" dirty="0">
                <a:solidFill>
                  <a:schemeClr val="tx1"/>
                </a:solidFill>
                <a:latin typeface="TH Sarabun New" panose="020B0500040200020003" pitchFamily="34" charset="-34"/>
                <a:ea typeface="微软雅黑" panose="020B0503020204020204" pitchFamily="34" charset="-122"/>
                <a:cs typeface="TH Sarabun New" panose="020B0500040200020003" pitchFamily="34" charset="-34"/>
              </a:rPr>
              <a:t>1 ตุลาคม </a:t>
            </a:r>
            <a:r>
              <a:rPr lang="en-US" sz="2000" b="1" cap="small" dirty="0">
                <a:solidFill>
                  <a:schemeClr val="tx1"/>
                </a:solidFill>
                <a:latin typeface="TH Sarabun New" panose="020B0500040200020003" pitchFamily="34" charset="-34"/>
                <a:ea typeface="微软雅黑" panose="020B0503020204020204" pitchFamily="34" charset="-122"/>
                <a:cs typeface="TH Sarabun New" panose="020B0500040200020003" pitchFamily="34" charset="-34"/>
              </a:rPr>
              <a:t>2564 </a:t>
            </a:r>
            <a:r>
              <a:rPr lang="th-TH" sz="2000" b="1" cap="small" dirty="0">
                <a:solidFill>
                  <a:schemeClr val="tx1"/>
                </a:solidFill>
                <a:latin typeface="TH Sarabun New" panose="020B0500040200020003" pitchFamily="34" charset="-34"/>
                <a:ea typeface="微软雅黑" panose="020B0503020204020204" pitchFamily="34" charset="-122"/>
                <a:cs typeface="TH Sarabun New" panose="020B0500040200020003" pitchFamily="34" charset="-34"/>
              </a:rPr>
              <a:t>– </a:t>
            </a:r>
            <a:r>
              <a:rPr lang="en-US" sz="2000" b="1" cap="small" dirty="0">
                <a:solidFill>
                  <a:schemeClr val="tx1"/>
                </a:solidFill>
                <a:latin typeface="TH Sarabun New" panose="020B0500040200020003" pitchFamily="34" charset="-34"/>
                <a:ea typeface="微软雅黑" panose="020B0503020204020204" pitchFamily="34" charset="-122"/>
                <a:cs typeface="TH Sarabun New" panose="020B0500040200020003" pitchFamily="34" charset="-34"/>
              </a:rPr>
              <a:t>26 </a:t>
            </a:r>
            <a:r>
              <a:rPr lang="th-TH" sz="2000" b="1" cap="small" dirty="0">
                <a:solidFill>
                  <a:schemeClr val="tx1"/>
                </a:solidFill>
                <a:latin typeface="TH Sarabun New" panose="020B0500040200020003" pitchFamily="34" charset="-34"/>
                <a:ea typeface="微软雅黑" panose="020B0503020204020204" pitchFamily="34" charset="-122"/>
                <a:cs typeface="TH Sarabun New" panose="020B0500040200020003" pitchFamily="34" charset="-34"/>
              </a:rPr>
              <a:t>เมษายน </a:t>
            </a:r>
            <a:r>
              <a:rPr lang="en-US" sz="2000" b="1" cap="small" dirty="0">
                <a:solidFill>
                  <a:schemeClr val="tx1"/>
                </a:solidFill>
                <a:latin typeface="TH Sarabun New" panose="020B0500040200020003" pitchFamily="34" charset="-34"/>
                <a:ea typeface="微软雅黑" panose="020B0503020204020204" pitchFamily="34" charset="-122"/>
                <a:cs typeface="TH Sarabun New" panose="020B0500040200020003" pitchFamily="34" charset="-34"/>
              </a:rPr>
              <a:t>2565</a:t>
            </a:r>
            <a:endParaRPr lang="th-TH" sz="2000" b="1" cap="small" dirty="0">
              <a:solidFill>
                <a:schemeClr val="tx1"/>
              </a:solidFill>
              <a:latin typeface="TH Sarabun New" panose="020B0500040200020003" pitchFamily="34" charset="-34"/>
              <a:ea typeface="微软雅黑" panose="020B0503020204020204" pitchFamily="34" charset="-122"/>
              <a:cs typeface="TH Sarabun New" panose="020B0500040200020003" pitchFamily="34" charset="-34"/>
            </a:endParaRP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D71299BE-1FF6-4E22-A635-B34024B4762E}"/>
              </a:ext>
            </a:extLst>
          </p:cNvPr>
          <p:cNvCxnSpPr>
            <a:cxnSpLocks/>
          </p:cNvCxnSpPr>
          <p:nvPr/>
        </p:nvCxnSpPr>
        <p:spPr>
          <a:xfrm>
            <a:off x="1827212" y="2133600"/>
            <a:ext cx="998026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98D7072F-3218-435D-9B59-7E9CD8AE6B3A}"/>
              </a:ext>
            </a:extLst>
          </p:cNvPr>
          <p:cNvCxnSpPr>
            <a:cxnSpLocks/>
          </p:cNvCxnSpPr>
          <p:nvPr/>
        </p:nvCxnSpPr>
        <p:spPr>
          <a:xfrm>
            <a:off x="1827212" y="1219200"/>
            <a:ext cx="998026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321454D0-673F-4CE5-82BE-7FF53BA8D0DC}"/>
              </a:ext>
            </a:extLst>
          </p:cNvPr>
          <p:cNvSpPr txBox="1"/>
          <p:nvPr/>
        </p:nvSpPr>
        <p:spPr>
          <a:xfrm>
            <a:off x="10504833" y="742890"/>
            <a:ext cx="145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ไตรมาสที่ 3 (75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graphicFrame>
        <p:nvGraphicFramePr>
          <p:cNvPr id="3" name="แผนภูมิ 2"/>
          <p:cNvGraphicFramePr/>
          <p:nvPr/>
        </p:nvGraphicFramePr>
        <p:xfrm>
          <a:off x="1065212" y="655656"/>
          <a:ext cx="10591800" cy="449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กล่องข้อความ 4">
            <a:extLst>
              <a:ext uri="{FF2B5EF4-FFF2-40B4-BE49-F238E27FC236}">
                <a16:creationId xmlns:a16="http://schemas.microsoft.com/office/drawing/2014/main" id="{44C7595A-C329-4317-95EC-B5D406B49D8A}"/>
              </a:ext>
            </a:extLst>
          </p:cNvPr>
          <p:cNvSpPr txBox="1"/>
          <p:nvPr/>
        </p:nvSpPr>
        <p:spPr>
          <a:xfrm>
            <a:off x="8685212" y="6248400"/>
            <a:ext cx="404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ระบบรายงาน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บสต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ณ วันที่ 26 เม.ย</a:t>
            </a:r>
            <a:r>
              <a:rPr lang="th-TH" cap="small" dirty="0"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. </a:t>
            </a:r>
            <a:r>
              <a:rPr lang="en-US" cap="small" dirty="0"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2565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2FBDDC3-1E29-4514-A9CF-AEEBA20A0C15}"/>
              </a:ext>
            </a:extLst>
          </p:cNvPr>
          <p:cNvSpPr txBox="1"/>
          <p:nvPr/>
        </p:nvSpPr>
        <p:spPr>
          <a:xfrm>
            <a:off x="10514012" y="1828800"/>
            <a:ext cx="145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ไตรมาสที่ 2 (5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0%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11" name="กล่องข้อความ 5">
            <a:extLst>
              <a:ext uri="{FF2B5EF4-FFF2-40B4-BE49-F238E27FC236}">
                <a16:creationId xmlns:a16="http://schemas.microsoft.com/office/drawing/2014/main" id="{B89F023C-A4CE-4C3B-8E09-3E42E47F63F5}"/>
              </a:ext>
            </a:extLst>
          </p:cNvPr>
          <p:cNvSpPr txBox="1"/>
          <p:nvPr/>
        </p:nvSpPr>
        <p:spPr>
          <a:xfrm>
            <a:off x="228599" y="5987415"/>
            <a:ext cx="563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 หล่มเก่าอยู่ระหว่างการขอลงทะเบียนข้อมูลสถานบำบัด ในระบบ บสต.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ศูนย์อำนวยการป้องกันและปราบปรามยาเสพติด กระทรวงสาธารณสุข (ศอ.ปส.สธ.)</a:t>
            </a:r>
          </a:p>
        </p:txBody>
      </p:sp>
    </p:spTree>
    <p:extLst>
      <p:ext uri="{BB962C8B-B14F-4D97-AF65-F5344CB8AC3E}">
        <p14:creationId xmlns:p14="http://schemas.microsoft.com/office/powerpoint/2010/main" val="20624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1879412" y="152400"/>
            <a:ext cx="8686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cap="small" dirty="0">
                <a:solidFill>
                  <a:schemeClr val="tx1"/>
                </a:solidFill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สรุปผลการเบิกจ่ายของโรงพยาบาล งบประมาณรายจ่ายประจำปี พ.ศ.2565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8364"/>
              </p:ext>
            </p:extLst>
          </p:nvPr>
        </p:nvGraphicFramePr>
        <p:xfrm>
          <a:off x="1117412" y="736413"/>
          <a:ext cx="10311001" cy="538517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8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หน่วยงาน/หน่วยบำบัด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เงินจัดสรร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1/256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การเบิกจ่าย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โรงพยาบาลเขาค้อ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โรงพยาบาลเพชรบูรณ์**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0**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โรงพยาบาลชนแดน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โรงพยาบาลน้ำหนาว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โรงพยาบาลบึงสามพัน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โรงพยาบาลวังโป่ง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โรงพยาบาลวิเชียรบุรี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โรงพยาบาลศรีเทพ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โรงพยาบาลหนองไผ่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โรงพยาบาลสมเด็จพระยุพราชหล่มเก่า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โรงพยาบาลหล่มสัก**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128,240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0**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8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u="sng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823,240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574,000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69.72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กล่องข้อความ 5">
            <a:extLst>
              <a:ext uri="{FF2B5EF4-FFF2-40B4-BE49-F238E27FC236}">
                <a16:creationId xmlns:a16="http://schemas.microsoft.com/office/drawing/2014/main" id="{F2558A48-1E99-4B85-8AE6-F1D3CB74C270}"/>
              </a:ext>
            </a:extLst>
          </p:cNvPr>
          <p:cNvSpPr txBox="1"/>
          <p:nvPr/>
        </p:nvSpPr>
        <p:spPr>
          <a:xfrm>
            <a:off x="9523412" y="6211469"/>
            <a:ext cx="404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28 เม.ย. 65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B03E857-C0A6-4EA3-8FC8-FC3C652FB944}"/>
              </a:ext>
            </a:extLst>
          </p:cNvPr>
          <p:cNvSpPr txBox="1"/>
          <p:nvPr/>
        </p:nvSpPr>
        <p:spPr>
          <a:xfrm>
            <a:off x="1117412" y="6026803"/>
            <a:ext cx="404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 อยู่ระหว่างการส่งเอกสารการเบิกจ่าย </a:t>
            </a:r>
          </a:p>
        </p:txBody>
      </p:sp>
    </p:spTree>
    <p:extLst>
      <p:ext uri="{BB962C8B-B14F-4D97-AF65-F5344CB8AC3E}">
        <p14:creationId xmlns:p14="http://schemas.microsoft.com/office/powerpoint/2010/main" val="31185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1598612" y="499102"/>
            <a:ext cx="89916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cap="small" dirty="0">
                <a:solidFill>
                  <a:schemeClr val="tx1"/>
                </a:solidFill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สรุปผลการเบิกจ่ายงบประมาณรายจ่ายของสำนักงานสาธารณสุขอำเภอ ประจำปีงบประมาณ พ.ศ.2565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44421"/>
              </p:ext>
            </p:extLst>
          </p:nvPr>
        </p:nvGraphicFramePr>
        <p:xfrm>
          <a:off x="760412" y="1219201"/>
          <a:ext cx="10515601" cy="49088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7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23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หน่วยงาน/หน่วยบำบัด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เงินจัดสรร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1/256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การเบิกจ่าย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จำนวน(บาท)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สำนักงานสาธารณสุขอำเภอเขาค้อ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สำนักงานสาธารณสุขอำเภอเมืองเพชรบูรณ์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สำนักงานสาธารณสุขอำเภอชนแดน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สำนักงานสาธารณสุขอำเภอน้ำหนาว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สำนักงานสาธารณสุขอำเภอบึงสามพัน**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0**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สำนักงานสาธารณสุขอำเภอวังโป่ง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สำนักงานสาธารณสุขอำเภอวิเชียรบุรี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สำนักงานสาธารณสุขอำเภอศรีเทพ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สำนักงานสาธารณสุขอำเภอหนองไผ่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สำนักงานสาธารณสุขอำเภอหล่มเก่า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สำนักงานสาธารณสุขอำเภอหล่มสัก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517" marR="58517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419,940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92.86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9523412" y="6211469"/>
            <a:ext cx="404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28 เม.ย. 65</a:t>
            </a:r>
          </a:p>
        </p:txBody>
      </p:sp>
      <p:sp>
        <p:nvSpPr>
          <p:cNvPr id="7" name="กล่องข้อความ 5">
            <a:extLst>
              <a:ext uri="{FF2B5EF4-FFF2-40B4-BE49-F238E27FC236}">
                <a16:creationId xmlns:a16="http://schemas.microsoft.com/office/drawing/2014/main" id="{1121758F-1AB7-41C4-B3EA-B2C2C400E6DD}"/>
              </a:ext>
            </a:extLst>
          </p:cNvPr>
          <p:cNvSpPr txBox="1"/>
          <p:nvPr/>
        </p:nvSpPr>
        <p:spPr>
          <a:xfrm>
            <a:off x="750803" y="6183868"/>
            <a:ext cx="404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 หมายเหตุ อยู่ระหว่างการแก้ไขเอกสารการเบิกจ่าย </a:t>
            </a:r>
          </a:p>
        </p:txBody>
      </p:sp>
    </p:spTree>
    <p:extLst>
      <p:ext uri="{BB962C8B-B14F-4D97-AF65-F5344CB8AC3E}">
        <p14:creationId xmlns:p14="http://schemas.microsoft.com/office/powerpoint/2010/main" val="38372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1379" y="789850"/>
            <a:ext cx="11512725" cy="5787930"/>
          </a:xfrm>
          <a:solidFill>
            <a:schemeClr val="tx1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th-TH" altLang="th-TH" sz="3199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ขอความร่วมมือหน่วยงานนำเข้าข้อมูลของกำลังพลผู้ปฏิบัติงานด้าน</a:t>
            </a:r>
            <a:r>
              <a:rPr lang="th-TH" altLang="th-TH" sz="3199" dirty="0" err="1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altLang="th-TH" sz="3199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นำเข้าข้อมูลผู้รับผิดชอบงานผ่านระบบทะเบียนกำลังพล </a:t>
            </a:r>
            <a:r>
              <a:rPr lang="en-US" altLang="th-TH" sz="3199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http://hr.nccd.go.th/</a:t>
            </a:r>
          </a:p>
          <a:p>
            <a:pPr eaLnBrk="1" hangingPunct="1"/>
            <a:endParaRPr lang="en-US" altLang="th-TH" sz="3199" i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endParaRPr lang="th-TH" altLang="th-TH" sz="3199" i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endParaRPr lang="th-TH" altLang="th-TH" sz="3199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endParaRPr lang="th-TH" altLang="th-TH" sz="3199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endParaRPr lang="th-TH" altLang="th-TH" sz="3199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endParaRPr lang="th-TH" altLang="th-TH" sz="3199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r>
              <a:rPr lang="th-TH" altLang="th-TH" sz="3199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การนำเข้าข้อมูลกำลังพล</a:t>
            </a:r>
            <a:r>
              <a:rPr lang="th-TH" altLang="th-TH" sz="3199" dirty="0" err="1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altLang="th-TH" sz="3199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จะส่งผลต่อการพิจารณากรอบจำนวนบำเหน็จพิเศษกรณีผู้ปฏิบัติ งาน</a:t>
            </a:r>
            <a:r>
              <a:rPr lang="th-TH" altLang="th-TH" sz="3199" dirty="0" err="1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altLang="th-TH" sz="3199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altLang="th-TH" sz="3199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จำนวนกำลังพลสูง</a:t>
            </a:r>
            <a:r>
              <a:rPr lang="en-US" altLang="th-TH" sz="3199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altLang="th-TH" sz="3199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กรอบจำนวนบำเหน็จฯสูง</a:t>
            </a:r>
          </a:p>
          <a:p>
            <a:pPr eaLnBrk="1" hangingPunct="1"/>
            <a:r>
              <a:rPr lang="th-TH" altLang="th-TH" sz="3199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ผู้ที่ไม่มีรายชื่อในกำลังพลยาเสพติดปี 2565 ถือว่า </a:t>
            </a:r>
            <a:r>
              <a:rPr lang="th-TH" altLang="th-TH" sz="3199" b="1" u="sng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ขาดคุณสมบัติในการพิจารณารับขั้นพิเศษยาเสพติด</a:t>
            </a:r>
            <a:endParaRPr lang="en-US" altLang="th-TH" sz="3199" b="1" u="sng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endParaRPr lang="th-TH" altLang="th-TH" sz="3199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: มุมมน 5"/>
          <p:cNvSpPr/>
          <p:nvPr/>
        </p:nvSpPr>
        <p:spPr>
          <a:xfrm>
            <a:off x="1747382" y="45507"/>
            <a:ext cx="8760718" cy="7205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6F7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การนำเข้าข้อมูลกำลังพลผู้ปฏิบัติงานด้านยาเสพติด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2314224" y="1625078"/>
            <a:ext cx="7627034" cy="3149772"/>
            <a:chOff x="1619672" y="1700808"/>
            <a:chExt cx="6336704" cy="2616898"/>
          </a:xfrm>
        </p:grpSpPr>
        <p:pic>
          <p:nvPicPr>
            <p:cNvPr id="4" name="Diagram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7501"/>
            <a:stretch/>
          </p:blipFill>
          <p:spPr bwMode="auto">
            <a:xfrm>
              <a:off x="1619672" y="1700808"/>
              <a:ext cx="6264696" cy="2616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สี่เหลี่ยมผืนผ้า 1"/>
            <p:cNvSpPr/>
            <p:nvPr/>
          </p:nvSpPr>
          <p:spPr>
            <a:xfrm>
              <a:off x="7020272" y="4077072"/>
              <a:ext cx="936104" cy="2406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endParaRPr lang="th-TH" sz="2799">
                <a:solidFill>
                  <a:prstClr val="white"/>
                </a:solidFill>
                <a:latin typeface="Tw Cen MT" panose="020B0602020104020603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14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/>
          <p:cNvSpPr/>
          <p:nvPr/>
        </p:nvSpPr>
        <p:spPr>
          <a:xfrm>
            <a:off x="1747382" y="189757"/>
            <a:ext cx="8760718" cy="576112"/>
          </a:xfrm>
          <a:prstGeom prst="roundRect">
            <a:avLst/>
          </a:prstGeom>
          <a:noFill/>
          <a:ln w="19050">
            <a:solidFill>
              <a:srgbClr val="6F7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r>
              <a:rPr lang="th-TH" sz="35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การนำเข้าข้อมูลกำลังพลผู้ปฏิบัติงานด้านยาเสพติด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523603" y="6164591"/>
            <a:ext cx="9141619" cy="707702"/>
          </a:xfrm>
          <a:prstGeom prst="rect">
            <a:avLst/>
          </a:prstGeom>
          <a:ln w="1905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126">
              <a:defRPr/>
            </a:pPr>
            <a:r>
              <a:rPr lang="th-TH" sz="19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ระบบทะเบียนกำลังพล </a:t>
            </a:r>
            <a:r>
              <a:rPr lang="en-US" sz="19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www.nccd.go.th </a:t>
            </a:r>
            <a:endParaRPr lang="th-TH" sz="1999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914126">
              <a:defRPr/>
            </a:pPr>
            <a:r>
              <a:rPr lang="en-US" sz="19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Username: </a:t>
            </a:r>
            <a:r>
              <a:rPr lang="en-US" sz="1999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moph</a:t>
            </a:r>
            <a:r>
              <a:rPr lang="en-US" sz="19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Password : </a:t>
            </a:r>
            <a:r>
              <a:rPr lang="en-US" sz="1999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laldgd</a:t>
            </a:r>
            <a:r>
              <a:rPr lang="en-US" sz="19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9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6" y="873971"/>
            <a:ext cx="11685593" cy="5290621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3259277" y="5456890"/>
            <a:ext cx="5670268" cy="707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th-TH" sz="3999" b="1" dirty="0">
                <a:solidFill>
                  <a:prstClr val="black"/>
                </a:solidFill>
                <a:latin typeface="Tw Cen MT" panose="020B0602020104020603"/>
                <a:cs typeface="Cordia New" panose="020B0304020202020204" pitchFamily="34" charset="-34"/>
              </a:rPr>
              <a:t>นำเข้าข้อมูลภายใน </a:t>
            </a:r>
            <a:r>
              <a:rPr lang="th-TH" sz="3999" b="1" u="sng" dirty="0">
                <a:solidFill>
                  <a:prstClr val="black"/>
                </a:solidFill>
                <a:latin typeface="Tw Cen MT" panose="020B0602020104020603"/>
                <a:cs typeface="Cordia New" panose="020B0304020202020204" pitchFamily="34" charset="-34"/>
              </a:rPr>
              <a:t>วันที่ 30 มิ.ย. 65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72874" y="3718404"/>
            <a:ext cx="2573659" cy="138463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914126"/>
            <a:r>
              <a:rPr lang="th-TH" sz="2799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ประเภทโดยตรง</a:t>
            </a:r>
          </a:p>
          <a:p>
            <a:pPr defTabSz="914126"/>
            <a:r>
              <a:rPr lang="th-TH" sz="2799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ภารกิจของหน่วยงาน</a:t>
            </a:r>
          </a:p>
          <a:p>
            <a:pPr defTabSz="914126"/>
            <a:r>
              <a:rPr lang="th-TH" sz="2799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มีคำสั่งเป็นทางการ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106738" y="3718404"/>
            <a:ext cx="2835132" cy="138463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914126"/>
            <a:r>
              <a:rPr lang="th-TH" sz="279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ประเภทโดยเกื้อกูล</a:t>
            </a:r>
          </a:p>
          <a:p>
            <a:pPr defTabSz="914126"/>
            <a:r>
              <a:rPr lang="th-TH" sz="2799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ได้รับคำสั่งด้วยวาจา</a:t>
            </a:r>
          </a:p>
          <a:p>
            <a:pPr defTabSz="914126"/>
            <a:r>
              <a:rPr lang="th-TH" sz="2799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ปฏิบัติงานเป็นครั้งคราว</a:t>
            </a:r>
          </a:p>
        </p:txBody>
      </p:sp>
    </p:spTree>
    <p:extLst>
      <p:ext uri="{BB962C8B-B14F-4D97-AF65-F5344CB8AC3E}">
        <p14:creationId xmlns:p14="http://schemas.microsoft.com/office/powerpoint/2010/main" val="226363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กล่องข้อความ 12"/>
          <p:cNvSpPr txBox="1"/>
          <p:nvPr/>
        </p:nvSpPr>
        <p:spPr>
          <a:xfrm>
            <a:off x="8304212" y="6230204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ที่มา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ระบบกำลังพลยาเสพติด ณ วันที่ 28 เม.ย. 65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912812" y="381000"/>
            <a:ext cx="1030941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สรุปผลการ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นำเข้าข้อมูลกำลังพลผู้ปฏิบัติงานด้านยาเสพติดของโรงพยาบาล ปี</a:t>
            </a:r>
            <a:r>
              <a:rPr kumimoji="0" lang="th-TH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งบประมาณ พ.ศ.2565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357EE2-0A50-44A8-A879-831138979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66708"/>
              </p:ext>
            </p:extLst>
          </p:nvPr>
        </p:nvGraphicFramePr>
        <p:xfrm>
          <a:off x="531812" y="914400"/>
          <a:ext cx="11125199" cy="5375910"/>
        </p:xfrm>
        <a:graphic>
          <a:graphicData uri="http://schemas.openxmlformats.org/drawingml/2006/table">
            <a:tbl>
              <a:tblPr/>
              <a:tblGrid>
                <a:gridCol w="3308537">
                  <a:extLst>
                    <a:ext uri="{9D8B030D-6E8A-4147-A177-3AD203B41FA5}">
                      <a16:colId xmlns:a16="http://schemas.microsoft.com/office/drawing/2014/main" val="4073562548"/>
                    </a:ext>
                  </a:extLst>
                </a:gridCol>
                <a:gridCol w="1605899">
                  <a:extLst>
                    <a:ext uri="{9D8B030D-6E8A-4147-A177-3AD203B41FA5}">
                      <a16:colId xmlns:a16="http://schemas.microsoft.com/office/drawing/2014/main" val="4125741998"/>
                    </a:ext>
                  </a:extLst>
                </a:gridCol>
                <a:gridCol w="1412416">
                  <a:extLst>
                    <a:ext uri="{9D8B030D-6E8A-4147-A177-3AD203B41FA5}">
                      <a16:colId xmlns:a16="http://schemas.microsoft.com/office/drawing/2014/main" val="773907421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2761356"/>
                    </a:ext>
                  </a:extLst>
                </a:gridCol>
                <a:gridCol w="1644596">
                  <a:extLst>
                    <a:ext uri="{9D8B030D-6E8A-4147-A177-3AD203B41FA5}">
                      <a16:colId xmlns:a16="http://schemas.microsoft.com/office/drawing/2014/main" val="3011616409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460532223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ผลการบันทึก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596437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ขรก.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107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รพ.เขาค้อ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81815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รพ.เพชรบูรณ์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4132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รพ.ชนแดน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97.18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5945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รพ.น้ำหนาว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98.11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197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รพ.บึงสามพัน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95.80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408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รพ.วังโป่ง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963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รพ.วิเชียรบุรี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56.66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144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รพ.ศรีเทพ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0546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รพ.หนองไผ่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93.09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066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รพร.หล่มเก่า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96.46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667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รพ.หล่มสัก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2866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39.92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912812" y="381000"/>
            <a:ext cx="1030941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สรุปผลการ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นำเข้าข้อมูลกำลังพลผู้ปฏิบัติงานด้านยาเสพติดของ สสอ. และ รพ.สต. ปี</a:t>
            </a:r>
            <a:r>
              <a:rPr kumimoji="0" lang="th-TH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微软雅黑" panose="020B0503020204020204" pitchFamily="34" charset="-122"/>
                <a:cs typeface="TH SarabunPSK" panose="020B0500040200020003" pitchFamily="34" charset="-34"/>
              </a:rPr>
              <a:t>งบประมาณ พ.ศ.2565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357EE2-0A50-44A8-A879-831138979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07456"/>
              </p:ext>
            </p:extLst>
          </p:nvPr>
        </p:nvGraphicFramePr>
        <p:xfrm>
          <a:off x="531812" y="914400"/>
          <a:ext cx="11125199" cy="5375910"/>
        </p:xfrm>
        <a:graphic>
          <a:graphicData uri="http://schemas.openxmlformats.org/drawingml/2006/table">
            <a:tbl>
              <a:tblPr/>
              <a:tblGrid>
                <a:gridCol w="3308537">
                  <a:extLst>
                    <a:ext uri="{9D8B030D-6E8A-4147-A177-3AD203B41FA5}">
                      <a16:colId xmlns:a16="http://schemas.microsoft.com/office/drawing/2014/main" val="4073562548"/>
                    </a:ext>
                  </a:extLst>
                </a:gridCol>
                <a:gridCol w="1605899">
                  <a:extLst>
                    <a:ext uri="{9D8B030D-6E8A-4147-A177-3AD203B41FA5}">
                      <a16:colId xmlns:a16="http://schemas.microsoft.com/office/drawing/2014/main" val="4125741998"/>
                    </a:ext>
                  </a:extLst>
                </a:gridCol>
                <a:gridCol w="1412416">
                  <a:extLst>
                    <a:ext uri="{9D8B030D-6E8A-4147-A177-3AD203B41FA5}">
                      <a16:colId xmlns:a16="http://schemas.microsoft.com/office/drawing/2014/main" val="773907421"/>
                    </a:ext>
                  </a:extLst>
                </a:gridCol>
                <a:gridCol w="1451113">
                  <a:extLst>
                    <a:ext uri="{9D8B030D-6E8A-4147-A177-3AD203B41FA5}">
                      <a16:colId xmlns:a16="http://schemas.microsoft.com/office/drawing/2014/main" val="2761356"/>
                    </a:ext>
                  </a:extLst>
                </a:gridCol>
                <a:gridCol w="1644596">
                  <a:extLst>
                    <a:ext uri="{9D8B030D-6E8A-4147-A177-3AD203B41FA5}">
                      <a16:colId xmlns:a16="http://schemas.microsoft.com/office/drawing/2014/main" val="3011616409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460532223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เป้าหมาย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ผลการบันทึก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596437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ขรก.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ลูกจ้างประจำ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107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สสอ.เขาค้อ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81815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สสอ.เมืองเพชรบูรณ์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4132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สสอ.ชนแดน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5945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สสอ.น้ำหนาว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197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สสอ.บึงสามพัน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408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สสอ.วังโป่ง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963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สสอ.วิเชียรบุรี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97.98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144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สสอ.ศรีเทพ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0546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สสอ.หนองไผ่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4066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สสอ.หล่มเก่า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667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สสอ.หล่มสัก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92866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985"/>
                  </a:ext>
                </a:extLst>
              </a:tr>
            </a:tbl>
          </a:graphicData>
        </a:graphic>
      </p:graphicFrame>
      <p:sp>
        <p:nvSpPr>
          <p:cNvPr id="5" name="กล่องข้อความ 12">
            <a:extLst>
              <a:ext uri="{FF2B5EF4-FFF2-40B4-BE49-F238E27FC236}">
                <a16:creationId xmlns:a16="http://schemas.microsoft.com/office/drawing/2014/main" id="{4C63589A-C5A9-4C13-86AA-37E62BD58E2E}"/>
              </a:ext>
            </a:extLst>
          </p:cNvPr>
          <p:cNvSpPr txBox="1"/>
          <p:nvPr/>
        </p:nvSpPr>
        <p:spPr>
          <a:xfrm>
            <a:off x="8304212" y="6230204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ที่มา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ระบบกำลังพลยาเสพติด ณ วันที่ 28 เม.ย. 65</a:t>
            </a:r>
          </a:p>
        </p:txBody>
      </p:sp>
    </p:spTree>
    <p:extLst>
      <p:ext uri="{BB962C8B-B14F-4D97-AF65-F5344CB8AC3E}">
        <p14:creationId xmlns:p14="http://schemas.microsoft.com/office/powerpoint/2010/main" val="16171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พื้นฐาน">
  <a:themeElements>
    <a:clrScheme name="พื้นฐาน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พื้นฐาน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พื้นฐาน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วงจร">
  <a:themeElements>
    <a:clrScheme name="วงจร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วงจร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วงจร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ธีมของ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ธีมของ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427FAC-CD3A-494C-985C-09E26C5EA507}">
  <ds:schemaRefs>
    <ds:schemaRef ds:uri="a4f35948-e619-41b3-aa29-22878b09cfd2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พื้นฐาน</Template>
  <TotalTime>1623</TotalTime>
  <Words>985</Words>
  <Application>Microsoft Office PowerPoint</Application>
  <PresentationFormat>Custom</PresentationFormat>
  <Paragraphs>377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Corbel</vt:lpstr>
      <vt:lpstr>Leelawadee</vt:lpstr>
      <vt:lpstr>TH NiramitIT๙</vt:lpstr>
      <vt:lpstr>TH Sarabun New</vt:lpstr>
      <vt:lpstr>TH SarabunPSK</vt:lpstr>
      <vt:lpstr>Tw Cen MT</vt:lpstr>
      <vt:lpstr>พื้นฐาน</vt:lpstr>
      <vt:lpstr>วงจร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rawinon thanin</dc:creator>
  <cp:lastModifiedBy>กัมปนาท รูปขาว</cp:lastModifiedBy>
  <cp:revision>83</cp:revision>
  <cp:lastPrinted>2022-04-28T08:47:28Z</cp:lastPrinted>
  <dcterms:created xsi:type="dcterms:W3CDTF">2018-10-19T08:21:57Z</dcterms:created>
  <dcterms:modified xsi:type="dcterms:W3CDTF">2022-04-29T07:48:04Z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