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6" r:id="rId2"/>
    <p:sldId id="274" r:id="rId3"/>
    <p:sldId id="282" r:id="rId4"/>
    <p:sldId id="281" r:id="rId5"/>
    <p:sldId id="283" r:id="rId6"/>
    <p:sldId id="284" r:id="rId7"/>
  </p:sldIdLst>
  <p:sldSz cx="9144000" cy="6858000" type="screen4x3"/>
  <p:notesSz cx="6807200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3189" autoAdjust="0"/>
  </p:normalViewPr>
  <p:slideViewPr>
    <p:cSldViewPr>
      <p:cViewPr>
        <p:scale>
          <a:sx n="90" d="100"/>
          <a:sy n="90" d="100"/>
        </p:scale>
        <p:origin x="-594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06DB1-9416-4C42-B691-3ED8F1B68EAE}" type="datetimeFigureOut">
              <a:rPr lang="th-TH" smtClean="0"/>
              <a:t>26/05/65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763FE-1162-44A5-BC73-1D57A6A2C6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91711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BB330-F561-461A-81F8-ED1C966A346B}" type="datetimeFigureOut">
              <a:rPr lang="th-TH" smtClean="0"/>
              <a:t>26/05/65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CEC25-45FC-45C7-BCDB-7F1331458B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94675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1399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5061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5061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1399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5061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5C7A5E-FF60-4AB9-BD0E-30DBAC91F0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36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26/05/65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592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26/05/65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384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26/05/65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787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26/05/65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817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26/05/65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8931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26/05/65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78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26/05/65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041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26/05/65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5179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26/05/65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42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26/05/65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785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26/05/65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2428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F0542-4586-4431-AD9B-C20FD62E1449}" type="datetimeFigureOut">
              <a:rPr lang="th-TH" smtClean="0"/>
              <a:t>26/05/65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646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สี่เหลี่ยมผืนผ้า 6"/>
          <p:cNvSpPr/>
          <p:nvPr/>
        </p:nvSpPr>
        <p:spPr>
          <a:xfrm>
            <a:off x="1421867" y="980728"/>
            <a:ext cx="657186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th-TH" sz="72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2631" y="2181057"/>
            <a:ext cx="3735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/>
              <a:t>เรื่อง.....เพื่อทราบ</a:t>
            </a:r>
            <a:endParaRPr lang="th-TH" sz="4000" b="1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555476" y="532963"/>
            <a:ext cx="657186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th-TH" sz="72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กลุ่มงานประกันสุขภาพ </a:t>
            </a:r>
            <a:endParaRPr lang="th-TH" sz="72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659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062" y="0"/>
            <a:ext cx="9165061" cy="1412776"/>
          </a:xfrm>
          <a:prstGeom prst="rect">
            <a:avLst/>
          </a:prstGeom>
        </p:spPr>
      </p:pic>
      <p:sp>
        <p:nvSpPr>
          <p:cNvPr id="7" name="สี่เหลี่ยมผืนผ้า 6"/>
          <p:cNvSpPr/>
          <p:nvPr/>
        </p:nvSpPr>
        <p:spPr>
          <a:xfrm>
            <a:off x="27708" y="188684"/>
            <a:ext cx="94408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เรื่องเพื่อทราบ </a:t>
            </a:r>
          </a:p>
          <a:p>
            <a:r>
              <a:rPr lang="th-TH" sz="4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การจัดสรรเงินเหมาจ่ายรายหัวในกลุ่มบุคคลที่มีปัญหาสถานะและสิทธิ </a:t>
            </a:r>
            <a:r>
              <a:rPr lang="th-TH" sz="2400" b="1" dirty="0" err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ไตรมาส</a:t>
            </a:r>
            <a:r>
              <a:rPr lang="en-US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3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ปีงบประมาณ </a:t>
            </a:r>
            <a:r>
              <a:rPr lang="en-US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000" y="1700808"/>
            <a:ext cx="9001000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กอง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เศรษฐกิจสุขภาพและหลักประกันสุขภาพ สำนักงาน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ปลัดกระทรวงสาธารณสุข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ได้ดำเนินการโอนเงินจัดสรรงบประมาณเหมาจ่ายรายหัวเป็นค่าใช้จ่าย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ในการ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จัดบริการขั้นพื้นฐานด้านสาธารณสุขบุคคลที่มีปัญหาสถานะและ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สิทธิ ปีงบประมาณ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2565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err="1">
                <a:latin typeface="Angsana New" pitchFamily="18" charset="-34"/>
                <a:cs typeface="Angsana New" pitchFamily="18" charset="-34"/>
              </a:rPr>
              <a:t>ไตร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มาส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  เมื่อ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วันที่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18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พฤษภาคม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2565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โดยจัดสรรดังนี้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331640" y="3717032"/>
            <a:ext cx="7488832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. จัดสรร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ให้ตามหน่วยบริการที่รับลงทะเบียนผู้มีสิทธิโดยตรง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กรณี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OP 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Normal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 จำนวน 1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,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051 คน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รวมเป็นเงิน </a:t>
            </a:r>
            <a:r>
              <a:rPr lang="en-US" sz="24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165,260.</a:t>
            </a:r>
            <a:r>
              <a:rPr lang="th-TH" sz="24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19 </a:t>
            </a:r>
            <a:r>
              <a:rPr lang="th-TH" sz="2400" b="1" u="sng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บาท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(หนึ่งแสนหกหมื่นห้าพันสองร้อยหกสิบบาทสิบเก้าสตางค์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2400" u="sng" dirty="0">
                <a:latin typeface="Angsana New" pitchFamily="18" charset="-34"/>
                <a:cs typeface="Angsana New" pitchFamily="18" charset="-34"/>
              </a:rPr>
              <a:t>โดยกองเศรษฐกิจฯได้โอนเข้าโดยตรงไปยังโรงพยาบาลทุกแห่งแล้ว </a:t>
            </a:r>
          </a:p>
        </p:txBody>
      </p:sp>
      <p:sp>
        <p:nvSpPr>
          <p:cNvPr id="12" name="ลูกศรขวา 11"/>
          <p:cNvSpPr/>
          <p:nvPr/>
        </p:nvSpPr>
        <p:spPr>
          <a:xfrm>
            <a:off x="251520" y="4005064"/>
            <a:ext cx="1008112" cy="50405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3" name="ลูกศรขวา 12"/>
          <p:cNvSpPr/>
          <p:nvPr/>
        </p:nvSpPr>
        <p:spPr>
          <a:xfrm>
            <a:off x="1475656" y="5680057"/>
            <a:ext cx="1008112" cy="50405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2650200" y="5331921"/>
            <a:ext cx="602625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จัดสรร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ให้สำนักงานสาธารณสุขจังหวัด กรณี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OPAE,OP Refer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PP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รวมเป็น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เงิน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110,173.46 </a:t>
            </a:r>
            <a:r>
              <a:rPr lang="th-TH" sz="24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บาท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(หนึ่งแสนหนึ่งหมื่นหนึ่งร้อยเจ็ดสิบสามบาทสี่สิบหกสตางค์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)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4078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062" y="0"/>
            <a:ext cx="9165061" cy="1412776"/>
          </a:xfrm>
          <a:prstGeom prst="rect">
            <a:avLst/>
          </a:prstGeom>
        </p:spPr>
      </p:pic>
      <p:sp>
        <p:nvSpPr>
          <p:cNvPr id="7" name="สี่เหลี่ยมผืนผ้า 6"/>
          <p:cNvSpPr/>
          <p:nvPr/>
        </p:nvSpPr>
        <p:spPr>
          <a:xfrm>
            <a:off x="22239" y="97911"/>
            <a:ext cx="98728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เรื่องเพื่อทราบ </a:t>
            </a:r>
          </a:p>
          <a:p>
            <a:r>
              <a:rPr lang="th-TH" sz="4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9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การจัดสรรเงินเหมาจ่ายรายหัวในกลุ่มบุคคลที่มีปัญหาสถานะและสิทธิ </a:t>
            </a:r>
            <a:r>
              <a:rPr lang="th-TH" sz="2900" b="1" dirty="0" err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ไตรมาส</a:t>
            </a:r>
            <a:r>
              <a:rPr lang="en-US" sz="29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3</a:t>
            </a:r>
            <a:r>
              <a:rPr lang="th-TH" sz="29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ปี </a:t>
            </a:r>
            <a:r>
              <a:rPr lang="en-US" sz="29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9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588443"/>
              </p:ext>
            </p:extLst>
          </p:nvPr>
        </p:nvGraphicFramePr>
        <p:xfrm>
          <a:off x="179512" y="1512123"/>
          <a:ext cx="8496944" cy="50235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0650"/>
                <a:gridCol w="3259928"/>
                <a:gridCol w="1303972"/>
                <a:gridCol w="3172394"/>
              </a:tblGrid>
              <a:tr h="885873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ลำดับ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จำนวนคน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ค่าบริการทาง</a:t>
                      </a:r>
                      <a:r>
                        <a:rPr lang="th-TH" sz="2000" b="1" u="none" strike="noStrike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การแพทย์กรณี </a:t>
                      </a:r>
                      <a:r>
                        <a:rPr lang="en-US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OP Normal</a:t>
                      </a:r>
                      <a:br>
                        <a:rPr lang="en-US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เป็นเงิน </a:t>
                      </a:r>
                      <a:r>
                        <a:rPr lang="th-TH" sz="2000" b="1" u="none" strike="noStrike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157.24089631 บาท</a:t>
                      </a:r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/คน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0134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โรงพยาบาลเขาค้อ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749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117</a:t>
                      </a:r>
                      <a:r>
                        <a:rPr lang="en-US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,</a:t>
                      </a:r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773.43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</a:tr>
              <a:tr h="301344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โรงพยาบาลสมเด็จพระยุพราชหล่มเก่า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94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14</a:t>
                      </a:r>
                      <a:r>
                        <a:rPr lang="en-US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,</a:t>
                      </a:r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780.64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ctr"/>
                </a:tc>
              </a:tr>
              <a:tr h="30134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โรงพยาบาลหล่มสัก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46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7</a:t>
                      </a:r>
                      <a:r>
                        <a:rPr lang="en-US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,</a:t>
                      </a:r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233.08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</a:tr>
              <a:tr h="30134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โรงพยาบาลศรีเทพ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38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5</a:t>
                      </a:r>
                      <a:r>
                        <a:rPr lang="en-US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,</a:t>
                      </a:r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975.15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</a:tr>
              <a:tr h="30134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โรงพยาบาลเพชรบูรณ์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39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6</a:t>
                      </a:r>
                      <a:r>
                        <a:rPr lang="en-US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,</a:t>
                      </a:r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132.39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</a:tr>
              <a:tr h="30134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โรงพยาบาลหนองไผ่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22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3</a:t>
                      </a:r>
                      <a:r>
                        <a:rPr lang="en-US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,</a:t>
                      </a:r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459.3</a:t>
                      </a:r>
                      <a:r>
                        <a:rPr lang="en-US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0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</a:tr>
              <a:tr h="30134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โรงพยาบาลบึงสามพัน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17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2</a:t>
                      </a:r>
                      <a:r>
                        <a:rPr lang="en-US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,</a:t>
                      </a:r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673.1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</a:tr>
              <a:tr h="30134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โรงพยาบาลวิเชียรบุรี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19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2</a:t>
                      </a:r>
                      <a:r>
                        <a:rPr lang="en-US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,</a:t>
                      </a:r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987.58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</a:tr>
              <a:tr h="30134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9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โรงพยาบาลวังโป่ง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15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2</a:t>
                      </a:r>
                      <a:r>
                        <a:rPr lang="en-US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,</a:t>
                      </a:r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358.61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</a:tr>
              <a:tr h="30134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โรงพยาบาลชนแดน 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0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   1</a:t>
                      </a:r>
                      <a:r>
                        <a:rPr lang="en-US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,</a:t>
                      </a:r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572.42	</a:t>
                      </a:r>
                    </a:p>
                  </a:txBody>
                  <a:tcPr marL="9525" marR="9525" marT="9525" marB="0" anchor="b"/>
                </a:tc>
              </a:tr>
              <a:tr h="30134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โรงพยาบาลน้ำหนาว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0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+mj-cs"/>
                        </a:rPr>
                        <a:t>314.49</a:t>
                      </a:r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	</a:t>
                      </a:r>
                    </a:p>
                  </a:txBody>
                  <a:tcPr marL="9525" marR="9525" marT="9525" marB="0" anchor="b"/>
                </a:tc>
              </a:tr>
              <a:tr h="30134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รวม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          1</a:t>
                      </a:r>
                      <a:r>
                        <a:rPr lang="en-US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,</a:t>
                      </a:r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051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Angsana New (หัวเรื่อง)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165,260.19</a:t>
                      </a:r>
                      <a:r>
                        <a:rPr lang="th-TH" sz="2200" b="0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	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288557" y="6499249"/>
            <a:ext cx="84969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/>
              <a:t>หมายเหตุ : กองเศรษฐกิจสุขภาพและหลักประกันสุขภาพ สำนักงานปลัดกระทรวง</a:t>
            </a:r>
            <a:r>
              <a:rPr lang="th-TH" sz="1600" b="1" dirty="0" smtClean="0"/>
              <a:t>สาธารณสุข โอนเข้าโดยตรงไปยังโรงพยาบาลทุกแห่งแล้ว</a:t>
            </a:r>
            <a:endParaRPr lang="th-TH" sz="1600" b="1" dirty="0"/>
          </a:p>
        </p:txBody>
      </p:sp>
    </p:spTree>
    <p:extLst>
      <p:ext uri="{BB962C8B-B14F-4D97-AF65-F5344CB8AC3E}">
        <p14:creationId xmlns:p14="http://schemas.microsoft.com/office/powerpoint/2010/main" val="191681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สี่เหลี่ยมผืนผ้า 6"/>
          <p:cNvSpPr/>
          <p:nvPr/>
        </p:nvSpPr>
        <p:spPr>
          <a:xfrm>
            <a:off x="1421867" y="980728"/>
            <a:ext cx="657186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th-TH" sz="72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2631" y="2181057"/>
            <a:ext cx="3735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/>
              <a:t>เรื่อง.....เพื่อพิจารณา</a:t>
            </a:r>
            <a:endParaRPr lang="th-TH" sz="4000" b="1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555476" y="532963"/>
            <a:ext cx="657186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th-TH" sz="72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กลุ่มงานประกันสุขภาพ </a:t>
            </a:r>
            <a:endParaRPr lang="th-TH" sz="72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753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062" y="0"/>
            <a:ext cx="9165061" cy="1412776"/>
          </a:xfrm>
          <a:prstGeom prst="rect">
            <a:avLst/>
          </a:prstGeom>
        </p:spPr>
      </p:pic>
      <p:sp>
        <p:nvSpPr>
          <p:cNvPr id="7" name="สี่เหลี่ยมผืนผ้า 6"/>
          <p:cNvSpPr/>
          <p:nvPr/>
        </p:nvSpPr>
        <p:spPr>
          <a:xfrm>
            <a:off x="27708" y="188684"/>
            <a:ext cx="914501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วาระที่  </a:t>
            </a:r>
            <a:r>
              <a:rPr lang="th-TH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เรื่องเพื่อพิจารณา </a:t>
            </a:r>
          </a:p>
          <a:p>
            <a:r>
              <a:rPr lang="th-TH" sz="4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การจัดสรรเงินเหมาจ่ายรายหัวในกลุ่มบุคคลที่มีปัญหาสถานะและสิทธิ </a:t>
            </a:r>
            <a:r>
              <a:rPr lang="th-TH" sz="2400" b="1" dirty="0" err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ไตรมาส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ปีงบประมาณ </a:t>
            </a:r>
            <a:r>
              <a:rPr lang="en-US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492657"/>
              </p:ext>
            </p:extLst>
          </p:nvPr>
        </p:nvGraphicFramePr>
        <p:xfrm>
          <a:off x="57074" y="1700808"/>
          <a:ext cx="9008788" cy="49516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0176"/>
                <a:gridCol w="2360574"/>
                <a:gridCol w="936104"/>
                <a:gridCol w="1728192"/>
                <a:gridCol w="1829566"/>
                <a:gridCol w="1584176"/>
              </a:tblGrid>
              <a:tr h="83419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ลำดับ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จำนวนคน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ค่าบริการทางการแพทย์</a:t>
                      </a:r>
                      <a:b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กรณี </a:t>
                      </a:r>
                      <a:r>
                        <a:rPr lang="en-US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OPAE,OP Refer</a:t>
                      </a:r>
                      <a:br>
                        <a:rPr lang="en-US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เป็นเงิน </a:t>
                      </a:r>
                      <a:r>
                        <a:rPr lang="th-TH" sz="1800" b="1" u="none" strike="noStrike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52.41363210  </a:t>
                      </a:r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/>
                      </a:r>
                      <a:b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บาท/คน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ค่าบริการทางการแพทย์</a:t>
                      </a:r>
                      <a:b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กรณี </a:t>
                      </a:r>
                      <a:r>
                        <a:rPr lang="en-US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PP</a:t>
                      </a:r>
                      <a:br>
                        <a:rPr lang="en-US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เป็นเงิน </a:t>
                      </a:r>
                      <a:r>
                        <a:rPr lang="th-TH" sz="1800" b="1" u="none" strike="noStrike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52.41363210  </a:t>
                      </a:r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/>
                      </a:r>
                      <a:b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บาท/คน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รวมจำนวนเงิน</a:t>
                      </a:r>
                      <a:b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ค่าบริการทาง</a:t>
                      </a:r>
                      <a:b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การแพทย์ทั้งสิ้น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398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โรงพยาบาลเขาค้อ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749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39,257.81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39,257.81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78,515.62</a:t>
                      </a:r>
                    </a:p>
                  </a:txBody>
                  <a:tcPr marL="9525" marR="9525" marT="9525" marB="0" anchor="b"/>
                </a:tc>
              </a:tr>
              <a:tr h="387968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</a:t>
                      </a:r>
                      <a:r>
                        <a:rPr lang="th-TH" sz="1800" u="none" strike="noStrike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สมเด็จพระ</a:t>
                      </a:r>
                      <a:r>
                        <a:rPr lang="th-TH" sz="18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ยุพราชหล่มเก่า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94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4,926.88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4,926.88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9,853.76</a:t>
                      </a:r>
                    </a:p>
                  </a:txBody>
                  <a:tcPr marL="9525" marR="9525" marT="9525" marB="0" anchor="ctr"/>
                </a:tc>
              </a:tr>
              <a:tr h="28398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โรงพยาบาลหล่มสัก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46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2,411.02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2,411.02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4,822.04</a:t>
                      </a:r>
                    </a:p>
                  </a:txBody>
                  <a:tcPr marL="9525" marR="9525" marT="9525" marB="0" anchor="ctr"/>
                </a:tc>
              </a:tr>
              <a:tr h="28398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โรงพยาบาลศรีเทพ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38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1,991.71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1,991.71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3,983.42</a:t>
                      </a:r>
                    </a:p>
                  </a:txBody>
                  <a:tcPr marL="9525" marR="9525" marT="9525" marB="0" anchor="ctr"/>
                </a:tc>
              </a:tr>
              <a:tr h="28398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โรงพยาบาลเพชรบูรณ์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39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2,044.13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2,044.13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4,088.26</a:t>
                      </a:r>
                    </a:p>
                  </a:txBody>
                  <a:tcPr marL="9525" marR="9525" marT="9525" marB="0" anchor="ctr"/>
                </a:tc>
              </a:tr>
              <a:tr h="28398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โรงพยาบาลหนองไผ่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22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1,153.09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1,153.09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2,306.18</a:t>
                      </a:r>
                    </a:p>
                  </a:txBody>
                  <a:tcPr marL="9525" marR="9525" marT="9525" marB="0" anchor="ctr"/>
                </a:tc>
              </a:tr>
              <a:tr h="28398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7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โรงพยาบาลบึงสามพัน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17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891.03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891.03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1,782.06</a:t>
                      </a:r>
                    </a:p>
                  </a:txBody>
                  <a:tcPr marL="9525" marR="9525" marT="9525" marB="0" anchor="ctr"/>
                </a:tc>
              </a:tr>
              <a:tr h="28398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โรงพยาบาลวิเชียรบุรี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19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995.85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995.85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1,991.70</a:t>
                      </a:r>
                    </a:p>
                  </a:txBody>
                  <a:tcPr marL="9525" marR="9525" marT="9525" marB="0" anchor="ctr"/>
                </a:tc>
              </a:tr>
              <a:tr h="28398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9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โรงพยาบาลวังโป่ง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15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786.20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786.20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1,572.40</a:t>
                      </a:r>
                    </a:p>
                  </a:txBody>
                  <a:tcPr marL="9525" marR="9525" marT="9525" marB="0" anchor="ctr"/>
                </a:tc>
              </a:tr>
              <a:tr h="28398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10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โรงพยาบาลชนแดน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524.13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524.13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1,048.26</a:t>
                      </a:r>
                    </a:p>
                  </a:txBody>
                  <a:tcPr marL="9525" marR="9525" marT="9525" marB="0" anchor="ctr"/>
                </a:tc>
              </a:tr>
              <a:tr h="28398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11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โรงพยาบาลน้ำหนาว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104.88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104.88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209.76</a:t>
                      </a:r>
                    </a:p>
                  </a:txBody>
                  <a:tcPr marL="9525" marR="9525" marT="9525" marB="0" anchor="ctr"/>
                </a:tc>
              </a:tr>
              <a:tr h="28398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รวม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1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,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051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55,086.73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55,086.73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110,173.46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7884" y="1250513"/>
            <a:ext cx="3466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กรณี </a:t>
            </a:r>
            <a:r>
              <a:rPr lang="en-US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OPAE,OP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Refer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และ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PP</a:t>
            </a:r>
            <a:r>
              <a:rPr lang="th-TH" dirty="0" smtClean="0">
                <a:solidFill>
                  <a:srgbClr val="FF0000"/>
                </a:solidFill>
              </a:rPr>
              <a:t> </a:t>
            </a:r>
            <a:endParaRPr lang="th-TH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57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="" xmlns:a16="http://schemas.microsoft.com/office/drawing/2014/main" id="{8B8944E5-3B7C-1040-B1B4-AEE30C99421B}"/>
              </a:ext>
            </a:extLst>
          </p:cNvPr>
          <p:cNvSpPr/>
          <p:nvPr/>
        </p:nvSpPr>
        <p:spPr>
          <a:xfrm>
            <a:off x="89063" y="99752"/>
            <a:ext cx="8847119" cy="841318"/>
          </a:xfrm>
          <a:prstGeom prst="roundRect">
            <a:avLst/>
          </a:prstGeom>
          <a:solidFill>
            <a:srgbClr val="FFD57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063" y="170702"/>
            <a:ext cx="8847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cs typeface="+mj-cs"/>
              </a:rPr>
              <a:t>เงินจัดสรรเงินกันระดับประเทศ เพื่อช่วยเสริมสภาพคล่องทางการเงินของหน่วยบริการ </a:t>
            </a:r>
            <a:r>
              <a:rPr lang="th-TH" sz="3200" b="1" dirty="0" smtClean="0">
                <a:solidFill>
                  <a:srgbClr val="FF0000"/>
                </a:solidFill>
                <a:cs typeface="+mj-cs"/>
              </a:rPr>
              <a:t>จำนวน 2 ล้านบาท</a:t>
            </a:r>
            <a:endParaRPr lang="th-TH" sz="3200" b="1" dirty="0">
              <a:solidFill>
                <a:srgbClr val="FF0000"/>
              </a:solidFill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2" y="1053024"/>
            <a:ext cx="8686799" cy="580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83622" y="1824048"/>
            <a:ext cx="70183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cs typeface="+mj-cs"/>
              </a:rPr>
              <a:t>	สำนักงานเขตสุขภาพที่ 2 ได้จัดสรรเงินกันระดับประเทศให้กับสำนักงานสาธารณสุขจังหวัดเพชรบูรณ์ทุกแห่ง แห่งละ 2 ล้านบาท เพื่อช่วยเสริมสภาพคล่องทางการเงินของหน่วยบริการและสนับสนุนการจัดบริการของหน่วยบริการแก่ประชาชนตามนโยบายของกระทรวงสาธารณสุข ให้จังหวัดปรับเกลี่ยส่งสำนักงานเขตสุขภาพที่2  ภายในวันที่ 27 พฤษภาคม 2565 ซึ่ง </a:t>
            </a:r>
            <a:r>
              <a:rPr lang="th-TH" sz="2400" b="1" u="sng" dirty="0" smtClean="0">
                <a:solidFill>
                  <a:srgbClr val="FF0000"/>
                </a:solidFill>
                <a:cs typeface="+mj-cs"/>
              </a:rPr>
              <a:t>กลุ่มงานประกันสุขภาพ ได้จัดสรรให้หน่วยบริการทุกแห่ง เป็นการจัดซื้อยาเพื่อหมุนเวียนในการรักษาผู้ป่วย </a:t>
            </a:r>
            <a:r>
              <a:rPr lang="en-US" sz="2400" b="1" u="sng" dirty="0" smtClean="0">
                <a:solidFill>
                  <a:srgbClr val="FF0000"/>
                </a:solidFill>
                <a:cs typeface="+mj-cs"/>
              </a:rPr>
              <a:t>Hepatitis C </a:t>
            </a:r>
            <a:r>
              <a:rPr lang="th-TH" sz="2400" b="1" u="sng" dirty="0" smtClean="0">
                <a:solidFill>
                  <a:srgbClr val="FF0000"/>
                </a:solidFill>
                <a:cs typeface="+mj-cs"/>
              </a:rPr>
              <a:t>โดยให้โรงพยาบาลหนองไผ่เป็นผู้ดำเนินการจัดซื้อ</a:t>
            </a:r>
            <a:endParaRPr lang="th-TH" sz="2400" b="1" u="sng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5484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450</Words>
  <Application>Microsoft Office PowerPoint</Application>
  <PresentationFormat>นำเสนอทางหน้าจอ (4:3)</PresentationFormat>
  <Paragraphs>146</Paragraphs>
  <Slides>6</Slides>
  <Notes>6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7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Lelouch</dc:creator>
  <cp:lastModifiedBy>SSJ-Phattharasuda</cp:lastModifiedBy>
  <cp:revision>164</cp:revision>
  <cp:lastPrinted>2017-12-27T10:31:01Z</cp:lastPrinted>
  <dcterms:created xsi:type="dcterms:W3CDTF">2017-12-26T03:34:17Z</dcterms:created>
  <dcterms:modified xsi:type="dcterms:W3CDTF">2022-05-26T02:37:44Z</dcterms:modified>
</cp:coreProperties>
</file>