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77" r:id="rId2"/>
    <p:sldId id="414" r:id="rId3"/>
    <p:sldId id="415" r:id="rId4"/>
    <p:sldId id="426" r:id="rId5"/>
    <p:sldId id="425" r:id="rId6"/>
    <p:sldId id="427" r:id="rId7"/>
    <p:sldId id="428" r:id="rId8"/>
    <p:sldId id="429" r:id="rId9"/>
    <p:sldId id="433" r:id="rId10"/>
    <p:sldId id="430" r:id="rId11"/>
    <p:sldId id="432" r:id="rId12"/>
  </p:sldIdLst>
  <p:sldSz cx="9144000" cy="5715000" type="screen16x10"/>
  <p:notesSz cx="6888163" cy="10018713"/>
  <p:embeddedFontLst>
    <p:embeddedFont>
      <p:font typeface="Angsana New" pitchFamily="18" charset="-34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TH SarabunPSK" pitchFamily="34" charset="-34"/>
      <p:regular r:id="rId22"/>
      <p:bold r:id="rId23"/>
      <p:italic r:id="rId24"/>
      <p:boldItalic r:id="rId25"/>
    </p:embeddedFont>
    <p:embeddedFont>
      <p:font typeface="Calibri Light" pitchFamily="34" charset="0"/>
      <p:regular r:id="rId26"/>
      <p:italic r:id="rId27"/>
    </p:embeddedFont>
    <p:embeddedFont>
      <p:font typeface="Tahoma" pitchFamily="34" charset="0"/>
      <p:regular r:id="rId28"/>
      <p:bold r:id="rId29"/>
    </p:embeddedFont>
    <p:embeddedFont>
      <p:font typeface="Cordia New" pitchFamily="34" charset="-34"/>
      <p:regular r:id="rId30"/>
      <p:bold r:id="rId31"/>
      <p:italic r:id="rId32"/>
      <p:boldItalic r:id="rId33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FFFF"/>
    <a:srgbClr val="FF9797"/>
    <a:srgbClr val="FF3399"/>
    <a:srgbClr val="FF0066"/>
    <a:srgbClr val="003300"/>
    <a:srgbClr val="000000"/>
    <a:srgbClr val="FF6699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010" autoAdjust="0"/>
  </p:normalViewPr>
  <p:slideViewPr>
    <p:cSldViewPr snapToGrid="0">
      <p:cViewPr>
        <p:scale>
          <a:sx n="80" d="100"/>
          <a:sy n="80" d="100"/>
        </p:scale>
        <p:origin x="-876" y="-864"/>
      </p:cViewPr>
      <p:guideLst>
        <p:guide orient="horz" pos="216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รายได้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065191130423480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7099879199948282E-2"/>
                  <c:y val="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1291267582592955E-2"/>
                  <c:y val="-3.1252460629921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เพชรบูรณ์ รพท.</c:v>
                </c:pt>
                <c:pt idx="1">
                  <c:v>วิเชียรบุรี รพท.</c:v>
                </c:pt>
                <c:pt idx="2">
                  <c:v>หล่มสัก รพช.</c:v>
                </c:pt>
                <c:pt idx="3">
                  <c:v>หนองไผ่ รพช.</c:v>
                </c:pt>
                <c:pt idx="4">
                  <c:v>ชนแดน รพช.</c:v>
                </c:pt>
                <c:pt idx="5">
                  <c:v>บึงสามพัน รพช.</c:v>
                </c:pt>
                <c:pt idx="6">
                  <c:v>หล่มเก่า รพร.</c:v>
                </c:pt>
                <c:pt idx="7">
                  <c:v>ศรีเทพ รพช.</c:v>
                </c:pt>
                <c:pt idx="8">
                  <c:v>วังโป่ง รพช.</c:v>
                </c:pt>
                <c:pt idx="9">
                  <c:v>เขาค้อ รพช.</c:v>
                </c:pt>
                <c:pt idx="10">
                  <c:v>น้ำหนาว รพช.</c:v>
                </c:pt>
              </c:strCache>
            </c:strRef>
          </c:cat>
          <c:val>
            <c:numRef>
              <c:f>Sheet1!$B$2:$B$12</c:f>
              <c:numCache>
                <c:formatCode>0.00</c:formatCode>
                <c:ptCount val="11"/>
                <c:pt idx="0">
                  <c:v>15.606020347445364</c:v>
                </c:pt>
                <c:pt idx="1">
                  <c:v>19.522377702588219</c:v>
                </c:pt>
                <c:pt idx="2">
                  <c:v>16.474095326571973</c:v>
                </c:pt>
                <c:pt idx="3">
                  <c:v>52.951627048918489</c:v>
                </c:pt>
                <c:pt idx="4">
                  <c:v>-2.2390119166696771</c:v>
                </c:pt>
                <c:pt idx="5">
                  <c:v>23.423940763371959</c:v>
                </c:pt>
                <c:pt idx="6">
                  <c:v>0.27244610947740339</c:v>
                </c:pt>
                <c:pt idx="7">
                  <c:v>19.468925994120216</c:v>
                </c:pt>
                <c:pt idx="8">
                  <c:v>32.891155358141312</c:v>
                </c:pt>
                <c:pt idx="9">
                  <c:v>5.2380779400022881</c:v>
                </c:pt>
                <c:pt idx="10">
                  <c:v>18.205735771985818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ค่าใช้จ่าย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517344034762372E-2"/>
                  <c:y val="1.562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CC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30382260847079E-2"/>
                  <c:y val="2.187499999999999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904305808677663E-2"/>
                  <c:y val="1.25000000000000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CC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6782293565082465E-3"/>
                  <c:y val="9.3749999999999997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130382260847079E-2"/>
                  <c:y val="1.562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356458713016493E-2"/>
                  <c:y val="2.187499999999999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291267582592955E-2"/>
                  <c:y val="1.25000000000000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0651911304235394E-3"/>
                  <c:y val="2.50000000000000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291267582592955E-2"/>
                  <c:y val="2.50000000000000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904305808677663E-2"/>
                  <c:y val="1.874999999999999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2904305808677663E-2"/>
                  <c:y val="2.50000000000000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เพชรบูรณ์ รพท.</c:v>
                </c:pt>
                <c:pt idx="1">
                  <c:v>วิเชียรบุรี รพท.</c:v>
                </c:pt>
                <c:pt idx="2">
                  <c:v>หล่มสัก รพช.</c:v>
                </c:pt>
                <c:pt idx="3">
                  <c:v>หนองไผ่ รพช.</c:v>
                </c:pt>
                <c:pt idx="4">
                  <c:v>ชนแดน รพช.</c:v>
                </c:pt>
                <c:pt idx="5">
                  <c:v>บึงสามพัน รพช.</c:v>
                </c:pt>
                <c:pt idx="6">
                  <c:v>หล่มเก่า รพร.</c:v>
                </c:pt>
                <c:pt idx="7">
                  <c:v>ศรีเทพ รพช.</c:v>
                </c:pt>
                <c:pt idx="8">
                  <c:v>วังโป่ง รพช.</c:v>
                </c:pt>
                <c:pt idx="9">
                  <c:v>เขาค้อ รพช.</c:v>
                </c:pt>
                <c:pt idx="10">
                  <c:v>น้ำหนาว รพช.</c:v>
                </c:pt>
              </c:strCache>
            </c:strRef>
          </c:cat>
          <c:val>
            <c:numRef>
              <c:f>Sheet1!$C$2:$C$12</c:f>
              <c:numCache>
                <c:formatCode>0.00</c:formatCode>
                <c:ptCount val="11"/>
                <c:pt idx="0">
                  <c:v>2.1286707113782906</c:v>
                </c:pt>
                <c:pt idx="1">
                  <c:v>0.67333537103768193</c:v>
                </c:pt>
                <c:pt idx="2">
                  <c:v>-2.7886093031755084</c:v>
                </c:pt>
                <c:pt idx="3">
                  <c:v>7.7882519265296164</c:v>
                </c:pt>
                <c:pt idx="4">
                  <c:v>-2.8953056096083691</c:v>
                </c:pt>
                <c:pt idx="5">
                  <c:v>0.57792533427832637</c:v>
                </c:pt>
                <c:pt idx="6">
                  <c:v>-1.5880754988443544</c:v>
                </c:pt>
                <c:pt idx="7">
                  <c:v>9.0740284321016063</c:v>
                </c:pt>
                <c:pt idx="8">
                  <c:v>-0.40421977546404619</c:v>
                </c:pt>
                <c:pt idx="9">
                  <c:v>-4.0932165110281007</c:v>
                </c:pt>
                <c:pt idx="10">
                  <c:v>1.3030279313666706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856832"/>
        <c:axId val="212858368"/>
      </c:barChart>
      <c:catAx>
        <c:axId val="212856832"/>
        <c:scaling>
          <c:orientation val="minMax"/>
        </c:scaling>
        <c:delete val="0"/>
        <c:axPos val="b"/>
        <c:majorTickMark val="out"/>
        <c:minorTickMark val="none"/>
        <c:tickLblPos val="nextTo"/>
        <c:crossAx val="212858368"/>
        <c:crosses val="autoZero"/>
        <c:auto val="1"/>
        <c:lblAlgn val="ctr"/>
        <c:lblOffset val="100"/>
        <c:noMultiLvlLbl val="0"/>
      </c:catAx>
      <c:valAx>
        <c:axId val="212858368"/>
        <c:scaling>
          <c:orientation val="minMax"/>
          <c:max val="150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12856832"/>
        <c:crosses val="autoZero"/>
        <c:crossBetween val="between"/>
        <c:majorUnit val="20"/>
        <c:minorUnit val="4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0.27903</cdr:x>
      <cdr:y>0.70792</cdr:y>
    </cdr:from>
    <cdr:to>
      <cdr:x>0.35897</cdr:x>
      <cdr:y>0.8025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96936" y="3022105"/>
          <a:ext cx="629392" cy="403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2000" b="1" dirty="0" smtClean="0">
              <a:solidFill>
                <a:srgbClr val="00CC00"/>
              </a:solidFill>
              <a:cs typeface="+mj-cs"/>
            </a:rPr>
            <a:t>-0.13</a:t>
          </a:r>
          <a:endParaRPr lang="th-TH" sz="2000" b="1" dirty="0">
            <a:solidFill>
              <a:srgbClr val="00CC00"/>
            </a:solidFill>
            <a:cs typeface="+mj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7AAC8261-0E5D-48ED-AA02-B6DDB2CD02EB}" type="datetimeFigureOut">
              <a:rPr lang="th-TH" smtClean="0"/>
              <a:pPr/>
              <a:t>29/06/65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752475"/>
            <a:ext cx="6007100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8" tIns="48300" rIns="96598" bIns="4830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598" tIns="48300" rIns="96598" bIns="48300" rtlCol="0"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9724CE91-B45C-4A59-8FBE-C0ED21E53B45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77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4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3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898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994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45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93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7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21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811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477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33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430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962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E538ACEB-FDB9-4772-90A9-561ED153D289}" type="datetimeFigureOut">
              <a:rPr lang="th-TH" smtClean="0"/>
              <a:pPr/>
              <a:t>29/06/65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2B9F0BA4-592B-4B05-ACE4-E5A90E62A0C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746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2794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91886" y="1626921"/>
            <a:ext cx="2375066" cy="10094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Total Performance Score</a:t>
            </a:r>
            <a:endParaRPr lang="th-TH" sz="2400" b="1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01880" y="2762990"/>
            <a:ext cx="2149434" cy="672937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Net Working Capital</a:t>
            </a:r>
            <a:endParaRPr lang="th-TH" sz="2400" b="1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774"/>
          <a:stretch/>
        </p:blipFill>
        <p:spPr bwMode="auto">
          <a:xfrm>
            <a:off x="6139543" y="1506738"/>
            <a:ext cx="2790701" cy="92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0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8" t="15706" r="5339" b="17938"/>
          <a:stretch/>
        </p:blipFill>
        <p:spPr bwMode="auto">
          <a:xfrm>
            <a:off x="721693" y="522511"/>
            <a:ext cx="8422307" cy="509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5" t="23498" r="1569" b="12094"/>
          <a:stretch/>
        </p:blipFill>
        <p:spPr bwMode="auto">
          <a:xfrm>
            <a:off x="1" y="223836"/>
            <a:ext cx="9144000" cy="549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75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9102" y="204717"/>
            <a:ext cx="4698242" cy="136468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สถานการณ์การเงินการคลัง</a:t>
            </a:r>
            <a:endParaRPr lang="en-US" sz="4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จังหวัดเพชรบูรณ์</a:t>
            </a:r>
            <a:endParaRPr lang="en-US" sz="4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85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32C7012-B287-4793-B044-E91B05DAA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254871"/>
              </p:ext>
            </p:extLst>
          </p:nvPr>
        </p:nvGraphicFramePr>
        <p:xfrm>
          <a:off x="55745" y="720151"/>
          <a:ext cx="8731994" cy="4788416"/>
        </p:xfrm>
        <a:graphic>
          <a:graphicData uri="http://schemas.openxmlformats.org/drawingml/2006/table">
            <a:tbl>
              <a:tblPr/>
              <a:tblGrid>
                <a:gridCol w="832401">
                  <a:extLst>
                    <a:ext uri="{9D8B030D-6E8A-4147-A177-3AD203B41FA5}">
                      <a16:colId xmlns:a16="http://schemas.microsoft.com/office/drawing/2014/main" xmlns="" val="864851920"/>
                    </a:ext>
                  </a:extLst>
                </a:gridCol>
                <a:gridCol w="540520">
                  <a:extLst>
                    <a:ext uri="{9D8B030D-6E8A-4147-A177-3AD203B41FA5}">
                      <a16:colId xmlns:a16="http://schemas.microsoft.com/office/drawing/2014/main" xmlns="" val="4141582123"/>
                    </a:ext>
                  </a:extLst>
                </a:gridCol>
                <a:gridCol w="496646">
                  <a:extLst>
                    <a:ext uri="{9D8B030D-6E8A-4147-A177-3AD203B41FA5}">
                      <a16:colId xmlns:a16="http://schemas.microsoft.com/office/drawing/2014/main" xmlns="" val="3762564603"/>
                    </a:ext>
                  </a:extLst>
                </a:gridCol>
                <a:gridCol w="436080">
                  <a:extLst>
                    <a:ext uri="{9D8B030D-6E8A-4147-A177-3AD203B41FA5}">
                      <a16:colId xmlns:a16="http://schemas.microsoft.com/office/drawing/2014/main" xmlns="" val="1895151959"/>
                    </a:ext>
                  </a:extLst>
                </a:gridCol>
                <a:gridCol w="472420">
                  <a:extLst>
                    <a:ext uri="{9D8B030D-6E8A-4147-A177-3AD203B41FA5}">
                      <a16:colId xmlns:a16="http://schemas.microsoft.com/office/drawing/2014/main" xmlns="" val="872084387"/>
                    </a:ext>
                  </a:extLst>
                </a:gridCol>
                <a:gridCol w="557213">
                  <a:extLst>
                    <a:ext uri="{9D8B030D-6E8A-4147-A177-3AD203B41FA5}">
                      <a16:colId xmlns:a16="http://schemas.microsoft.com/office/drawing/2014/main" xmlns="" val="3092569332"/>
                    </a:ext>
                  </a:extLst>
                </a:gridCol>
                <a:gridCol w="484534">
                  <a:extLst>
                    <a:ext uri="{9D8B030D-6E8A-4147-A177-3AD203B41FA5}">
                      <a16:colId xmlns:a16="http://schemas.microsoft.com/office/drawing/2014/main" xmlns="" val="647908698"/>
                    </a:ext>
                  </a:extLst>
                </a:gridCol>
                <a:gridCol w="387626">
                  <a:extLst>
                    <a:ext uri="{9D8B030D-6E8A-4147-A177-3AD203B41FA5}">
                      <a16:colId xmlns:a16="http://schemas.microsoft.com/office/drawing/2014/main" xmlns="" val="1265809763"/>
                    </a:ext>
                  </a:extLst>
                </a:gridCol>
                <a:gridCol w="472420">
                  <a:extLst>
                    <a:ext uri="{9D8B030D-6E8A-4147-A177-3AD203B41FA5}">
                      <a16:colId xmlns:a16="http://schemas.microsoft.com/office/drawing/2014/main" xmlns="" val="562467671"/>
                    </a:ext>
                  </a:extLst>
                </a:gridCol>
                <a:gridCol w="520874">
                  <a:extLst>
                    <a:ext uri="{9D8B030D-6E8A-4147-A177-3AD203B41FA5}">
                      <a16:colId xmlns:a16="http://schemas.microsoft.com/office/drawing/2014/main" xmlns="" val="3213559514"/>
                    </a:ext>
                  </a:extLst>
                </a:gridCol>
                <a:gridCol w="545100">
                  <a:extLst>
                    <a:ext uri="{9D8B030D-6E8A-4147-A177-3AD203B41FA5}">
                      <a16:colId xmlns:a16="http://schemas.microsoft.com/office/drawing/2014/main" xmlns="" val="4199117785"/>
                    </a:ext>
                  </a:extLst>
                </a:gridCol>
                <a:gridCol w="645621">
                  <a:extLst>
                    <a:ext uri="{9D8B030D-6E8A-4147-A177-3AD203B41FA5}">
                      <a16:colId xmlns:a16="http://schemas.microsoft.com/office/drawing/2014/main" xmlns="" val="1050485205"/>
                    </a:ext>
                  </a:extLst>
                </a:gridCol>
                <a:gridCol w="707913">
                  <a:extLst>
                    <a:ext uri="{9D8B030D-6E8A-4147-A177-3AD203B41FA5}">
                      <a16:colId xmlns:a16="http://schemas.microsoft.com/office/drawing/2014/main" xmlns="" val="217301549"/>
                    </a:ext>
                  </a:extLst>
                </a:gridCol>
                <a:gridCol w="768133">
                  <a:extLst>
                    <a:ext uri="{9D8B030D-6E8A-4147-A177-3AD203B41FA5}">
                      <a16:colId xmlns:a16="http://schemas.microsoft.com/office/drawing/2014/main" xmlns="" val="2127083008"/>
                    </a:ext>
                  </a:extLst>
                </a:gridCol>
                <a:gridCol w="864493">
                  <a:extLst>
                    <a:ext uri="{9D8B030D-6E8A-4147-A177-3AD203B41FA5}">
                      <a16:colId xmlns:a16="http://schemas.microsoft.com/office/drawing/2014/main" xmlns="" val="3893891369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C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จำนวนเตียง</a:t>
                      </a:r>
                    </a:p>
                  </a:txBody>
                  <a:tcPr marL="2858" marR="2858" marT="317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1.5)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QR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1)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R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0.8)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NWC</a:t>
                      </a:r>
                    </a:p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ล้านบาท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NI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ล้านบาท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Liquid</a:t>
                      </a:r>
                      <a:b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Index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Status Index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Survive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Index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Risk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Scoring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EBITDA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เงินบำรุงคงเหลือ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หนี้สินและภาระผูกพัน</a:t>
                      </a:r>
                    </a:p>
                  </a:txBody>
                  <a:tcPr marL="4763" marR="4763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เงินบำรุงคงเหลือ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หักหนี้แล้ว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1530648"/>
                  </a:ext>
                </a:extLst>
              </a:tr>
              <a:tr h="319921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เพชรบูรณ์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363.99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79.18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89.48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327.42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198.98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128,437,477.83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3259790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วิเชียรบุรี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178.45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102.53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120.07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112.84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76.92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35,920,310.95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2172989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หล่มสัก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168.88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131.02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135.61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113.10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67.03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46,070,964.66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5791495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หนองไผ่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5.38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147.37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150.82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147.27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30.11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33.63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-3,521,942.31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8078477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ชนแดน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27.07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15.47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18.98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34.75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32.48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2,270,480.33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5092176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บึงสามพัน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87.45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86.99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87.73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78.58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35.56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43,015,540.02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2290199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หล่มเก่า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35.41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31.91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45.00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34.01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49.38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-15,370,846.28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3293651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ศรีเทพ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63.72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33.42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36.47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40.84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22.23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18,610,986.22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8796110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วังโป่ง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5.31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70.57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52.34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54.20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35.83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16.38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19,457,481.80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9903487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เขาค้อ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4.04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43.80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17.43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20.10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44.91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14.42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30,490,883.17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น้ำหนาว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6.74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6.46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43.79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21.58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22.60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31.64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7.62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24,017,007.44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รวม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1,496 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1,230.56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722.74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     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777.56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884.08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554.69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329,398,343.83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C2F2A363-8D95-6C4B-93B6-E7EEABDDD61A}"/>
              </a:ext>
            </a:extLst>
          </p:cNvPr>
          <p:cNvSpPr/>
          <p:nvPr/>
        </p:nvSpPr>
        <p:spPr>
          <a:xfrm>
            <a:off x="613756" y="113731"/>
            <a:ext cx="8363063" cy="49798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ระดับวิกฤตทางการเงิน (ไม่รวมงบลงทุน) ตามเกณฑ์ความเสี่ยง 7 ระดับ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 พฤษภาคม 2565</a:t>
            </a:r>
            <a:endParaRPr lang="en-US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2586478" y="5559777"/>
            <a:ext cx="6209868" cy="1552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</a:t>
            </a:r>
            <a:r>
              <a:rPr lang="en-US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เศรษฐกิจ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14  มิถุนายน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21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3">
            <a:extLst>
              <a:ext uri="{FF2B5EF4-FFF2-40B4-BE49-F238E27FC236}">
                <a16:creationId xmlns:a16="http://schemas.microsoft.com/office/drawing/2014/main" xmlns="" id="{B83B04BF-CB1B-BC45-95B8-26E5EEA51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11336"/>
              </p:ext>
            </p:extLst>
          </p:nvPr>
        </p:nvGraphicFramePr>
        <p:xfrm>
          <a:off x="164668" y="508736"/>
          <a:ext cx="8814662" cy="4905776"/>
        </p:xfrm>
        <a:graphic>
          <a:graphicData uri="http://schemas.openxmlformats.org/drawingml/2006/table">
            <a:tbl>
              <a:tblPr/>
              <a:tblGrid>
                <a:gridCol w="905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7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80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03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76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888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366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85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ระยะเวลาถัวเฉลี่ย </a:t>
                      </a:r>
                    </a:p>
                  </a:txBody>
                  <a:tcPr marL="7057" marR="7057" marT="7841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การชำระหนี้การค้า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CSMBS 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SSS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การบริหารสินค้าคงคลัง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5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 marL="7057" marR="7057" marT="7841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R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&lt;0.8   P&lt;180 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</a:t>
                      </a:r>
                      <a:b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&gt;0.8   P&lt;90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รพท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.เพชรบูรณ์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1.65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112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320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ท.วิ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เชียรบุรี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1.47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166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91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.หล่มสัก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1.69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94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92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168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.หนองไผ่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0.90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109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112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.ชนแดน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1.07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287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184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90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.บึงสามพัน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2.21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136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109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125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134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.หล่มเก่า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0.69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188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.ศรีเทพ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1.84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176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78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86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.วังโป่ง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2.19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184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71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.เขาค้อ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3.11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137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137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.น้ำหนาว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4.15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89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86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0097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รวม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0" marR="0" marT="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1.91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1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3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5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6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7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A63B8D8-C3C3-AC4B-8F48-CFAC9A3BA173}"/>
              </a:ext>
            </a:extLst>
          </p:cNvPr>
          <p:cNvSpPr/>
          <p:nvPr/>
        </p:nvSpPr>
        <p:spPr>
          <a:xfrm>
            <a:off x="1682440" y="0"/>
            <a:ext cx="5779120" cy="539376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ประสิทธิภาพการชำระหนี้และเรียกเก็บ (ณ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เดือนพฤษภาคม 2565)</a:t>
            </a:r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2788358" y="5472415"/>
            <a:ext cx="6209868" cy="1552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</a:t>
            </a:r>
            <a:r>
              <a:rPr lang="en-US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เศรษฐกิจ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14  มิถุนายน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00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177814" y="11435"/>
            <a:ext cx="8895134" cy="59134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</a:t>
            </a:r>
            <a:r>
              <a:rPr lang="en-US" sz="2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Planfin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จังหวัดเพชรบูรณ์  ปีงบประมาณ </a:t>
            </a:r>
            <a:r>
              <a:rPr lang="en-US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sz="2200" b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 พฤษภาคม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1460252698"/>
              </p:ext>
            </p:extLst>
          </p:nvPr>
        </p:nvGraphicFramePr>
        <p:xfrm>
          <a:off x="783770" y="825500"/>
          <a:ext cx="7873341" cy="4269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1448789" y="602777"/>
            <a:ext cx="593766" cy="34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71599" y="631032"/>
            <a:ext cx="748145" cy="34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2681480" y="5360788"/>
            <a:ext cx="6209868" cy="1552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</a:t>
            </a:r>
            <a:r>
              <a:rPr lang="en-US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เศรษฐกิจ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24 พฤษภาคม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09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296881" y="83127"/>
            <a:ext cx="8668987" cy="439387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</a:t>
            </a:r>
            <a:r>
              <a:rPr lang="en-US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IP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2565 ที่รับโอนจาก </a:t>
            </a:r>
            <a:r>
              <a:rPr lang="th-TH" sz="22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ประจำเดือน พฤษภาคม 2565 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="" xmlns:a16="http://schemas.microsoft.com/office/drawing/2014/main" id="{E66667D9-EE8D-0444-A3A9-6B3CE1EF2792}"/>
              </a:ext>
            </a:extLst>
          </p:cNvPr>
          <p:cNvSpPr/>
          <p:nvPr/>
        </p:nvSpPr>
        <p:spPr>
          <a:xfrm>
            <a:off x="903451" y="5274030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https://ucapps1.nhso.go.th/budgetreport/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31  มีนาคม 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88950"/>
            <a:ext cx="83915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5" t="11445" r="2182" b="19278"/>
          <a:stretch/>
        </p:blipFill>
        <p:spPr bwMode="auto">
          <a:xfrm>
            <a:off x="201881" y="0"/>
            <a:ext cx="843148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2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6" t="17533" r="1570" b="15991"/>
          <a:stretch/>
        </p:blipFill>
        <p:spPr bwMode="auto">
          <a:xfrm>
            <a:off x="0" y="186003"/>
            <a:ext cx="9144001" cy="552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7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4659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10936</TotalTime>
  <Words>577</Words>
  <Application>Microsoft Office PowerPoint</Application>
  <PresentationFormat>นำเสนอทางหน้าจอ (16:10)</PresentationFormat>
  <Paragraphs>334</Paragraphs>
  <Slides>11</Slides>
  <Notes>7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7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9" baseType="lpstr">
      <vt:lpstr>Arial</vt:lpstr>
      <vt:lpstr>Angsana New</vt:lpstr>
      <vt:lpstr>Calibri</vt:lpstr>
      <vt:lpstr>TH SarabunPSK</vt:lpstr>
      <vt:lpstr>Calibri Light</vt:lpstr>
      <vt:lpstr>Tahoma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ตัวชี้วัด : ร้อยละความสำเร็จของส่วนราชการในสังกัดสำนักงานปลัดกระทรวงสาธารณสุขที่ดำเนินการพัฒนาคุณภาพการบริหารจัดการภาครัฐผ่านเกณฑ์ที่กำหนด</dc:title>
  <dc:creator>Admin</dc:creator>
  <cp:lastModifiedBy>SSJ-Phattharasuda</cp:lastModifiedBy>
  <cp:revision>909</cp:revision>
  <cp:lastPrinted>2022-05-02T04:43:34Z</cp:lastPrinted>
  <dcterms:created xsi:type="dcterms:W3CDTF">2020-01-27T08:50:32Z</dcterms:created>
  <dcterms:modified xsi:type="dcterms:W3CDTF">2022-06-29T03:34:44Z</dcterms:modified>
</cp:coreProperties>
</file>