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5" r:id="rId4"/>
    <p:sldId id="266" r:id="rId5"/>
  </p:sldIdLst>
  <p:sldSz cx="9144000" cy="6858000" type="screen4x3"/>
  <p:notesSz cx="6797675" cy="99282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05CB"/>
    <a:srgbClr val="3FF3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-132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ACEB-FDB9-4772-90A9-561ED153D289}" type="datetimeFigureOut">
              <a:rPr lang="th-TH" smtClean="0"/>
              <a:t>29/06/65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0BA4-592B-4B05-ACE4-E5A90E62A0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9898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ACEB-FDB9-4772-90A9-561ED153D289}" type="datetimeFigureOut">
              <a:rPr lang="th-TH" smtClean="0"/>
              <a:t>29/06/65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0BA4-592B-4B05-ACE4-E5A90E62A0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59945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ACEB-FDB9-4772-90A9-561ED153D289}" type="datetimeFigureOut">
              <a:rPr lang="th-TH" smtClean="0"/>
              <a:t>29/06/65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0BA4-592B-4B05-ACE4-E5A90E62A0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8453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ACEB-FDB9-4772-90A9-561ED153D289}" type="datetimeFigureOut">
              <a:rPr lang="th-TH" smtClean="0"/>
              <a:t>29/06/65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0BA4-592B-4B05-ACE4-E5A90E62A0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393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ACEB-FDB9-4772-90A9-561ED153D289}" type="datetimeFigureOut">
              <a:rPr lang="th-TH" smtClean="0"/>
              <a:t>29/06/65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0BA4-592B-4B05-ACE4-E5A90E62A0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671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ACEB-FDB9-4772-90A9-561ED153D289}" type="datetimeFigureOut">
              <a:rPr lang="th-TH" smtClean="0"/>
              <a:t>29/06/65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0BA4-592B-4B05-ACE4-E5A90E62A0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7216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ACEB-FDB9-4772-90A9-561ED153D289}" type="datetimeFigureOut">
              <a:rPr lang="th-TH" smtClean="0"/>
              <a:t>29/06/65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0BA4-592B-4B05-ACE4-E5A90E62A0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8118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ACEB-FDB9-4772-90A9-561ED153D289}" type="datetimeFigureOut">
              <a:rPr lang="th-TH" smtClean="0"/>
              <a:t>29/06/65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0BA4-592B-4B05-ACE4-E5A90E62A0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34772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ACEB-FDB9-4772-90A9-561ED153D289}" type="datetimeFigureOut">
              <a:rPr lang="th-TH" smtClean="0"/>
              <a:t>29/06/65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0BA4-592B-4B05-ACE4-E5A90E62A0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7633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ACEB-FDB9-4772-90A9-561ED153D289}" type="datetimeFigureOut">
              <a:rPr lang="th-TH" smtClean="0"/>
              <a:t>29/06/65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0BA4-592B-4B05-ACE4-E5A90E62A0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74308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ACEB-FDB9-4772-90A9-561ED153D289}" type="datetimeFigureOut">
              <a:rPr lang="th-TH" smtClean="0"/>
              <a:t>29/06/65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F0BA4-592B-4B05-ACE4-E5A90E62A0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9622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8ACEB-FDB9-4772-90A9-561ED153D289}" type="datetimeFigureOut">
              <a:rPr lang="th-TH" smtClean="0"/>
              <a:t>29/06/65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F0BA4-592B-4B05-ACE4-E5A90E62A0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7468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แทนเนื้อหา 2"/>
          <p:cNvSpPr txBox="1">
            <a:spLocks noGrp="1"/>
          </p:cNvSpPr>
          <p:nvPr>
            <p:ph type="ctrTitle"/>
          </p:nvPr>
        </p:nvSpPr>
        <p:spPr>
          <a:xfrm>
            <a:off x="0" y="-76200"/>
            <a:ext cx="9144000" cy="5214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th-TH" sz="2800" b="1" dirty="0" smtClean="0">
                <a:latin typeface="TH SarabunPSK" pitchFamily="34" charset="-34"/>
                <a:ea typeface="Tahoma" panose="020B0604030504040204" pitchFamily="34" charset="0"/>
                <a:cs typeface="+mj-cs"/>
              </a:rPr>
              <a:t>ตัวชี้วัด</a:t>
            </a:r>
            <a:r>
              <a:rPr lang="th-TH" sz="2800" b="1" dirty="0" smtClean="0">
                <a:solidFill>
                  <a:schemeClr val="bg1"/>
                </a:solidFill>
                <a:latin typeface="TH SarabunPSK" pitchFamily="34" charset="-34"/>
                <a:ea typeface="Tahoma" panose="020B0604030504040204" pitchFamily="34" charset="0"/>
                <a:cs typeface="+mj-cs"/>
              </a:rPr>
              <a:t> </a:t>
            </a:r>
            <a:r>
              <a:rPr lang="en-US" sz="2800" b="1" dirty="0" smtClean="0">
                <a:latin typeface="TH SarabunPSK" pitchFamily="34" charset="-34"/>
                <a:ea typeface="Tahoma" panose="020B0604030504040204" pitchFamily="34" charset="0"/>
                <a:cs typeface="+mj-cs"/>
              </a:rPr>
              <a:t>: </a:t>
            </a:r>
            <a:r>
              <a:rPr lang="th-TH" sz="2800" b="1" dirty="0">
                <a:latin typeface="TH SarabunPSK" pitchFamily="34" charset="-34"/>
                <a:ea typeface="Tahoma" panose="020B0604030504040204" pitchFamily="34" charset="0"/>
                <a:cs typeface="+mj-cs"/>
              </a:rPr>
              <a:t> </a:t>
            </a:r>
            <a:r>
              <a:rPr lang="th-TH" sz="2800" b="1" dirty="0" err="1">
                <a:latin typeface="TH SarabunPSK" pitchFamily="34" charset="-34"/>
                <a:ea typeface="Tahoma" panose="020B0604030504040204" pitchFamily="34" charset="0"/>
                <a:cs typeface="+mj-cs"/>
              </a:rPr>
              <a:t>รพท</a:t>
            </a:r>
            <a:r>
              <a:rPr lang="th-TH" sz="2800" b="1" dirty="0">
                <a:latin typeface="TH SarabunPSK" pitchFamily="34" charset="-34"/>
                <a:ea typeface="Tahoma" panose="020B0604030504040204" pitchFamily="34" charset="0"/>
                <a:cs typeface="+mj-cs"/>
              </a:rPr>
              <a:t>. ผ่านการรับรองขั้น 3 ร้อยละ </a:t>
            </a:r>
            <a:r>
              <a:rPr lang="th-TH" sz="2800" b="1" dirty="0" smtClean="0">
                <a:latin typeface="TH SarabunPSK" pitchFamily="34" charset="-34"/>
                <a:ea typeface="Tahoma" panose="020B0604030504040204" pitchFamily="34" charset="0"/>
                <a:cs typeface="+mj-cs"/>
              </a:rPr>
              <a:t>100 และ</a:t>
            </a:r>
            <a:r>
              <a:rPr lang="th-TH" sz="2800" b="1" dirty="0" err="1" smtClean="0">
                <a:latin typeface="TH SarabunPSK" pitchFamily="34" charset="-34"/>
                <a:ea typeface="Tahoma" panose="020B0604030504040204" pitchFamily="34" charset="0"/>
                <a:cs typeface="+mj-cs"/>
              </a:rPr>
              <a:t>รพช</a:t>
            </a:r>
            <a:r>
              <a:rPr lang="th-TH" sz="2800" b="1" dirty="0" smtClean="0">
                <a:latin typeface="TH SarabunPSK" pitchFamily="34" charset="-34"/>
                <a:ea typeface="Tahoma" panose="020B0604030504040204" pitchFamily="34" charset="0"/>
                <a:cs typeface="+mj-cs"/>
              </a:rPr>
              <a:t>.</a:t>
            </a:r>
            <a:r>
              <a:rPr lang="th-TH" sz="2800" b="1" dirty="0">
                <a:latin typeface="TH SarabunPSK" pitchFamily="34" charset="-34"/>
                <a:ea typeface="Tahoma" panose="020B0604030504040204" pitchFamily="34" charset="0"/>
                <a:cs typeface="+mj-cs"/>
              </a:rPr>
              <a:t>ผ่านการรับรองขั้น 3 ร้อยละ </a:t>
            </a:r>
            <a:r>
              <a:rPr lang="th-TH" sz="2800" b="1" dirty="0" smtClean="0">
                <a:latin typeface="TH SarabunPSK" pitchFamily="34" charset="-34"/>
                <a:ea typeface="Tahoma" panose="020B0604030504040204" pitchFamily="34" charset="0"/>
                <a:cs typeface="+mj-cs"/>
              </a:rPr>
              <a:t>90</a:t>
            </a:r>
            <a:endParaRPr lang="th-TH" sz="2800" b="1" dirty="0">
              <a:latin typeface="TH SarabunPSK" pitchFamily="34" charset="-34"/>
              <a:ea typeface="Tahoma" panose="020B0604030504040204" pitchFamily="34" charset="0"/>
              <a:cs typeface="+mj-cs"/>
            </a:endParaRPr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6332560" y="6284128"/>
            <a:ext cx="2361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1800" b="1" dirty="0" smtClean="0">
                <a:solidFill>
                  <a:srgbClr val="2105CB"/>
                </a:solidFill>
                <a:latin typeface="Angsana New" pitchFamily="18" charset="-34"/>
                <a:ea typeface="Tahoma" panose="020B0604030504040204" pitchFamily="34" charset="0"/>
                <a:cs typeface="Angsana New" pitchFamily="18" charset="-34"/>
              </a:rPr>
              <a:t>ข้อมูล ณ วันที่ 29 มิถุนายน 2565</a:t>
            </a:r>
            <a:endParaRPr lang="th-TH" sz="1800" b="1" dirty="0">
              <a:solidFill>
                <a:srgbClr val="2105CB"/>
              </a:solidFill>
              <a:latin typeface="Angsana New" pitchFamily="18" charset="-34"/>
              <a:ea typeface="Tahoma" panose="020B0604030504040204" pitchFamily="34" charset="0"/>
              <a:cs typeface="Angsana New" pitchFamily="18" charset="-34"/>
            </a:endParaRPr>
          </a:p>
        </p:txBody>
      </p:sp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461509"/>
              </p:ext>
            </p:extLst>
          </p:nvPr>
        </p:nvGraphicFramePr>
        <p:xfrm>
          <a:off x="163774" y="573204"/>
          <a:ext cx="8830102" cy="611253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115019"/>
                <a:gridCol w="1443747"/>
                <a:gridCol w="2090835"/>
                <a:gridCol w="3180501"/>
              </a:tblGrid>
              <a:tr h="46362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800" b="1" u="none" strike="noStrike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โรงพยาบาล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9043" marR="9043" marT="904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800" b="1" u="none" strike="noStrike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ขั้นปัจจุบัน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9043" marR="9043" marT="904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800" b="1" u="none" strike="noStrike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วันรับรอง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9043" marR="9043" marT="904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800" b="1" u="none" strike="noStrike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วันหมดอายุ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9043" marR="9043" marT="9043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42682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8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เพชรบูรณ์</a:t>
                      </a:r>
                      <a:endParaRPr lang="th-TH" sz="28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9043" marR="9043" marT="90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r3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9043" marR="9043" marT="90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14 </a:t>
                      </a:r>
                      <a:r>
                        <a:rPr lang="th-TH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ม.ค.</a:t>
                      </a:r>
                      <a:r>
                        <a:rPr lang="th-TH" sz="24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 63</a:t>
                      </a:r>
                      <a:endParaRPr lang="th-TH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9043" marR="9043" marT="904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13 ม.ค. 66</a:t>
                      </a:r>
                      <a:endParaRPr lang="th-TH" sz="2400" b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9043" marR="9043" marT="9043" marB="0" anchor="ctr">
                    <a:solidFill>
                      <a:schemeClr val="bg1"/>
                    </a:solidFill>
                  </a:tcPr>
                </a:tc>
              </a:tr>
              <a:tr h="442682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8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วิเชียรบุรี</a:t>
                      </a:r>
                      <a:endParaRPr lang="th-TH" sz="28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9043" marR="9043" marT="90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r3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9043" marR="9043" marT="90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29</a:t>
                      </a:r>
                      <a:r>
                        <a:rPr lang="th-TH" sz="24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 ต.ค</a:t>
                      </a:r>
                      <a:r>
                        <a:rPr lang="th-TH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. 62</a:t>
                      </a:r>
                      <a:endParaRPr lang="th-TH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9043" marR="9043" marT="90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28 ต.ค. 65</a:t>
                      </a:r>
                      <a:endParaRPr lang="th-TH" sz="24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9043" marR="9043" marT="9043" marB="0" anchor="ctr">
                    <a:solidFill>
                      <a:schemeClr val="bg1"/>
                    </a:solidFill>
                  </a:tcPr>
                </a:tc>
              </a:tr>
              <a:tr h="442682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8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หล่มสัก</a:t>
                      </a:r>
                      <a:endParaRPr lang="th-TH" sz="28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9043" marR="9043" marT="904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r3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9043" marR="9043" marT="904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10 เม.ย. </a:t>
                      </a:r>
                      <a:r>
                        <a:rPr lang="th-TH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64</a:t>
                      </a:r>
                      <a:endParaRPr lang="th-TH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9043" marR="9043" marT="904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9 เม.ย. </a:t>
                      </a:r>
                      <a:r>
                        <a:rPr lang="th-TH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67</a:t>
                      </a:r>
                    </a:p>
                  </a:txBody>
                  <a:tcPr marL="9043" marR="9043" marT="9043" marB="0">
                    <a:solidFill>
                      <a:schemeClr val="bg1"/>
                    </a:solidFill>
                  </a:tcPr>
                </a:tc>
              </a:tr>
              <a:tr h="442682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8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หนองไผ่</a:t>
                      </a:r>
                      <a:endParaRPr lang="th-TH" sz="28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9043" marR="9043" marT="90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r2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9043" marR="9043" marT="90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29</a:t>
                      </a:r>
                      <a:r>
                        <a:rPr lang="th-TH" sz="24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 ต.ค</a:t>
                      </a:r>
                      <a:r>
                        <a:rPr lang="th-TH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. 62</a:t>
                      </a:r>
                      <a:endParaRPr lang="th-TH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9043" marR="9043" marT="90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28 ต.ค. 65</a:t>
                      </a:r>
                    </a:p>
                  </a:txBody>
                  <a:tcPr marL="9043" marR="9043" marT="9043" marB="0" anchor="ctr">
                    <a:solidFill>
                      <a:schemeClr val="bg1"/>
                    </a:solidFill>
                  </a:tcPr>
                </a:tc>
              </a:tr>
              <a:tr h="442682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หล่ม</a:t>
                      </a:r>
                      <a:r>
                        <a:rPr lang="th-TH" sz="28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เก่า</a:t>
                      </a:r>
                      <a:endParaRPr lang="th-TH" sz="28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9043" marR="9043" marT="904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r4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9043" marR="9043" marT="904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13 ก.พ. </a:t>
                      </a:r>
                      <a:r>
                        <a:rPr lang="th-TH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64</a:t>
                      </a:r>
                      <a:endParaRPr lang="th-TH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9043" marR="9043" marT="9043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12 ก.พ. </a:t>
                      </a:r>
                      <a:r>
                        <a:rPr lang="th-TH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67</a:t>
                      </a:r>
                      <a:endParaRPr lang="en-US" sz="2400" b="1" u="none" strike="noStrike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9043" marR="9043" marT="9043" marB="0">
                    <a:solidFill>
                      <a:schemeClr val="bg1"/>
                    </a:solidFill>
                  </a:tcPr>
                </a:tc>
              </a:tr>
              <a:tr h="643729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8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บึงสามพัน</a:t>
                      </a:r>
                      <a:endParaRPr lang="th-TH" sz="28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9043" marR="9043" marT="90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r1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9043" marR="9043" marT="90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13 พ.ย. 61</a:t>
                      </a:r>
                      <a:endParaRPr lang="th-TH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9043" marR="9043" marT="90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i="0" u="none" strike="noStrike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 </a:t>
                      </a:r>
                      <a:r>
                        <a:rPr lang="en-US" sz="2000" b="1" i="0" u="none" strike="noStrike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Reaccreditation</a:t>
                      </a:r>
                      <a:r>
                        <a:rPr lang="th-TH" sz="2000" b="1" i="0" u="none" strike="noStrike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 </a:t>
                      </a:r>
                      <a:r>
                        <a:rPr lang="th-TH" sz="2000" b="1" i="0" u="none" strike="noStrike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แบบลดรูป</a:t>
                      </a:r>
                      <a:endParaRPr lang="en-US" sz="2000" b="1" i="0" u="none" strike="noStrike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+mj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30 </a:t>
                      </a:r>
                      <a:r>
                        <a:rPr lang="th-TH" sz="2000" b="1" i="0" u="none" strike="noStrike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พ.ค.65 (ผ่าน)</a:t>
                      </a:r>
                      <a:endParaRPr lang="th-TH" sz="20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9043" marR="9043" marT="9043" marB="0" anchor="ctr">
                    <a:solidFill>
                      <a:srgbClr val="92D050"/>
                    </a:solidFill>
                  </a:tcPr>
                </a:tc>
              </a:tr>
              <a:tr h="442682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8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ชนแดน</a:t>
                      </a:r>
                      <a:endParaRPr lang="th-TH" sz="28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9043" marR="9043" marT="90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r1</a:t>
                      </a:r>
                      <a:endParaRPr lang="th-TH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9043" marR="9043" marT="90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29 ม.ค. </a:t>
                      </a:r>
                      <a:r>
                        <a:rPr lang="th-TH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64</a:t>
                      </a:r>
                      <a:endParaRPr lang="th-TH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9043" marR="9043" marT="90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28 ม.ค. </a:t>
                      </a:r>
                      <a:r>
                        <a:rPr lang="th-TH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67</a:t>
                      </a:r>
                      <a:endParaRPr lang="th-TH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9043" marR="9043" marT="9043" marB="0" anchor="ctr">
                    <a:solidFill>
                      <a:schemeClr val="bg1"/>
                    </a:solidFill>
                  </a:tcPr>
                </a:tc>
              </a:tr>
              <a:tr h="70154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8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ศรีเทพ</a:t>
                      </a:r>
                      <a:endParaRPr lang="th-TH" sz="2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9043" marR="9043" marT="90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2</a:t>
                      </a:r>
                      <a:endParaRPr lang="th-TH" sz="24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9043" marR="9043" marT="90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22 ม.ค. 62</a:t>
                      </a:r>
                      <a:endParaRPr lang="th-TH" sz="24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9043" marR="9043" marT="90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4</a:t>
                      </a:r>
                      <a:r>
                        <a:rPr lang="th-TH" sz="2400" b="1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 ก.ค. 64</a:t>
                      </a:r>
                      <a:endParaRPr lang="th-TH" sz="2400" b="1" u="none" strike="noStrike" dirty="0" smtClean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+mj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i="0" u="none" strike="noStrike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 รอ </a:t>
                      </a:r>
                      <a:r>
                        <a:rPr lang="en-US" sz="1600" b="1" i="0" u="none" strike="noStrike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Accreditation</a:t>
                      </a:r>
                      <a:endParaRPr lang="th-TH" sz="1600" b="1" i="0" u="none" strike="noStrike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9043" marR="9043" marT="9043" marB="0" anchor="ctr">
                    <a:solidFill>
                      <a:schemeClr val="bg1"/>
                    </a:solidFill>
                  </a:tcPr>
                </a:tc>
              </a:tr>
              <a:tr h="762175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8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วังโป่ง</a:t>
                      </a:r>
                      <a:endParaRPr lang="th-TH" sz="28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9043" marR="9043" marT="90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r1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9043" marR="9043" marT="90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15 ม.ค. 62</a:t>
                      </a:r>
                      <a:endParaRPr lang="th-TH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9043" marR="9043" marT="90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i="0" u="none" strike="noStrike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หมดอายุ 14</a:t>
                      </a:r>
                      <a:r>
                        <a:rPr lang="th-TH" sz="2000" b="1" i="0" u="none" strike="noStrike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 ม.ค. 65</a:t>
                      </a:r>
                      <a:br>
                        <a:rPr lang="th-TH" sz="2000" b="1" i="0" u="none" strike="noStrike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</a:br>
                      <a:r>
                        <a:rPr lang="en-US" sz="2000" b="1" i="0" u="none" strike="noStrike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Rea</a:t>
                      </a:r>
                      <a:r>
                        <a:rPr lang="en-US" sz="2000" b="1" i="0" u="none" strike="noStrike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ccreditation </a:t>
                      </a:r>
                      <a:r>
                        <a:rPr lang="en-US" sz="2000" b="1" i="0" u="none" strike="noStrike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26 </a:t>
                      </a:r>
                      <a:r>
                        <a:rPr lang="th-TH" sz="2000" b="1" i="0" u="none" strike="noStrike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ก.ค.65 แบบลดรูป</a:t>
                      </a:r>
                      <a:endParaRPr lang="th-TH" sz="2000" b="1" i="0" u="none" strike="noStrike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9043" marR="9043" marT="9043" marB="0" anchor="ctr">
                    <a:solidFill>
                      <a:srgbClr val="92D050"/>
                    </a:solidFill>
                  </a:tcPr>
                </a:tc>
              </a:tr>
              <a:tr h="442682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8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เขาค้อ</a:t>
                      </a:r>
                      <a:endParaRPr lang="th-TH" sz="28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9043" marR="9043" marT="90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3</a:t>
                      </a:r>
                    </a:p>
                  </a:txBody>
                  <a:tcPr marL="9043" marR="9043" marT="90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12 </a:t>
                      </a:r>
                      <a:r>
                        <a:rPr lang="th-TH" sz="24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พ</a:t>
                      </a:r>
                      <a:r>
                        <a:rPr lang="th-TH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.ค. 64</a:t>
                      </a:r>
                      <a:endParaRPr lang="th-TH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9043" marR="9043" marT="90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11 </a:t>
                      </a:r>
                      <a:r>
                        <a:rPr lang="th-TH" sz="24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พ</a:t>
                      </a:r>
                      <a:r>
                        <a:rPr lang="th-TH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.ค. 67 </a:t>
                      </a:r>
                    </a:p>
                  </a:txBody>
                  <a:tcPr marL="9043" marR="9043" marT="9043" marB="0" anchor="ctr">
                    <a:solidFill>
                      <a:schemeClr val="bg1"/>
                    </a:solidFill>
                  </a:tcPr>
                </a:tc>
              </a:tr>
              <a:tr h="442682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8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น้ำหนาว</a:t>
                      </a:r>
                      <a:endParaRPr lang="th-TH" sz="28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9043" marR="9043" marT="90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r1</a:t>
                      </a:r>
                      <a:endParaRPr lang="th-TH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9043" marR="9043" marT="904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14 </a:t>
                      </a:r>
                      <a:r>
                        <a:rPr lang="th-TH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ม.ค.</a:t>
                      </a:r>
                      <a:r>
                        <a:rPr lang="th-TH" sz="24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 63</a:t>
                      </a:r>
                      <a:endParaRPr lang="th-TH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9043" marR="9043" marT="904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+mj-cs"/>
                        </a:rPr>
                        <a:t>13 ม.ค. 66</a:t>
                      </a:r>
                      <a:endParaRPr lang="th-TH" sz="2400" b="1" u="none" strike="noStrike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+mj-cs"/>
                      </a:endParaRPr>
                    </a:p>
                  </a:txBody>
                  <a:tcPr marL="9043" marR="9043" marT="9043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26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 descr="D:\Anny JOB รวม\ปี 2565\One Page\one Page HA 1.256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88"/>
          <a:stretch/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532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49643" y="122830"/>
            <a:ext cx="8298572" cy="928047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th-TH" b="1" dirty="0" smtClean="0">
                <a:solidFill>
                  <a:srgbClr val="2105CB"/>
                </a:solidFill>
                <a:latin typeface="Angsana New" pitchFamily="18" charset="-34"/>
                <a:ea typeface="Tahoma" panose="020B0604030504040204" pitchFamily="34" charset="0"/>
                <a:cs typeface="Angsana New" pitchFamily="18" charset="-34"/>
              </a:rPr>
              <a:t/>
            </a:r>
            <a:br>
              <a:rPr lang="th-TH" b="1" dirty="0" smtClean="0">
                <a:solidFill>
                  <a:srgbClr val="2105CB"/>
                </a:solidFill>
                <a:latin typeface="Angsana New" pitchFamily="18" charset="-34"/>
                <a:ea typeface="Tahoma" panose="020B0604030504040204" pitchFamily="34" charset="0"/>
                <a:cs typeface="Angsana New" pitchFamily="18" charset="-34"/>
              </a:rPr>
            </a:br>
            <a:r>
              <a:rPr lang="th-TH" b="1" dirty="0" smtClean="0">
                <a:solidFill>
                  <a:srgbClr val="2105CB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สรุปประเด็นสำคัญจากการเรียนรู้ </a:t>
            </a:r>
            <a:r>
              <a:rPr lang="th-TH" sz="3100" b="1" dirty="0" smtClean="0">
                <a:solidFill>
                  <a:srgbClr val="2105CB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ในการประชุม 14 มิถุนายน 2565</a:t>
            </a:r>
            <a:r>
              <a:rPr lang="th-TH" sz="3100" b="1" dirty="0">
                <a:solidFill>
                  <a:srgbClr val="2105CB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/>
            </a:r>
            <a:br>
              <a:rPr lang="th-TH" sz="3100" b="1" dirty="0">
                <a:solidFill>
                  <a:srgbClr val="2105CB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</a:br>
            <a:endParaRPr lang="th-TH" sz="31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86603" y="1228299"/>
            <a:ext cx="8857397" cy="50087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sz="3200" dirty="0" smtClean="0"/>
              <a:t>●</a:t>
            </a:r>
            <a:r>
              <a:rPr lang="th-TH" sz="4300" b="1" dirty="0" smtClean="0">
                <a:solidFill>
                  <a:prstClr val="black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ก</a:t>
            </a:r>
            <a:r>
              <a:rPr lang="th-TH" sz="3900" b="1" dirty="0" smtClean="0">
                <a:solidFill>
                  <a:prstClr val="black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าร</a:t>
            </a:r>
            <a:r>
              <a:rPr lang="th-TH" sz="3900" b="1" dirty="0">
                <a:solidFill>
                  <a:prstClr val="black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นำและการขับเคลื่อนของผู้บริหารเป็นปัจจัยแห่ง</a:t>
            </a:r>
            <a:r>
              <a:rPr lang="th-TH" sz="3900" b="1" dirty="0" smtClean="0">
                <a:solidFill>
                  <a:prstClr val="black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ความสำเร็จ</a:t>
            </a:r>
            <a:br>
              <a:rPr lang="th-TH" sz="3900" b="1" dirty="0" smtClean="0">
                <a:solidFill>
                  <a:prstClr val="black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</a:br>
            <a:r>
              <a:rPr lang="th-TH" sz="3900" b="1" dirty="0" smtClean="0">
                <a:solidFill>
                  <a:prstClr val="black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ที่สำคัญ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3900" b="1" dirty="0" smtClean="0">
                <a:solidFill>
                  <a:prstClr val="black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●</a:t>
            </a:r>
            <a:r>
              <a:rPr lang="th-TH" sz="3900" b="1" dirty="0"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ผู้บริหารควรสนับสนุนให้เกิด</a:t>
            </a:r>
            <a:r>
              <a:rPr lang="th-TH" sz="3900" b="1" dirty="0" smtClean="0"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การพัฒนา</a:t>
            </a:r>
            <a:r>
              <a:rPr lang="th-TH" sz="3900" b="1" dirty="0"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บุคลากรอย่างต่อเนื่อง </a:t>
            </a:r>
            <a:r>
              <a:rPr lang="th-TH" sz="3900" b="1" dirty="0" smtClean="0"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      โดยเฉพาะ</a:t>
            </a:r>
            <a:r>
              <a:rPr lang="th-TH" sz="3900" b="1" dirty="0"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การเข้าร่วมการพัฒนาบุคลากรในระดับส่วนกลาง </a:t>
            </a:r>
            <a:r>
              <a:rPr lang="th-TH" sz="3900" b="1" dirty="0" smtClean="0"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/>
            </a:r>
            <a:br>
              <a:rPr lang="th-TH" sz="3900" b="1" dirty="0" smtClean="0"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</a:br>
            <a:r>
              <a:rPr lang="th-TH" sz="3900" b="1" dirty="0" smtClean="0"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และ</a:t>
            </a:r>
            <a:r>
              <a:rPr lang="th-TH" sz="3900" b="1" dirty="0"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ส่วนภูมิภาค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3900" b="1" dirty="0" smtClean="0"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●สนับสนุน</a:t>
            </a:r>
            <a:r>
              <a:rPr lang="th-TH" sz="3900" b="1" dirty="0"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และพัฒนาระบบการพัฒนาคุณภาพ ทีม </a:t>
            </a:r>
            <a:r>
              <a:rPr lang="en-US" sz="3900" b="1" dirty="0"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QLN </a:t>
            </a:r>
            <a:r>
              <a:rPr lang="th-TH" sz="3900" b="1" dirty="0"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อย่างต่อเนื่อง โดยใช้กลไกเครือข่ายระดับจังหวัด </a:t>
            </a:r>
            <a:r>
              <a:rPr lang="th-TH" sz="3900" b="1" dirty="0" err="1" smtClean="0"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บูรณา</a:t>
            </a:r>
            <a:r>
              <a:rPr lang="th-TH" sz="3900" b="1" dirty="0"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การกันทุกองค์กร </a:t>
            </a:r>
            <a:endParaRPr lang="th-TH" sz="3900" b="1" dirty="0" smtClean="0">
              <a:latin typeface="TH SarabunPSK" pitchFamily="34" charset="-34"/>
              <a:ea typeface="Tahoma" panose="020B0604030504040204" pitchFamily="34" charset="0"/>
              <a:cs typeface="TH SarabunPSK" pitchFamily="34" charset="-3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3900" b="1" dirty="0" smtClean="0"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●</a:t>
            </a:r>
            <a:r>
              <a:rPr lang="th-TH" sz="3900" b="1" dirty="0" smtClean="0">
                <a:solidFill>
                  <a:prstClr val="black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ด้าน</a:t>
            </a:r>
            <a:r>
              <a:rPr lang="th-TH" sz="3900" b="1" dirty="0">
                <a:solidFill>
                  <a:prstClr val="black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งบประมาณ ที่</a:t>
            </a:r>
            <a:r>
              <a:rPr lang="th-TH" sz="3900" b="1" dirty="0" smtClean="0">
                <a:solidFill>
                  <a:prstClr val="black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สนับสนุนการ</a:t>
            </a:r>
            <a:r>
              <a:rPr lang="th-TH" sz="3900" b="1" dirty="0">
                <a:solidFill>
                  <a:prstClr val="black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ดำเนินงานไม่</a:t>
            </a:r>
            <a:r>
              <a:rPr lang="th-TH" sz="3900" b="1" dirty="0" smtClean="0">
                <a:solidFill>
                  <a:prstClr val="black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เพียงพอต่อ</a:t>
            </a:r>
            <a:r>
              <a:rPr lang="th-TH" sz="3900" b="1" dirty="0">
                <a:solidFill>
                  <a:prstClr val="black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การเข้าอบรมกิจกรรมต่างๆของ สรพ.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3900" b="1" dirty="0" smtClean="0">
                <a:solidFill>
                  <a:prstClr val="black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●บุคลากร</a:t>
            </a:r>
            <a:r>
              <a:rPr lang="th-TH" sz="3900" b="1" dirty="0">
                <a:solidFill>
                  <a:prstClr val="black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มีภาระงานมาก และขาดแรงกระตุ้นในการ</a:t>
            </a:r>
            <a:r>
              <a:rPr lang="th-TH" sz="3900" b="1" dirty="0" smtClean="0">
                <a:solidFill>
                  <a:prstClr val="black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ทำงาน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600" b="1" dirty="0">
              <a:solidFill>
                <a:prstClr val="black"/>
              </a:solidFill>
              <a:latin typeface="TH SarabunPSK" pitchFamily="34" charset="-34"/>
              <a:ea typeface="Tahoma" panose="020B0604030504040204" pitchFamily="34" charset="0"/>
              <a:cs typeface="TH SarabunPSK" pitchFamily="34" charset="-34"/>
            </a:endParaRPr>
          </a:p>
          <a:p>
            <a:pPr marL="0" indent="0">
              <a:buNone/>
            </a:pPr>
            <a:endParaRPr lang="th-TH" sz="2000" b="1" dirty="0" smtClean="0">
              <a:solidFill>
                <a:prstClr val="black"/>
              </a:solidFill>
              <a:latin typeface="Angsana New" pitchFamily="18" charset="-34"/>
              <a:ea typeface="Tahoma" panose="020B0604030504040204" pitchFamily="34" charset="0"/>
              <a:cs typeface="Angsana New" pitchFamily="18" charset="-34"/>
            </a:endParaRPr>
          </a:p>
          <a:p>
            <a:pPr marL="0" indent="0">
              <a:buNone/>
            </a:pPr>
            <a:endParaRPr lang="en-US" sz="2000" b="1" dirty="0">
              <a:solidFill>
                <a:prstClr val="black"/>
              </a:solidFill>
              <a:latin typeface="Angsana New" pitchFamily="18" charset="-34"/>
              <a:ea typeface="Tahoma" panose="020B0604030504040204" pitchFamily="34" charset="0"/>
              <a:cs typeface="Angsana New" pitchFamily="18" charset="-34"/>
            </a:endParaRPr>
          </a:p>
          <a:p>
            <a:pPr marL="0" indent="0">
              <a:buNone/>
            </a:pP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199808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1354" y="105820"/>
            <a:ext cx="7886700" cy="90411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th-TH" sz="3200" b="1" dirty="0">
                <a:solidFill>
                  <a:srgbClr val="2105CB"/>
                </a:solidFill>
                <a:latin typeface="TH SarabunPSK" pitchFamily="34" charset="-34"/>
                <a:cs typeface="TH SarabunPSK" pitchFamily="34" charset="-34"/>
              </a:rPr>
              <a:t>ประเด็นการรับการเยี่ยมสำรวจแบบลดรูป </a:t>
            </a:r>
            <a:r>
              <a:rPr lang="th-TH" sz="3200" b="1" dirty="0" smtClean="0">
                <a:solidFill>
                  <a:srgbClr val="2105CB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200" b="1" dirty="0" smtClean="0">
                <a:solidFill>
                  <a:srgbClr val="2105CB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3200" b="1" dirty="0" smtClean="0">
                <a:solidFill>
                  <a:srgbClr val="2105CB"/>
                </a:solidFill>
                <a:latin typeface="TH SarabunPSK" pitchFamily="34" charset="-34"/>
                <a:cs typeface="TH SarabunPSK" pitchFamily="34" charset="-34"/>
              </a:rPr>
              <a:t>ผ่าน</a:t>
            </a:r>
            <a:r>
              <a:rPr lang="th-TH" sz="3200" b="1" dirty="0">
                <a:solidFill>
                  <a:srgbClr val="2105CB"/>
                </a:solidFill>
                <a:latin typeface="TH SarabunPSK" pitchFamily="34" charset="-34"/>
                <a:cs typeface="TH SarabunPSK" pitchFamily="34" charset="-34"/>
              </a:rPr>
              <a:t>สื่อ</a:t>
            </a:r>
            <a:r>
              <a:rPr lang="th-TH" sz="3200" b="1" dirty="0" smtClean="0">
                <a:solidFill>
                  <a:srgbClr val="2105CB"/>
                </a:solidFill>
                <a:latin typeface="TH SarabunPSK" pitchFamily="34" charset="-34"/>
                <a:cs typeface="TH SarabunPSK" pitchFamily="34" charset="-34"/>
              </a:rPr>
              <a:t>อิเล็กทรอนิกส์และ</a:t>
            </a:r>
            <a:r>
              <a:rPr lang="th-TH" sz="3200" b="1" dirty="0">
                <a:solidFill>
                  <a:srgbClr val="2105CB"/>
                </a:solidFill>
                <a:latin typeface="TH SarabunPSK" pitchFamily="34" charset="-34"/>
                <a:cs typeface="TH SarabunPSK" pitchFamily="34" charset="-34"/>
              </a:rPr>
              <a:t>การประชุม</a:t>
            </a:r>
            <a:r>
              <a:rPr lang="th-TH" sz="3200" b="1" dirty="0" smtClean="0">
                <a:solidFill>
                  <a:srgbClr val="2105CB"/>
                </a:solidFill>
                <a:latin typeface="TH SarabunPSK" pitchFamily="34" charset="-34"/>
                <a:cs typeface="TH SarabunPSK" pitchFamily="34" charset="-34"/>
              </a:rPr>
              <a:t>ออนไลน์ </a:t>
            </a:r>
            <a:r>
              <a:rPr lang="th-TH" sz="3200" b="1" dirty="0">
                <a:solidFill>
                  <a:srgbClr val="2105CB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3200" b="1" dirty="0">
                <a:solidFill>
                  <a:srgbClr val="2105CB"/>
                </a:solidFill>
                <a:latin typeface="TH SarabunPSK" pitchFamily="34" charset="-34"/>
                <a:cs typeface="TH SarabunPSK" pitchFamily="34" charset="-34"/>
              </a:rPr>
              <a:t>Adjusted </a:t>
            </a:r>
            <a:r>
              <a:rPr lang="en-US" sz="3200" b="1" dirty="0" smtClean="0">
                <a:solidFill>
                  <a:srgbClr val="2105CB"/>
                </a:solidFill>
                <a:latin typeface="TH SarabunPSK" pitchFamily="34" charset="-34"/>
                <a:cs typeface="TH SarabunPSK" pitchFamily="34" charset="-34"/>
              </a:rPr>
              <a:t>Survey</a:t>
            </a:r>
            <a:r>
              <a:rPr lang="th-TH" sz="3200" b="1" dirty="0" smtClean="0">
                <a:solidFill>
                  <a:srgbClr val="2105CB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sz="3200" b="1" dirty="0">
              <a:solidFill>
                <a:srgbClr val="2105CB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14148" y="1091821"/>
            <a:ext cx="8270545" cy="4557551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รพ.บึงสามพันให้คำปรึกษาทุกมิติ รพ.วังโป่ง วันที่ 28 มิถุนายน 2565 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484" y="1583139"/>
            <a:ext cx="4121623" cy="2101756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479" y="3821371"/>
            <a:ext cx="4299043" cy="2521353"/>
          </a:xfrm>
          <a:prstGeom prst="rect">
            <a:avLst/>
          </a:prstGeom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06" y="3821372"/>
            <a:ext cx="4339989" cy="2521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1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1135</TotalTime>
  <Words>181</Words>
  <Application>Microsoft Office PowerPoint</Application>
  <PresentationFormat>นำเสนอทางหน้าจอ (4:3)</PresentationFormat>
  <Paragraphs>62</Paragraphs>
  <Slides>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5" baseType="lpstr">
      <vt:lpstr>ธีมของ Office</vt:lpstr>
      <vt:lpstr>ตัวชี้วัด :  รพท. ผ่านการรับรองขั้น 3 ร้อยละ 100 และรพช.ผ่านการรับรองขั้น 3 ร้อยละ 90</vt:lpstr>
      <vt:lpstr>งานนำเสนอ PowerPoint</vt:lpstr>
      <vt:lpstr> สรุปประเด็นสำคัญจากการเรียนรู้ ในการประชุม 14 มิถุนายน 2565 </vt:lpstr>
      <vt:lpstr>ประเด็นการรับการเยี่ยมสำรวจแบบลดรูป  ผ่านสื่ออิเล็กทรอนิกส์และการประชุมออนไลน์ (Adjusted Survey)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ตัวชี้วัด : ร้อยละความสำเร็จของส่วนราชการในสังกัดสำนักงานปลัดกระทรวงสาธารณสุขที่ดำเนินการพัฒนาคุณภาพการบริหารจัดการภาครัฐผ่านเกณฑ์ที่กำหนด</dc:title>
  <dc:creator>Admin</dc:creator>
  <cp:lastModifiedBy>Windows User</cp:lastModifiedBy>
  <cp:revision>65</cp:revision>
  <cp:lastPrinted>2022-06-29T05:04:44Z</cp:lastPrinted>
  <dcterms:created xsi:type="dcterms:W3CDTF">2020-01-27T08:50:32Z</dcterms:created>
  <dcterms:modified xsi:type="dcterms:W3CDTF">2022-06-29T08:02:52Z</dcterms:modified>
</cp:coreProperties>
</file>