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539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6746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7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792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276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063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233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511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761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205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285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96CF-6A56-43D4-B1AD-D73755B901E6}" type="datetimeFigureOut">
              <a:rPr lang="th-TH" smtClean="0"/>
              <a:t>29/06/65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60762-5B90-4CFD-B5A6-4F5731E0DAF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429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13183" y="404664"/>
            <a:ext cx="803617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การจัดสวัสดิการเชิงธุรกิจในหน่วยบริการ</a:t>
            </a:r>
            <a:b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และการใช้ที่ราชพัสดุ</a:t>
            </a:r>
            <a:endParaRPr lang="th-TH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5" name="รูปภาพ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90"/>
          <a:stretch>
            <a:fillRect/>
          </a:stretch>
        </p:blipFill>
        <p:spPr bwMode="auto">
          <a:xfrm>
            <a:off x="1619672" y="2436691"/>
            <a:ext cx="2092355" cy="1567740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pic>
        <p:nvPicPr>
          <p:cNvPr id="6" name="รูปภาพ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293" y="4571417"/>
            <a:ext cx="2133734" cy="1584176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รูปภาพ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>
            <a:fillRect/>
          </a:stretch>
        </p:blipFill>
        <p:spPr bwMode="auto">
          <a:xfrm>
            <a:off x="5341294" y="4492500"/>
            <a:ext cx="2095408" cy="174201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รูปภาพ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01213"/>
            <a:ext cx="2016224" cy="1603218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9710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4">
            <a:extLst>
              <a:ext uri="{FF2B5EF4-FFF2-40B4-BE49-F238E27FC236}">
                <a16:creationId xmlns:a16="http://schemas.microsoft.com/office/drawing/2014/main" xmlns="" id="{F81F0A47-C3CB-4B66-AD8C-F0EF44C0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5988" y="3397250"/>
            <a:ext cx="1965325" cy="70643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1F376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คณะอนุกรรมการฯ</a:t>
            </a:r>
            <a:b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ประชุมพิจารณา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สี่เหลี่ยมผืนผ้ามุมมน 5">
            <a:extLst>
              <a:ext uri="{FF2B5EF4-FFF2-40B4-BE49-F238E27FC236}">
                <a16:creationId xmlns:a16="http://schemas.microsoft.com/office/drawing/2014/main" xmlns="" id="{DB318D15-ED04-4216-8CD5-E1A79E08C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0862" y="1427336"/>
            <a:ext cx="1726291" cy="750888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1F376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คณะกรรมการสวัสดิการฯ </a:t>
            </a:r>
            <a:r>
              <a:rPr kumimoji="0" lang="th-TH" altLang="th-TH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สป.สธ</a:t>
            </a:r>
            <a:endParaRPr kumimoji="0" lang="th-TH" alt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2" name="กล่องข้อความ 2">
            <a:extLst>
              <a:ext uri="{FF2B5EF4-FFF2-40B4-BE49-F238E27FC236}">
                <a16:creationId xmlns:a16="http://schemas.microsoft.com/office/drawing/2014/main" xmlns="" id="{F819A528-91B5-4062-B8B0-BDCD2C070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5856" y="2764438"/>
            <a:ext cx="1333500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th-TH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 kumimoji="0" sz="18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defRPr>
            </a:lvl1pPr>
          </a:lstStyle>
          <a:p>
            <a:r>
              <a:rPr lang="th-TH" altLang="th-TH" dirty="0"/>
              <a:t>เสนอ ขออนุมัติ</a:t>
            </a:r>
            <a:br>
              <a:rPr lang="th-TH" altLang="th-TH" dirty="0"/>
            </a:br>
            <a:r>
              <a:rPr lang="th-TH" altLang="th-TH" dirty="0"/>
              <a:t>โครงการ</a:t>
            </a: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xmlns="" id="{5306B11E-0E4C-4E1F-9CA2-9964516C46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" y="1146175"/>
            <a:ext cx="2128838" cy="707886"/>
          </a:xfrm>
          <a:prstGeom prst="rect">
            <a:avLst/>
          </a:prstGeom>
          <a:solidFill>
            <a:srgbClr val="FFFFFF"/>
          </a:solidFill>
          <a:ln w="31750" algn="ctr">
            <a:solidFill>
              <a:srgbClr val="1F497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สำนักงานปลัด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itchFamily="34" charset="-34"/>
                <a:cs typeface="TH SarabunPSK" pitchFamily="34" charset="-34"/>
              </a:rPr>
              <a:t>กระทรวงสาธารณสุข</a:t>
            </a:r>
            <a:endParaRPr kumimoji="0" lang="th-TH" altLang="th-TH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AutoShape 14">
            <a:extLst>
              <a:ext uri="{FF2B5EF4-FFF2-40B4-BE49-F238E27FC236}">
                <a16:creationId xmlns:a16="http://schemas.microsoft.com/office/drawing/2014/main" xmlns="" id="{D012CCFF-33FD-4D64-9809-888E0448E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535308"/>
            <a:ext cx="3402012" cy="6121543"/>
          </a:xfrm>
          <a:prstGeom prst="roundRect">
            <a:avLst>
              <a:gd name="adj" fmla="val 16667"/>
            </a:avLst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ประเภทการจัดสวัสดิการในเชิงธุรกิจเช่น 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(๑) ร้านขายอาหาร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(๒) ร้านขายเครื่องดื่มและ/หรือขายอาหารว่าง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(๓) ร้านค้าขายสินค้าอุปโภค บริโภค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(๔) กิจการตลาดนัด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(๕) ร้านรับถ่ายเอกสาร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(๖) ร้านขายหนังสือ และ/หรือขายอุปกรณ์เครื่องเขียน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(๗) ร้านตัดผม หรือเสริมสวย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(๘) ร้านขายเสื้อผ้า หรือร้านรับตัดเสื้อผ้า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(๙) ร้านรับซักรีดเสื้อผ้า</a:t>
            </a:r>
          </a:p>
          <a:p>
            <a:pPr marR="17463" lvl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(๑๐) กิจการให้บริการสถานที่ออกกำลังกายหรือเล่นกีฬา</a:t>
            </a:r>
          </a:p>
          <a:p>
            <a:pPr marL="0" marR="17463" lvl="0" indent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(๑๑) คลินิกตรวจ ป้องกัน และรักษาสุขภาพ</a:t>
            </a:r>
          </a:p>
          <a:p>
            <a:pPr marL="0" marR="17463" lvl="0" indent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(๑๒) กิจการจำหน่ายน้ำมันเชื้อเพลง</a:t>
            </a:r>
          </a:p>
          <a:p>
            <a:pPr marL="0" marR="17463" lvl="0" indent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(๑๓) กิจกรรมให้บริการสถานที่ท่องเที่ยว และ/หรือบ้านพักตากอากาศ</a:t>
            </a:r>
          </a:p>
          <a:p>
            <a:pPr marL="0" marR="17463" lvl="0" indent="0" algn="thaiDist" defTabSz="914400" rtl="0" eaLnBrk="0" fontAlgn="base" latinLnBrk="0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(๑๔) กิจกรรมจัดบริการรถรับ-ส่ง ให้เช่ายานพาหนะรถยนต์ รถจักรยานยนต์ รถจักรยาน หรือเรือโดยสาร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cxnSp>
        <p:nvCxnSpPr>
          <p:cNvPr id="1039" name="AutoShape 15">
            <a:extLst>
              <a:ext uri="{FF2B5EF4-FFF2-40B4-BE49-F238E27FC236}">
                <a16:creationId xmlns:a16="http://schemas.microsoft.com/office/drawing/2014/main" xmlns="" id="{591607F0-68C5-4D49-AA38-9EF1CF0BC17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92300" y="1852613"/>
            <a:ext cx="0" cy="152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7" name="Text Box 16">
            <a:extLst>
              <a:ext uri="{FF2B5EF4-FFF2-40B4-BE49-F238E27FC236}">
                <a16:creationId xmlns:a16="http://schemas.microsoft.com/office/drawing/2014/main" xmlns="" id="{FC6ACD7B-9181-48D1-8201-DB12FDD90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2387600"/>
            <a:ext cx="1579562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th-TH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H SarabunIT๙" panose="020B0500040200020003" pitchFamily="34" charset="-34"/>
              </a:rPr>
              <a:t>ขออนุญาตใช้พื้นที่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17">
            <a:extLst>
              <a:ext uri="{FF2B5EF4-FFF2-40B4-BE49-F238E27FC236}">
                <a16:creationId xmlns:a16="http://schemas.microsoft.com/office/drawing/2014/main" xmlns="" id="{23FFD048-8420-42A1-8263-A5E27E641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167" y="6165304"/>
            <a:ext cx="2343696" cy="487709"/>
          </a:xfrm>
          <a:prstGeom prst="roundRect">
            <a:avLst>
              <a:gd name="adj" fmla="val 16667"/>
            </a:avLst>
          </a:prstGeom>
          <a:noFill/>
          <a:ln w="9525" algn="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24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สำนักงานธ</a:t>
            </a:r>
            <a:r>
              <a:rPr kumimoji="0" lang="th-TH" altLang="th-TH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นารักษ์พื้นที่</a:t>
            </a:r>
            <a:endParaRPr kumimoji="0" lang="th-TH" altLang="th-TH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042" name="AutoShape 18">
            <a:extLst>
              <a:ext uri="{FF2B5EF4-FFF2-40B4-BE49-F238E27FC236}">
                <a16:creationId xmlns:a16="http://schemas.microsoft.com/office/drawing/2014/main" xmlns="" id="{D4836C0C-1FA5-4851-89B1-658FF8E4725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8175" y="4094163"/>
            <a:ext cx="0" cy="2709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19" name="Text Box 19">
            <a:extLst>
              <a:ext uri="{FF2B5EF4-FFF2-40B4-BE49-F238E27FC236}">
                <a16:creationId xmlns:a16="http://schemas.microsoft.com/office/drawing/2014/main" xmlns="" id="{485B55F7-7DF6-485E-98A9-F8FCD89DE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600" y="5517232"/>
            <a:ext cx="19145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H SarabunIT๙" panose="020B0500040200020003" pitchFamily="34" charset="-34"/>
              </a:rPr>
              <a:t>เสนอโครงการ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TH SarabunIT๙" panose="020B0500040200020003" pitchFamily="34" charset="-34"/>
              </a:rPr>
              <a:t>และขอเช่าพื้นที่ราชพัสดุ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xmlns="" id="{0182E86C-1904-4DCB-B073-51B932987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301" y="260648"/>
            <a:ext cx="3953123" cy="549321"/>
          </a:xfrm>
          <a:prstGeom prst="rect">
            <a:avLst/>
          </a:prstGeom>
          <a:ln>
            <a:headEnd/>
            <a:tailEnd/>
          </a:ln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</a:t>
            </a:r>
            <a:r>
              <a:rPr kumimoji="0" lang="th-TH" altLang="th-TH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การจัดสวัสดิการในเชิงธุรกิจ</a:t>
            </a:r>
            <a:endParaRPr kumimoji="0" lang="th-TH" altLang="th-TH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15">
            <a:extLst>
              <a:ext uri="{FF2B5EF4-FFF2-40B4-BE49-F238E27FC236}">
                <a16:creationId xmlns:a16="http://schemas.microsoft.com/office/drawing/2014/main" xmlns="" id="{591607F0-68C5-4D49-AA38-9EF1CF0BC17D}"/>
              </a:ext>
            </a:extLst>
          </p:cNvPr>
          <p:cNvCxnSpPr>
            <a:cxnSpLocks noChangeShapeType="1"/>
            <a:stCxn id="9" idx="0"/>
            <a:endCxn id="10" idx="2"/>
          </p:cNvCxnSpPr>
          <p:nvPr/>
        </p:nvCxnSpPr>
        <p:spPr bwMode="auto">
          <a:xfrm flipV="1">
            <a:off x="1898651" y="2178224"/>
            <a:ext cx="2155357" cy="121902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22" name="สี่เหลี่ยมผืนผ้ามุมมน 4">
            <a:extLst>
              <a:ext uri="{FF2B5EF4-FFF2-40B4-BE49-F238E27FC236}">
                <a16:creationId xmlns:a16="http://schemas.microsoft.com/office/drawing/2014/main" xmlns="" id="{F81F0A47-C3CB-4B66-AD8C-F0EF44C0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70" y="4726156"/>
            <a:ext cx="1722947" cy="70643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1F376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th-TH" altLang="th-TH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คณะอนุกรรมการฯ</a:t>
            </a:r>
            <a:r>
              <a:rPr kumimoji="0" lang="th-TH" altLang="th-TH" sz="2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altLang="th-TH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ดำเนินการเอง</a:t>
            </a:r>
            <a:endParaRPr kumimoji="0" lang="th-TH" altLang="th-TH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3" name="สี่เหลี่ยมผืนผ้ามุมมน 4">
            <a:extLst>
              <a:ext uri="{FF2B5EF4-FFF2-40B4-BE49-F238E27FC236}">
                <a16:creationId xmlns:a16="http://schemas.microsoft.com/office/drawing/2014/main" xmlns="" id="{F81F0A47-C3CB-4B66-AD8C-F0EF44C0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6989" y="4726156"/>
            <a:ext cx="1722947" cy="70643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1F376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th-TH" altLang="th-TH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ผู้ประกอบการ</a:t>
            </a:r>
            <a:r>
              <a:rPr lang="th-TH" altLang="th-TH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ดำเนินการ</a:t>
            </a:r>
            <a:endParaRPr kumimoji="0" lang="th-TH" altLang="th-TH" sz="2000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024" name="ตัวเชื่อมต่อตรง 1023"/>
          <p:cNvCxnSpPr/>
          <p:nvPr/>
        </p:nvCxnSpPr>
        <p:spPr>
          <a:xfrm>
            <a:off x="1073944" y="4365104"/>
            <a:ext cx="1864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" name="ลูกศรเชื่อมต่อแบบตรง 1025"/>
          <p:cNvCxnSpPr>
            <a:endCxn id="22" idx="0"/>
          </p:cNvCxnSpPr>
          <p:nvPr/>
        </p:nvCxnSpPr>
        <p:spPr>
          <a:xfrm>
            <a:off x="1073943" y="4365104"/>
            <a:ext cx="1" cy="361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ลูกศรเชื่อมต่อแบบตรง 36"/>
          <p:cNvCxnSpPr/>
          <p:nvPr/>
        </p:nvCxnSpPr>
        <p:spPr>
          <a:xfrm>
            <a:off x="2938461" y="4364092"/>
            <a:ext cx="1" cy="361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ตัวเชื่อมต่อตรง 37"/>
          <p:cNvCxnSpPr/>
          <p:nvPr/>
        </p:nvCxnSpPr>
        <p:spPr>
          <a:xfrm>
            <a:off x="1043609" y="5805264"/>
            <a:ext cx="1864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ลูกศรเชื่อมต่อแบบตรง 38"/>
          <p:cNvCxnSpPr/>
          <p:nvPr/>
        </p:nvCxnSpPr>
        <p:spPr>
          <a:xfrm>
            <a:off x="1043608" y="5444212"/>
            <a:ext cx="1" cy="361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/>
          <p:nvPr/>
        </p:nvCxnSpPr>
        <p:spPr>
          <a:xfrm>
            <a:off x="2916302" y="5469098"/>
            <a:ext cx="1" cy="361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/>
          <p:nvPr/>
        </p:nvCxnSpPr>
        <p:spPr>
          <a:xfrm>
            <a:off x="1979711" y="5804252"/>
            <a:ext cx="1" cy="361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9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/>
      <p:bldP spid="15" grpId="0" animBg="1"/>
      <p:bldP spid="16" grpId="0" animBg="1"/>
      <p:bldP spid="17" grpId="0"/>
      <p:bldP spid="18" grpId="0" animBg="1"/>
      <p:bldP spid="19" grpId="0"/>
      <p:bldP spid="20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5536" y="404664"/>
            <a:ext cx="84257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/>
            <a:r>
              <a:rPr lang="th-TH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การให้บริการการรักษาพยาบาลเป็นเงิน</a:t>
            </a:r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เชื่อ</a:t>
            </a:r>
            <a:b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กรณี ระบบ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I-Claim </a:t>
            </a:r>
            <a:r>
              <a:rPr lang="th-TH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(ประกันชีวิต)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2420888"/>
            <a:ext cx="230425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ระเบียบที่เกี่ยวข้อง 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070701"/>
            <a:ext cx="8151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ว่าด้วย การให้บริการรักษาพยาบาลเป็นเงินเชื่อ พ.ศ.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2562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048" y="3784719"/>
            <a:ext cx="230425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จุดมุ่งหมาย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4509120"/>
            <a:ext cx="81511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เพื่อให้บริการรักษาพยาบาลเป็นเงินเชื่อ กับ กลุ่มลูกค้าบริษัท</a:t>
            </a:r>
          </a:p>
          <a:p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ประกันชีวิตที่เข้าร่วมโครงการในระบบ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I-claim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121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กระบวนการดำเนินการตามระเบียบ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550298" cy="5122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8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9614" y="1556792"/>
            <a:ext cx="8686800" cy="4525963"/>
          </a:xfrm>
        </p:spPr>
        <p:txBody>
          <a:bodyPr/>
          <a:lstStyle/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การเชื่อมต่อระบบข้อมูลระหว่างฐานข้อมูลของบริษัทเอกชนกับฐานข้อมูลโรงพยาบาล (ปัญหาระบบความปลอดภัยของข้อมูล)</a:t>
            </a:r>
          </a:p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เจตจำนงของระเบียบต้องการให้ พนักงานหรือลูกจ้างขององค์การของรัฐ , รัฐวิสาหกิจ , บริษัท หรือ </a:t>
            </a:r>
            <a:r>
              <a:rPr lang="th-TH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หจก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.ที่จดทะเบียนนิติบุคคลที่มีสำนักงานตั้งอยู่ในพื้นที่หน่วยบริการ ยื่นคำขอรับบริการรักษาพยาบาลเป็นเงินเชื่อ </a:t>
            </a:r>
          </a:p>
          <a:p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การดำเนินการอาจเริ่มจากระบบ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Off line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เพื่อรอความชัดเจนและข้อตกลงจากส่วนกลาง เกี่ยวกับสัญญาระหว่างบริษัท กับ กระทรวงสาธารณสุข</a:t>
            </a:r>
          </a:p>
          <a:p>
            <a:endParaRPr lang="th-TH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ปัญหาและข้อควรพิจารณา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816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สิทธิ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ประโยชน์ของบุคลากรสาธารณสุข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ที่จะต้องถ่าย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โอนไป 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อบจ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01216" y="1772816"/>
            <a:ext cx="8291264" cy="3917031"/>
          </a:xfrm>
        </p:spPr>
        <p:txBody>
          <a:bodyPr>
            <a:noAutofit/>
          </a:bodyPr>
          <a:lstStyle/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สิทธิประโยชน์ค่าตอบแทน ต่าง ๆ ที่เคยได้รับจาก กระทรวงสาธารณสุข</a:t>
            </a: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สิทธิประโยชน์เกี่ยวกับเงินสวัสดิการเพื่อนช่วยเพื่อน สำนักงานสาธารณสุขจังหวัดเพชรบูรณ์</a:t>
            </a:r>
          </a:p>
          <a:p>
            <a:r>
              <a:rPr lang="th-T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สิทธิประโยชน์เกี่ยวกับการเป็นสมาชิกสหกรณ์ออมทรัพย์สาธารณสุขจังหวัดเพชรบูรณ์จำกัด</a:t>
            </a:r>
            <a:endParaRPr lang="th-TH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544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ประกาศกระทรวงสาธารณสุข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สมุนไพรควบคุม (กัญชา)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22322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กฎหมายที่ใช้บังคับ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3808" y="1682805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พ.ร.บ.คุ้มครองและส่งเสริมภูมิปัญญาการแพทย์แผนไทย พ.ศ.๒๕๔๒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6912"/>
            <a:ext cx="8276264" cy="3878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ตัวเชื่อมต่อตรง 6"/>
          <p:cNvCxnSpPr/>
          <p:nvPr/>
        </p:nvCxnSpPr>
        <p:spPr>
          <a:xfrm>
            <a:off x="1475656" y="3632650"/>
            <a:ext cx="28803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50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965"/>
            <a:ext cx="3737595" cy="268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81" y="2885678"/>
            <a:ext cx="7840667" cy="2127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ตัวเชื่อมต่อตรง 4"/>
          <p:cNvCxnSpPr/>
          <p:nvPr/>
        </p:nvCxnSpPr>
        <p:spPr>
          <a:xfrm>
            <a:off x="2627784" y="3212976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6516216" y="3212976"/>
            <a:ext cx="100811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971600" y="3585390"/>
            <a:ext cx="48245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05151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386</Words>
  <Application>Microsoft Office PowerPoint</Application>
  <PresentationFormat>นำเสนอทางหน้าจอ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กระบวนการดำเนินการตามระเบียบ</vt:lpstr>
      <vt:lpstr>งานนำเสนอ PowerPoint</vt:lpstr>
      <vt:lpstr> สิทธิประโยชน์ของบุคลากรสาธารณสุข  ที่จะต้องถ่ายโอนไป อบจ. </vt:lpstr>
      <vt:lpstr>ประกาศกระทรวงสาธารณสุข สมุนไพรควบคุม (กัญชา)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Advice</dc:creator>
  <cp:lastModifiedBy>Advice</cp:lastModifiedBy>
  <cp:revision>12</cp:revision>
  <dcterms:created xsi:type="dcterms:W3CDTF">2022-06-28T15:29:52Z</dcterms:created>
  <dcterms:modified xsi:type="dcterms:W3CDTF">2022-06-29T00:55:30Z</dcterms:modified>
</cp:coreProperties>
</file>