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348" r:id="rId4"/>
    <p:sldId id="346" r:id="rId5"/>
    <p:sldId id="257" r:id="rId6"/>
    <p:sldId id="335" r:id="rId7"/>
    <p:sldId id="336" r:id="rId8"/>
    <p:sldId id="332" r:id="rId9"/>
    <p:sldId id="347" r:id="rId10"/>
  </p:sldIdLst>
  <p:sldSz cx="12192000" cy="6858000"/>
  <p:notesSz cx="9144000" cy="6858000"/>
  <p:embeddedFontLst>
    <p:embeddedFont>
      <p:font typeface="Angsana New" panose="02020603050405020304" pitchFamily="18" charset="-34"/>
      <p:regular r:id="rId11"/>
      <p:bold r:id="rId12"/>
      <p:italic r:id="rId13"/>
      <p:boldItalic r:id="rId14"/>
    </p:embeddedFont>
    <p:embeddedFont>
      <p:font typeface="TH SarabunPSK" panose="020B0500040200020003" pitchFamily="34" charset="-34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TH Sarabun New" panose="020B0500040200020003" pitchFamily="34" charset="-34"/>
      <p:regular r:id="rId25"/>
      <p:bold r:id="rId26"/>
      <p:italic r:id="rId27"/>
      <p:boldItalic r:id="rId28"/>
    </p:embeddedFont>
    <p:embeddedFont>
      <p:font typeface="Cordia New" panose="020B0304020202020204" pitchFamily="34" charset="-34"/>
      <p:regular r:id="rId29"/>
      <p:bold r:id="rId30"/>
      <p:italic r:id="rId31"/>
      <p:boldItalic r:id="rId3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8776423E-CF3C-7AD5-A55F-11A152A7B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="" xmlns:a16="http://schemas.microsoft.com/office/drawing/2014/main" id="{FE81F045-ABD9-F2B0-70FF-709CE9EF8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0F4CF014-7178-CF36-B111-7AEAF62C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AC5D9212-D2D4-E170-9AA8-9384E476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FEFA4786-A0FE-16B0-3138-84ADDE07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436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DED7AA34-E3B7-EC64-2CDB-CBF57916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A8B723FD-E591-C494-BB13-A7202D357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300E23D5-D982-9124-D26E-91AEA5FF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106AAD1E-D416-567C-2E10-D6A5E4CF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E86559AD-45CF-B2B3-E19E-136C0D9D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86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="" xmlns:a16="http://schemas.microsoft.com/office/drawing/2014/main" id="{89F2E368-CC22-EF44-6E59-7BBC2BBC6B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FEA826CA-5188-37D5-DFED-B58AA22DA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D15D5F08-5625-1076-385E-C551B7CB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0ACB5D99-4383-396A-5524-BEB7ABE5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41B05E85-166F-0701-DB36-FADA5646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873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776423E-CF3C-7AD5-A55F-11A152A7B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FE81F045-ABD9-F2B0-70FF-709CE9EF8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0F4CF014-7178-CF36-B111-7AEAF62C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AC5D9212-D2D4-E170-9AA8-9384E476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FEFA4786-A0FE-16B0-3138-84ADDE07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5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ADC7FBF-4F60-3FB7-C0F8-5D3ACEA2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E6B15CB6-1FBA-3D1A-AABE-4B365CB7B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0DAF18BE-A70F-6313-521C-FF3E1DC6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73AD61FE-C118-D561-36BF-1CF2F055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68E81451-FBD4-48E0-6E71-8A29308B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26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DE21B78-4C78-A85C-A573-04A58EBEC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7D02C605-EDCA-FEFE-EFD7-C899CC54D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F4A0E7FC-B9D5-ECB4-479C-4B058F40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12DF3281-8A73-7681-2753-3CA6B924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A99F1BB5-A63E-054D-B725-AC69CCA8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30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6F575F9-C3BA-6C1F-F865-14A324FA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6BCA1F94-2E59-CC74-C9C3-8F6B0C1B8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D32C3542-5487-2DB9-810E-30A1C0DCD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B0E1074D-6F93-5409-F780-0B60928D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B573B235-DF62-4AF0-673C-CFDB7005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F78A7E7A-1C77-DD34-136A-C9B481AF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70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3A9FD81-6769-9C45-62D6-259053F29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605277D6-675D-ABB6-6C71-518F824C1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C2D7FF3D-A594-447D-A9C2-B24462EF4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B52162CA-196D-22F3-A81B-DBD8E61B1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8841F064-44EC-5A5A-B826-B40ACF876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5CCBFE6D-8668-AD40-C659-9464E0F8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61A38A60-80C2-D881-F9BC-522090B8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CFADB58B-7D7E-1CF3-4379-A5C3A77D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99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A236A09-6DA2-00BD-6724-0A696CB6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9DD06449-2EAE-881D-A4B8-18621313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C27721BF-E9D2-1F72-5971-EA2EFBC3D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F2A49C89-EEC1-E5EB-8682-44AB499C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02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67A428FA-F6D3-E0EC-3AF5-B47D7CEF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731C3AFE-22BA-8E68-D3DF-B121943C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F5FF2BCA-A212-616C-01C3-EDE30D1F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56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A2FAD53-9A14-9946-464E-07CED8F9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3637C135-5727-FC4A-15C8-344B85730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52369C9B-2FCB-88BA-9171-D84FDDBF6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3ECC335C-3BC4-A8AA-6C5F-38875FFD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1D768064-E066-2B39-3D45-5852A542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48C55380-18EB-691D-D465-01163C7F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2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6ADC7FBF-4F60-3FB7-C0F8-5D3ACEA2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E6B15CB6-1FBA-3D1A-AABE-4B365CB7B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0DAF18BE-A70F-6313-521C-FF3E1DC6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73AD61FE-C118-D561-36BF-1CF2F055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68E81451-FBD4-48E0-6E71-8A29308B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8663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260AA439-7282-C5C0-B1A1-E2BCD394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B03854A9-BD16-2556-6097-34B4E1D57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41D0AFCA-6B55-0584-8F2A-78CE285F0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6DAF8EAE-61C1-D58B-4C59-279929648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98A374DF-3033-F235-AAB9-87EA3AB3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7E0BB6C3-C8E6-3C18-DB7A-49F37204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53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DED7AA34-E3B7-EC64-2CDB-CBF57916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A8B723FD-E591-C494-BB13-A7202D357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300E23D5-D982-9124-D26E-91AEA5FF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106AAD1E-D416-567C-2E10-D6A5E4CF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E86559AD-45CF-B2B3-E19E-136C0D9D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11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89F2E368-CC22-EF44-6E59-7BBC2BBC6B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FEA826CA-5188-37D5-DFED-B58AA22DA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D15D5F08-5625-1076-385E-C551B7CB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0ACB5D99-4383-396A-5524-BEB7ABE5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41B05E85-166F-0701-DB36-FADA5646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7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DE21B78-4C78-A85C-A573-04A58EBEC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7D02C605-EDCA-FEFE-EFD7-C899CC54D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F4A0E7FC-B9D5-ECB4-479C-4B058F40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12DF3281-8A73-7681-2753-3CA6B924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A99F1BB5-A63E-054D-B725-AC69CCA8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514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46F575F9-C3BA-6C1F-F865-14A324FA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6BCA1F94-2E59-CC74-C9C3-8F6B0C1B8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D32C3542-5487-2DB9-810E-30A1C0DCD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B0E1074D-6F93-5409-F780-0B60928D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B573B235-DF62-4AF0-673C-CFDB7005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F78A7E7A-1C77-DD34-136A-C9B481AF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254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13A9FD81-6769-9C45-62D6-259053F29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605277D6-675D-ABB6-6C71-518F824C1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C2D7FF3D-A594-447D-A9C2-B24462EF4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="" xmlns:a16="http://schemas.microsoft.com/office/drawing/2014/main" id="{B52162CA-196D-22F3-A81B-DBD8E61B1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="" xmlns:a16="http://schemas.microsoft.com/office/drawing/2014/main" id="{8841F064-44EC-5A5A-B826-B40ACF876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="" xmlns:a16="http://schemas.microsoft.com/office/drawing/2014/main" id="{5CCBFE6D-8668-AD40-C659-9464E0F8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="" xmlns:a16="http://schemas.microsoft.com/office/drawing/2014/main" id="{61A38A60-80C2-D881-F9BC-522090B8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="" xmlns:a16="http://schemas.microsoft.com/office/drawing/2014/main" id="{CFADB58B-7D7E-1CF3-4379-A5C3A77D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633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8A236A09-6DA2-00BD-6724-0A696CB6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="" xmlns:a16="http://schemas.microsoft.com/office/drawing/2014/main" id="{9DD06449-2EAE-881D-A4B8-18621313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="" xmlns:a16="http://schemas.microsoft.com/office/drawing/2014/main" id="{C27721BF-E9D2-1F72-5971-EA2EFBC3D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="" xmlns:a16="http://schemas.microsoft.com/office/drawing/2014/main" id="{F2A49C89-EEC1-E5EB-8682-44AB499C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398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="" xmlns:a16="http://schemas.microsoft.com/office/drawing/2014/main" id="{67A428FA-F6D3-E0EC-3AF5-B47D7CEF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="" xmlns:a16="http://schemas.microsoft.com/office/drawing/2014/main" id="{731C3AFE-22BA-8E68-D3DF-B121943C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F5FF2BCA-A212-616C-01C3-EDE30D1F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668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3A2FAD53-9A14-9946-464E-07CED8F9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3637C135-5727-FC4A-15C8-344B85730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52369C9B-2FCB-88BA-9171-D84FDDBF6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3ECC335C-3BC4-A8AA-6C5F-38875FFD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1D768064-E066-2B39-3D45-5852A542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48C55380-18EB-691D-D465-01163C7F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915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260AA439-7282-C5C0-B1A1-E2BCD394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="" xmlns:a16="http://schemas.microsoft.com/office/drawing/2014/main" id="{B03854A9-BD16-2556-6097-34B4E1D57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41D0AFCA-6B55-0584-8F2A-78CE285F0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6DAF8EAE-61C1-D58B-4C59-279929648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98A374DF-3033-F235-AAB9-87EA3AB3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7E0BB6C3-C8E6-3C18-DB7A-49F37204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74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="" xmlns:a16="http://schemas.microsoft.com/office/drawing/2014/main" id="{333F507C-60E8-27A1-DEC3-527CCDC7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6A79F43E-A4A2-156C-54F7-8A92B5F9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A6B54CE9-25B2-F0C9-D6C6-F5B51E8CB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9B981-9C2C-4BF0-BDBE-C926195D4B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C279E7A0-04F5-CF9C-41DC-FE9DF759B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66096E8E-B6AD-8297-2936-2EAD69959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689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333F507C-60E8-27A1-DEC3-527CCDC7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6A79F43E-A4A2-156C-54F7-8A92B5F9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A6B54CE9-25B2-F0C9-D6C6-F5B51E8CB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9B981-9C2C-4BF0-BDBE-C926195D4B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C279E7A0-04F5-CF9C-41DC-FE9DF759B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66096E8E-B6AD-8297-2936-2EAD69959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56614-9889-4CC5-85AF-BB2EEE8781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9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B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">
            <a:extLst>
              <a:ext uri="{FF2B5EF4-FFF2-40B4-BE49-F238E27FC236}">
                <a16:creationId xmlns="" xmlns:a16="http://schemas.microsoft.com/office/drawing/2014/main" id="{64E3E028-99B8-4EB5-8102-5EAFB07A82BC}"/>
              </a:ext>
            </a:extLst>
          </p:cNvPr>
          <p:cNvSpPr/>
          <p:nvPr/>
        </p:nvSpPr>
        <p:spPr>
          <a:xfrm>
            <a:off x="7137888" y="-86"/>
            <a:ext cx="5788966" cy="6919509"/>
          </a:xfrm>
          <a:custGeom>
            <a:avLst/>
            <a:gdLst/>
            <a:ahLst/>
            <a:cxnLst/>
            <a:rect l="l" t="t" r="r" b="b"/>
            <a:pathLst>
              <a:path w="8606155" h="10286874">
                <a:moveTo>
                  <a:pt x="8606155" y="10251441"/>
                </a:moveTo>
                <a:cubicBezTo>
                  <a:pt x="8606155" y="10284588"/>
                  <a:pt x="8595487" y="10286874"/>
                  <a:pt x="8567674" y="10286874"/>
                </a:cubicBezTo>
                <a:cubicBezTo>
                  <a:pt x="5713094" y="10286239"/>
                  <a:pt x="2858643" y="10286239"/>
                  <a:pt x="4064" y="10286239"/>
                </a:cubicBezTo>
                <a:cubicBezTo>
                  <a:pt x="0" y="10272396"/>
                  <a:pt x="6350" y="10259823"/>
                  <a:pt x="9271" y="10246996"/>
                </a:cubicBezTo>
                <a:cubicBezTo>
                  <a:pt x="134747" y="9685402"/>
                  <a:pt x="260350" y="9123935"/>
                  <a:pt x="386207" y="8562467"/>
                </a:cubicBezTo>
                <a:cubicBezTo>
                  <a:pt x="565658" y="7761986"/>
                  <a:pt x="745490" y="6961633"/>
                  <a:pt x="924814" y="6161151"/>
                </a:cubicBezTo>
                <a:cubicBezTo>
                  <a:pt x="1146302" y="5172583"/>
                  <a:pt x="1367282" y="4184015"/>
                  <a:pt x="1588643" y="3195574"/>
                </a:cubicBezTo>
                <a:cubicBezTo>
                  <a:pt x="1813560" y="2191385"/>
                  <a:pt x="2038604" y="1187323"/>
                  <a:pt x="2264156" y="183261"/>
                </a:cubicBezTo>
                <a:cubicBezTo>
                  <a:pt x="2277872" y="122174"/>
                  <a:pt x="2286635" y="59690"/>
                  <a:pt x="2308860" y="635"/>
                </a:cubicBezTo>
                <a:cubicBezTo>
                  <a:pt x="4395216" y="635"/>
                  <a:pt x="6481572" y="635"/>
                  <a:pt x="8567928" y="0"/>
                </a:cubicBezTo>
                <a:cubicBezTo>
                  <a:pt x="8596249" y="0"/>
                  <a:pt x="8605901" y="3429"/>
                  <a:pt x="8605901" y="35814"/>
                </a:cubicBezTo>
                <a:cubicBezTo>
                  <a:pt x="8605139" y="3441066"/>
                  <a:pt x="8605139" y="6846317"/>
                  <a:pt x="8606155" y="10251441"/>
                </a:cubicBezTo>
                <a:close/>
              </a:path>
            </a:pathLst>
          </a:custGeom>
          <a:solidFill>
            <a:srgbClr val="F6F6F6"/>
          </a:solidFill>
        </p:spPr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8353E430-E9FB-410B-9809-C16E0613A1E5}"/>
              </a:ext>
            </a:extLst>
          </p:cNvPr>
          <p:cNvGrpSpPr/>
          <p:nvPr/>
        </p:nvGrpSpPr>
        <p:grpSpPr>
          <a:xfrm rot="-10800000">
            <a:off x="6498558" y="295847"/>
            <a:ext cx="2400041" cy="5123352"/>
            <a:chOff x="0" y="0"/>
            <a:chExt cx="6350000" cy="21874514"/>
          </a:xfrm>
        </p:grpSpPr>
        <p:sp>
          <p:nvSpPr>
            <p:cNvPr id="9" name="Freeform 5">
              <a:extLst>
                <a:ext uri="{FF2B5EF4-FFF2-40B4-BE49-F238E27FC236}">
                  <a16:creationId xmlns="" xmlns:a16="http://schemas.microsoft.com/office/drawing/2014/main" id="{07E4BAAB-B2E9-4D8D-9808-55B83CE891C7}"/>
                </a:ext>
              </a:extLst>
            </p:cNvPr>
            <p:cNvSpPr/>
            <p:nvPr/>
          </p:nvSpPr>
          <p:spPr>
            <a:xfrm>
              <a:off x="0" y="0"/>
              <a:ext cx="6350000" cy="21874514"/>
            </a:xfrm>
            <a:custGeom>
              <a:avLst/>
              <a:gdLst/>
              <a:ahLst/>
              <a:cxnLst/>
              <a:rect l="l" t="t" r="r" b="b"/>
              <a:pathLst>
                <a:path w="6350000" h="21874514">
                  <a:moveTo>
                    <a:pt x="6350000" y="21874514"/>
                  </a:moveTo>
                  <a:lnTo>
                    <a:pt x="0" y="21874514"/>
                  </a:lnTo>
                  <a:lnTo>
                    <a:pt x="0" y="0"/>
                  </a:lnTo>
                  <a:lnTo>
                    <a:pt x="6350000" y="21874514"/>
                  </a:lnTo>
                  <a:close/>
                </a:path>
              </a:pathLst>
            </a:custGeom>
            <a:solidFill>
              <a:srgbClr val="02A54B"/>
            </a:solidFill>
          </p:spPr>
        </p:sp>
      </p:grpSp>
      <p:grpSp>
        <p:nvGrpSpPr>
          <p:cNvPr id="4" name="Group 6">
            <a:extLst>
              <a:ext uri="{FF2B5EF4-FFF2-40B4-BE49-F238E27FC236}">
                <a16:creationId xmlns="" xmlns:a16="http://schemas.microsoft.com/office/drawing/2014/main" id="{A2C69C6F-6B48-47B8-A317-661DB11ED9EB}"/>
              </a:ext>
            </a:extLst>
          </p:cNvPr>
          <p:cNvGrpSpPr>
            <a:grpSpLocks noChangeAspect="1"/>
          </p:cNvGrpSpPr>
          <p:nvPr/>
        </p:nvGrpSpPr>
        <p:grpSpPr>
          <a:xfrm>
            <a:off x="6852148" y="295847"/>
            <a:ext cx="5788966" cy="6240951"/>
            <a:chOff x="-402060" y="176609"/>
            <a:chExt cx="8606154" cy="10286874"/>
          </a:xfrm>
        </p:grpSpPr>
        <p:sp>
          <p:nvSpPr>
            <p:cNvPr id="5" name="Freeform 7">
              <a:extLst>
                <a:ext uri="{FF2B5EF4-FFF2-40B4-BE49-F238E27FC236}">
                  <a16:creationId xmlns="" xmlns:a16="http://schemas.microsoft.com/office/drawing/2014/main" id="{59458D78-4861-43F6-8125-5168162C496D}"/>
                </a:ext>
              </a:extLst>
            </p:cNvPr>
            <p:cNvSpPr/>
            <p:nvPr/>
          </p:nvSpPr>
          <p:spPr>
            <a:xfrm>
              <a:off x="-402060" y="176609"/>
              <a:ext cx="8606154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2"/>
              <a:stretch>
                <a:fillRect l="-22309" r="-37113"/>
              </a:stretch>
            </a:blipFill>
          </p:spPr>
        </p:sp>
      </p:grpSp>
      <p:sp>
        <p:nvSpPr>
          <p:cNvPr id="7" name="กล่องข้อความ 6">
            <a:extLst>
              <a:ext uri="{FF2B5EF4-FFF2-40B4-BE49-F238E27FC236}">
                <a16:creationId xmlns="" xmlns:a16="http://schemas.microsoft.com/office/drawing/2014/main" id="{998655C1-5CFF-4291-A678-228C7FCAB44A}"/>
              </a:ext>
            </a:extLst>
          </p:cNvPr>
          <p:cNvSpPr txBox="1"/>
          <p:nvPr/>
        </p:nvSpPr>
        <p:spPr>
          <a:xfrm>
            <a:off x="286991" y="1097599"/>
            <a:ext cx="7737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การดำเนินงาน </a:t>
            </a:r>
            <a:b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จัดการปัญหาไวรัสตับอักเสบ ซี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(HCV) 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จังหวัดเพชรบูรณ์</a:t>
            </a:r>
            <a:endParaRPr lang="th-TH" sz="36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5226" y="4282496"/>
            <a:ext cx="402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วันที่ </a:t>
            </a:r>
            <a:r>
              <a:rPr lang="en-US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30 </a:t>
            </a:r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มิถุนายน </a:t>
            </a:r>
            <a:r>
              <a: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2565 </a:t>
            </a:r>
            <a:endParaRPr lang="th-TH" sz="32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96" y="5419199"/>
            <a:ext cx="6358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กลุ่มงานควบคุมโรคไม่ติดต่อ สุขภาพจิต และ</a:t>
            </a:r>
            <a:r>
              <a:rPr lang="th-TH" sz="3200" b="1" dirty="0" err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ยาเสพติด</a:t>
            </a:r>
            <a:endParaRPr lang="th-TH" sz="3200" b="1" dirty="0" smtClean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สำนักงาน</a:t>
            </a:r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สาธารณสุขจังหวัดเพชรบูรณ์</a:t>
            </a:r>
          </a:p>
        </p:txBody>
      </p:sp>
      <p:pic>
        <p:nvPicPr>
          <p:cNvPr id="11" name="Picture 2" descr="https://pharmacy.mahidol.ac.th/knowledge/picture/0323-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0" t="15373" r="1695" b="9692"/>
          <a:stretch/>
        </p:blipFill>
        <p:spPr bwMode="auto">
          <a:xfrm>
            <a:off x="2810479" y="2521974"/>
            <a:ext cx="1435716" cy="146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89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F715826-1DFC-B2D2-26A9-1CBFF54A12A9}"/>
              </a:ext>
            </a:extLst>
          </p:cNvPr>
          <p:cNvSpPr/>
          <p:nvPr/>
        </p:nvSpPr>
        <p:spPr>
          <a:xfrm>
            <a:off x="0" y="5366643"/>
            <a:ext cx="12177814" cy="1411114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- จำนวนที่ได้รับการตรวจยืนยันด้วย </a:t>
            </a:r>
            <a:r>
              <a:rPr lang="en-US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HCV-RNA </a:t>
            </a: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จำนวน 5,387 ราย  พบผล </a:t>
            </a:r>
            <a:r>
              <a:rPr lang="en-US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positive 4,043 </a:t>
            </a: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ราย คิดเป็นร้อยละ 75.05 ดังนั้นหากผู้ที่ได้รับการตรวจ </a:t>
            </a:r>
            <a:r>
              <a:rPr lang="en-US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HCV strip test positive </a:t>
            </a: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ได้รับการตรวจ </a:t>
            </a:r>
            <a:r>
              <a:rPr lang="en-US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HCV-RNA </a:t>
            </a: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ทั้งหมด จะมีผู้ติดเชื้อ</a:t>
            </a:r>
            <a:b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ที่มีผล </a:t>
            </a:r>
            <a:r>
              <a:rPr lang="en-US" sz="16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HCV-RNA positive </a:t>
            </a:r>
            <a:r>
              <a:rPr lang="th-TH" sz="16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ประมาณการ  </a:t>
            </a:r>
            <a:r>
              <a:rPr lang="en-US" sz="16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7</a:t>
            </a:r>
            <a:r>
              <a:rPr lang="th-TH" sz="16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,</a:t>
            </a:r>
            <a:r>
              <a:rPr lang="en-US" sz="16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985.32 </a:t>
            </a:r>
            <a:r>
              <a:rPr lang="th-TH" sz="16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ราย </a:t>
            </a:r>
            <a:endParaRPr lang="en-US" sz="1600" b="1" dirty="0">
              <a:solidFill>
                <a:srgbClr val="FF000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</a:pPr>
            <a:r>
              <a:rPr lang="en-US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- </a:t>
            </a: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จำนวนผู้ติดเชื้อยืนยันด้วย </a:t>
            </a:r>
            <a:r>
              <a:rPr lang="en-US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HCV-RNA </a:t>
            </a: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ที่ได้รับการตรวจ </a:t>
            </a:r>
            <a:r>
              <a:rPr lang="en-US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HCV viral load </a:t>
            </a: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โดยทีมของศาสตราจารย์ นพ.ยง ภู่วรวรรณ จำนวน 1,027 ราย พบ </a:t>
            </a:r>
            <a:r>
              <a:rPr lang="en-US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HCV viral load ≥5000 IU/ml </a:t>
            </a: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จำนวน 1,001 ราย คิดเป็นร้อยละ 97.46   </a:t>
            </a:r>
            <a:b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หากมีจำนวนผู้ติดเชื้อยืนยัน </a:t>
            </a:r>
            <a:r>
              <a:rPr lang="en-US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HCV-RNA 7,985 </a:t>
            </a: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ราย จะมี </a:t>
            </a:r>
            <a:r>
              <a:rPr lang="th-TH" sz="16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ผู้ติดเชื้อที่มีผล </a:t>
            </a:r>
            <a:r>
              <a:rPr lang="en-US" sz="16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HCV viral load ≥5000 IU/ml </a:t>
            </a:r>
            <a:r>
              <a:rPr lang="th-TH" sz="16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จำนวน </a:t>
            </a:r>
            <a:r>
              <a:rPr lang="en-US" sz="16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7,782.18 </a:t>
            </a:r>
            <a:r>
              <a:rPr lang="th-TH" sz="16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ราย </a:t>
            </a:r>
            <a:endParaRPr lang="en-US" sz="1600" b="1" dirty="0">
              <a:solidFill>
                <a:srgbClr val="FF000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</a:pP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  <a:endParaRPr lang="en-US" sz="1600" b="1" dirty="0">
              <a:solidFill>
                <a:prstClr val="black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มุมมน 1">
            <a:extLst>
              <a:ext uri="{FF2B5EF4-FFF2-40B4-BE49-F238E27FC236}">
                <a16:creationId xmlns:a16="http://schemas.microsoft.com/office/drawing/2014/main" xmlns="" id="{3E992914-69C5-980B-9E20-45252A2BDF9A}"/>
              </a:ext>
            </a:extLst>
          </p:cNvPr>
          <p:cNvSpPr/>
          <p:nvPr/>
        </p:nvSpPr>
        <p:spPr>
          <a:xfrm>
            <a:off x="99416" y="13063"/>
            <a:ext cx="12016239" cy="531845"/>
          </a:xfrm>
          <a:prstGeom prst="roundRect">
            <a:avLst/>
          </a:prstGeom>
          <a:solidFill>
            <a:srgbClr val="153B0D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th-TH" sz="36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การคัดกรองสะสม และการตรวจยืนยัน </a:t>
            </a:r>
            <a:r>
              <a:rPr lang="en-US" sz="36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HCV </a:t>
            </a:r>
            <a:r>
              <a:rPr lang="th-TH" sz="36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36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HBV </a:t>
            </a:r>
            <a:r>
              <a:rPr lang="th-TH" sz="36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(ข้อมูล ณ วันที่ </a:t>
            </a:r>
            <a:r>
              <a:rPr lang="en-US" sz="36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24</a:t>
            </a:r>
            <a:r>
              <a:rPr lang="th-TH" sz="36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มิถุนายน 2565)</a:t>
            </a:r>
            <a:r>
              <a:rPr lang="en-US" sz="36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6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xmlns="" id="{7864C47E-E860-DB5E-4B1B-A65DD0867A9E}"/>
              </a:ext>
            </a:extLst>
          </p:cNvPr>
          <p:cNvSpPr/>
          <p:nvPr/>
        </p:nvSpPr>
        <p:spPr>
          <a:xfrm>
            <a:off x="1703153" y="4901694"/>
            <a:ext cx="736979" cy="436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xmlns="" id="{ABE6EBB7-7241-9084-CD10-187CF5DFCE52}"/>
              </a:ext>
            </a:extLst>
          </p:cNvPr>
          <p:cNvSpPr/>
          <p:nvPr/>
        </p:nvSpPr>
        <p:spPr>
          <a:xfrm>
            <a:off x="3231648" y="4878592"/>
            <a:ext cx="736979" cy="436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xmlns="" id="{90436A5C-AC77-02A4-1243-DB27ED8CA7CC}"/>
              </a:ext>
            </a:extLst>
          </p:cNvPr>
          <p:cNvSpPr/>
          <p:nvPr/>
        </p:nvSpPr>
        <p:spPr>
          <a:xfrm>
            <a:off x="4821232" y="4916852"/>
            <a:ext cx="736979" cy="436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xmlns="" id="{37BECF4C-AFAF-826E-B067-C092568E3D31}"/>
              </a:ext>
            </a:extLst>
          </p:cNvPr>
          <p:cNvSpPr/>
          <p:nvPr/>
        </p:nvSpPr>
        <p:spPr>
          <a:xfrm>
            <a:off x="5673837" y="4901694"/>
            <a:ext cx="736979" cy="436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aphicFrame>
        <p:nvGraphicFramePr>
          <p:cNvPr id="10" name="ตาราง 9">
            <a:extLst>
              <a:ext uri="{FF2B5EF4-FFF2-40B4-BE49-F238E27FC236}">
                <a16:creationId xmlns:a16="http://schemas.microsoft.com/office/drawing/2014/main" xmlns="" id="{4C3FBCD0-310C-3853-8D80-75F9E12C7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737452"/>
              </p:ext>
            </p:extLst>
          </p:nvPr>
        </p:nvGraphicFramePr>
        <p:xfrm>
          <a:off x="127721" y="491610"/>
          <a:ext cx="11964862" cy="4771764"/>
        </p:xfrm>
        <a:graphic>
          <a:graphicData uri="http://schemas.openxmlformats.org/drawingml/2006/table">
            <a:tbl>
              <a:tblPr/>
              <a:tblGrid>
                <a:gridCol w="856048">
                  <a:extLst>
                    <a:ext uri="{9D8B030D-6E8A-4147-A177-3AD203B41FA5}">
                      <a16:colId xmlns:a16="http://schemas.microsoft.com/office/drawing/2014/main" xmlns="" val="1026240137"/>
                    </a:ext>
                  </a:extLst>
                </a:gridCol>
                <a:gridCol w="653926">
                  <a:extLst>
                    <a:ext uri="{9D8B030D-6E8A-4147-A177-3AD203B41FA5}">
                      <a16:colId xmlns:a16="http://schemas.microsoft.com/office/drawing/2014/main" xmlns="" val="539641710"/>
                    </a:ext>
                  </a:extLst>
                </a:gridCol>
                <a:gridCol w="808490">
                  <a:extLst>
                    <a:ext uri="{9D8B030D-6E8A-4147-A177-3AD203B41FA5}">
                      <a16:colId xmlns:a16="http://schemas.microsoft.com/office/drawing/2014/main" xmlns="" val="2743163280"/>
                    </a:ext>
                  </a:extLst>
                </a:gridCol>
                <a:gridCol w="792638">
                  <a:extLst>
                    <a:ext uri="{9D8B030D-6E8A-4147-A177-3AD203B41FA5}">
                      <a16:colId xmlns:a16="http://schemas.microsoft.com/office/drawing/2014/main" xmlns="" val="2986035330"/>
                    </a:ext>
                  </a:extLst>
                </a:gridCol>
                <a:gridCol w="713374">
                  <a:extLst>
                    <a:ext uri="{9D8B030D-6E8A-4147-A177-3AD203B41FA5}">
                      <a16:colId xmlns:a16="http://schemas.microsoft.com/office/drawing/2014/main" xmlns="" val="2298637577"/>
                    </a:ext>
                  </a:extLst>
                </a:gridCol>
                <a:gridCol w="776785">
                  <a:extLst>
                    <a:ext uri="{9D8B030D-6E8A-4147-A177-3AD203B41FA5}">
                      <a16:colId xmlns:a16="http://schemas.microsoft.com/office/drawing/2014/main" xmlns="" val="1822537315"/>
                    </a:ext>
                  </a:extLst>
                </a:gridCol>
                <a:gridCol w="792638">
                  <a:extLst>
                    <a:ext uri="{9D8B030D-6E8A-4147-A177-3AD203B41FA5}">
                      <a16:colId xmlns:a16="http://schemas.microsoft.com/office/drawing/2014/main" xmlns="" val="2655332295"/>
                    </a:ext>
                  </a:extLst>
                </a:gridCol>
                <a:gridCol w="796601">
                  <a:extLst>
                    <a:ext uri="{9D8B030D-6E8A-4147-A177-3AD203B41FA5}">
                      <a16:colId xmlns:a16="http://schemas.microsoft.com/office/drawing/2014/main" xmlns="" val="2394391288"/>
                    </a:ext>
                  </a:extLst>
                </a:gridCol>
                <a:gridCol w="618257">
                  <a:extLst>
                    <a:ext uri="{9D8B030D-6E8A-4147-A177-3AD203B41FA5}">
                      <a16:colId xmlns:a16="http://schemas.microsoft.com/office/drawing/2014/main" xmlns="" val="3393731447"/>
                    </a:ext>
                  </a:extLst>
                </a:gridCol>
                <a:gridCol w="824343">
                  <a:extLst>
                    <a:ext uri="{9D8B030D-6E8A-4147-A177-3AD203B41FA5}">
                      <a16:colId xmlns:a16="http://schemas.microsoft.com/office/drawing/2014/main" xmlns="" val="95116984"/>
                    </a:ext>
                  </a:extLst>
                </a:gridCol>
                <a:gridCol w="808490">
                  <a:extLst>
                    <a:ext uri="{9D8B030D-6E8A-4147-A177-3AD203B41FA5}">
                      <a16:colId xmlns:a16="http://schemas.microsoft.com/office/drawing/2014/main" xmlns="" val="1037674373"/>
                    </a:ext>
                  </a:extLst>
                </a:gridCol>
                <a:gridCol w="634109">
                  <a:extLst>
                    <a:ext uri="{9D8B030D-6E8A-4147-A177-3AD203B41FA5}">
                      <a16:colId xmlns:a16="http://schemas.microsoft.com/office/drawing/2014/main" xmlns="" val="2432797021"/>
                    </a:ext>
                  </a:extLst>
                </a:gridCol>
                <a:gridCol w="634109">
                  <a:extLst>
                    <a:ext uri="{9D8B030D-6E8A-4147-A177-3AD203B41FA5}">
                      <a16:colId xmlns:a16="http://schemas.microsoft.com/office/drawing/2014/main" xmlns="" val="2421127512"/>
                    </a:ext>
                  </a:extLst>
                </a:gridCol>
                <a:gridCol w="776785">
                  <a:extLst>
                    <a:ext uri="{9D8B030D-6E8A-4147-A177-3AD203B41FA5}">
                      <a16:colId xmlns:a16="http://schemas.microsoft.com/office/drawing/2014/main" xmlns="" val="684732953"/>
                    </a:ext>
                  </a:extLst>
                </a:gridCol>
                <a:gridCol w="776785">
                  <a:extLst>
                    <a:ext uri="{9D8B030D-6E8A-4147-A177-3AD203B41FA5}">
                      <a16:colId xmlns:a16="http://schemas.microsoft.com/office/drawing/2014/main" xmlns="" val="4083367739"/>
                    </a:ext>
                  </a:extLst>
                </a:gridCol>
                <a:gridCol w="701484">
                  <a:extLst>
                    <a:ext uri="{9D8B030D-6E8A-4147-A177-3AD203B41FA5}">
                      <a16:colId xmlns:a16="http://schemas.microsoft.com/office/drawing/2014/main" xmlns="" val="990154803"/>
                    </a:ext>
                  </a:extLst>
                </a:gridCol>
              </a:tblGrid>
              <a:tr h="3215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เป้าหมาย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ยอดคัดกรอง (คน)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ร้อย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ละ</a:t>
                      </a:r>
                      <a:b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คัดกรอง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HCV (positive Strip test)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HCV-RNA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ยอดคัดกรอง (คน)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</a:t>
                      </a:r>
                      <a:r>
                        <a:rPr lang="th-TH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ละ</a:t>
                      </a:r>
                      <a:br>
                        <a:rPr lang="th-TH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th-TH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</a:t>
                      </a: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คัด</a:t>
                      </a:r>
                      <a:r>
                        <a:rPr lang="th-TH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กรอง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HBV (positive Strip test)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HBsAg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518929"/>
                  </a:ext>
                </a:extLst>
              </a:tr>
              <a:tr h="25054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จำนวน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ร้อยละ </a:t>
                      </a:r>
                      <a:endParaRPr lang="th-TH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จำนวนตัวอย่าง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Positive Confirmed </a:t>
                      </a:r>
                      <a:endParaRPr lang="th-TH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ร้อยละ </a:t>
                      </a:r>
                      <a:endParaRPr lang="th-TH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3216519"/>
                  </a:ext>
                </a:extLst>
              </a:tr>
              <a:tr h="5721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จำนวน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ร้อยละ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จำนวนตัวอย่าง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Positive Confirmed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ร้อยละ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จำนวน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ร้อยละ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จำนวนตัวอย่าง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Positive Confirmed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ร้อยละ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0429709"/>
                  </a:ext>
                </a:extLst>
              </a:tr>
              <a:tr h="29154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น้ำหนาว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5,988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5,226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87.27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458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8.76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208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140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67.31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5,226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87.27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372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7.12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71.43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7984870"/>
                  </a:ext>
                </a:extLst>
              </a:tr>
              <a:tr h="29154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บึงสามพัน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19,835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17,244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86.94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1.70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124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84.35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2,117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10.67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4.53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98.11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5993285"/>
                  </a:ext>
                </a:extLst>
              </a:tr>
              <a:tr h="29154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วังโป่ง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11,207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9,126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81.43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2.94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69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82.61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1,318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11.76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5.77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100.00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23314096"/>
                  </a:ext>
                </a:extLst>
              </a:tr>
              <a:tr h="29154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หนองไผ่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33,745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23,234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68.85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1,452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6.25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368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292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79.35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12,699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37.63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512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4.03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80.65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7315924"/>
                  </a:ext>
                </a:extLst>
              </a:tr>
              <a:tr h="29154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ชนแดน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21,929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14,540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66.30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363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2.50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115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63.89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2,547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11.61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5.26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81.33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7491098"/>
                  </a:ext>
                </a:extLst>
              </a:tr>
              <a:tr h="29154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หล่มสัก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54,367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32,840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60.40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4,008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12.20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1,964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1,557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79.28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4,568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8.40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1.82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75.76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5346013"/>
                  </a:ext>
                </a:extLst>
              </a:tr>
              <a:tr h="29154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วิเชียรบุรี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44,226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24,748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55.96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646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2.61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511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392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76.71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2,588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5.85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2.90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63.64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2607173"/>
                  </a:ext>
                </a:extLst>
              </a:tr>
              <a:tr h="29154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หล่มเก่า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27,580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13,722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49.75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1,530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11.15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835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638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76.41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13,722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49.75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891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6.49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489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422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86.30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8481172"/>
                  </a:ext>
                </a:extLst>
              </a:tr>
              <a:tr h="29154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ศรีเทพ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21,165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9,277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43.83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1.64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83.72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5,968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28.20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286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4.79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224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200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89.29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5700528"/>
                  </a:ext>
                </a:extLst>
              </a:tr>
              <a:tr h="29154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เพชรบูรณ์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72,227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23,797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32.95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1,341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5.64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858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525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61.19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6,632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9.18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264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3.98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79.07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7563738"/>
                  </a:ext>
                </a:extLst>
              </a:tr>
              <a:tr h="36687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เขาค้อ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11,403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5,582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48.95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4.64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80.51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3,041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26.67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4.37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87.50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654523"/>
                  </a:ext>
                </a:extLst>
              </a:tr>
              <a:tr h="291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รวม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323,672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179,336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55.41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10,770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6.01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5,387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4,043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75.05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60,426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18.67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2,922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4.84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1,124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960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85.41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9967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85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370C4FBE-7319-E4B0-713A-A08B1439CC2F}"/>
              </a:ext>
            </a:extLst>
          </p:cNvPr>
          <p:cNvSpPr/>
          <p:nvPr/>
        </p:nvSpPr>
        <p:spPr>
          <a:xfrm>
            <a:off x="1188098" y="0"/>
            <a:ext cx="9815804" cy="45543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ข้อมูลผู้ติดเชื้อ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HCV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ที่รอรับการรักษา ของหน่วยบริการในจังหวัดเพชรบูรณ์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42D62A3-A537-700A-1CFB-90E89340C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466189"/>
              </p:ext>
            </p:extLst>
          </p:nvPr>
        </p:nvGraphicFramePr>
        <p:xfrm>
          <a:off x="401214" y="455438"/>
          <a:ext cx="11663267" cy="6094713"/>
        </p:xfrm>
        <a:graphic>
          <a:graphicData uri="http://schemas.openxmlformats.org/drawingml/2006/table">
            <a:tbl>
              <a:tblPr firstRow="1" firstCol="1" bandRow="1"/>
              <a:tblGrid>
                <a:gridCol w="1572789">
                  <a:extLst>
                    <a:ext uri="{9D8B030D-6E8A-4147-A177-3AD203B41FA5}">
                      <a16:colId xmlns="" xmlns:a16="http://schemas.microsoft.com/office/drawing/2014/main" val="487260125"/>
                    </a:ext>
                  </a:extLst>
                </a:gridCol>
                <a:gridCol w="1764850">
                  <a:extLst>
                    <a:ext uri="{9D8B030D-6E8A-4147-A177-3AD203B41FA5}">
                      <a16:colId xmlns="" xmlns:a16="http://schemas.microsoft.com/office/drawing/2014/main" val="2663354754"/>
                    </a:ext>
                  </a:extLst>
                </a:gridCol>
                <a:gridCol w="2689858">
                  <a:extLst>
                    <a:ext uri="{9D8B030D-6E8A-4147-A177-3AD203B41FA5}">
                      <a16:colId xmlns="" xmlns:a16="http://schemas.microsoft.com/office/drawing/2014/main" val="3514548307"/>
                    </a:ext>
                  </a:extLst>
                </a:gridCol>
                <a:gridCol w="2480719">
                  <a:extLst>
                    <a:ext uri="{9D8B030D-6E8A-4147-A177-3AD203B41FA5}">
                      <a16:colId xmlns="" xmlns:a16="http://schemas.microsoft.com/office/drawing/2014/main" val="187465538"/>
                    </a:ext>
                  </a:extLst>
                </a:gridCol>
                <a:gridCol w="3155051">
                  <a:extLst>
                    <a:ext uri="{9D8B030D-6E8A-4147-A177-3AD203B41FA5}">
                      <a16:colId xmlns="" xmlns:a16="http://schemas.microsoft.com/office/drawing/2014/main" val="1294626390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หน่วยบริการ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ผู้ติดเชื้อ </a:t>
                      </a:r>
                      <a:r>
                        <a:rPr lang="en-US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HCV </a:t>
                      </a: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ผ่านเกณฑ์ จ2 </a:t>
                      </a:r>
                      <a:b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</a:b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ที่รอยารักษา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**ผู้ติดเชื้อ</a:t>
                      </a:r>
                      <a:r>
                        <a:rPr lang="en-US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HCV </a:t>
                      </a: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ที่ได้ตรวจ </a:t>
                      </a:r>
                      <a:r>
                        <a:rPr lang="en-US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HCV viral load </a:t>
                      </a: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แต่ไม่เข้าเกณฑ์การรักษา ตามเงื่อนไข จ2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ผู้ติดเชื้อ </a:t>
                      </a:r>
                      <a:r>
                        <a:rPr lang="en-US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HCV </a:t>
                      </a: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ที่มีผล </a:t>
                      </a:r>
                      <a:r>
                        <a:rPr lang="en-US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HCV RNA +</a:t>
                      </a:r>
                      <a:r>
                        <a:rPr lang="en-US" sz="1600" b="1" dirty="0" err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ve</a:t>
                      </a:r>
                      <a:r>
                        <a:rPr lang="en-US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/>
                      </a:r>
                      <a:b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</a:b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และยังไม่ได้ติดตามตรวจ </a:t>
                      </a:r>
                      <a:r>
                        <a:rPr lang="en-US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HCV viral load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หมายเหตุ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1409106"/>
                  </a:ext>
                </a:extLst>
              </a:tr>
              <a:tr h="357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รพ.เพชรบูรณ์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82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รับรักษาผู้ป่วยของอ.เมือง, อ.ชนแดน, อ.วังโป่ง, </a:t>
                      </a:r>
                      <a:b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</a:b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และ อ.เขาค้อ (รวมผู้ติดเชื้อรอรักษาทั้งหมด 582 ราย)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4154988"/>
                  </a:ext>
                </a:extLst>
              </a:tr>
              <a:tr h="357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รพ.ชนแดน</a:t>
                      </a:r>
                      <a:endParaRPr lang="en-US" sz="16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26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19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70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502378"/>
                  </a:ext>
                </a:extLst>
              </a:tr>
              <a:tr h="357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รพ.หล่มสัก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120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834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910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รับรักษาผู้ติดเชื้อของ อ.หล่มสัก และอ.น้ำหนาว </a:t>
                      </a:r>
                      <a:b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</a:b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(รวมผู้ติดเชื้อที่รอรักษาทั้งหมด 3394 ราย)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142938"/>
                  </a:ext>
                </a:extLst>
              </a:tr>
              <a:tr h="357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รพ.หล่มเก่า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10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70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473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รับรักษาผู้ติดเชื้อของ อ.หล่มเก่า </a:t>
                      </a:r>
                      <a:b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</a:b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(รวมผู้ติดเชื้อที่รอรักษา 553 ราย)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2976483"/>
                  </a:ext>
                </a:extLst>
              </a:tr>
              <a:tr h="357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รพ.วิเชียรบุรี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14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66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310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รับรักษาผู้ติดเชื้อของ อ.วิเชียรบุรี, อ.บึงสามพัน,</a:t>
                      </a:r>
                      <a:b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</a:b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และอ.ศรีเทพ (รวมผู้ติดเชื้อรอรักษาทั้งหมด 664 ราย)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1017258"/>
                  </a:ext>
                </a:extLst>
              </a:tr>
              <a:tr h="357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รพ.ศรีเทพ</a:t>
                      </a:r>
                      <a:endParaRPr lang="en-US" sz="16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72</a:t>
                      </a:r>
                      <a:endParaRPr lang="en-US" sz="16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0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28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0619069"/>
                  </a:ext>
                </a:extLst>
              </a:tr>
              <a:tr h="357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รพ.หนองไผ่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รับรักษาผู้ติดเชื้อของ อ.หนองไผ่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(รวมผู้ติดเชื้อที่รอรักษา 312 ราย)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7754581"/>
                  </a:ext>
                </a:extLst>
              </a:tr>
              <a:tr h="357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รพ.บึงสามพัน</a:t>
                      </a:r>
                      <a:endParaRPr lang="en-US" sz="16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9</a:t>
                      </a:r>
                      <a:endParaRPr lang="en-US" sz="16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58</a:t>
                      </a:r>
                      <a:endParaRPr lang="en-US" sz="16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107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9831244"/>
                  </a:ext>
                </a:extLst>
              </a:tr>
              <a:tr h="357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รพ.น้ำหนาว</a:t>
                      </a:r>
                      <a:endParaRPr lang="en-US" sz="16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463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2387371"/>
                  </a:ext>
                </a:extLst>
              </a:tr>
              <a:tr h="357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รพ.วังโป่ง</a:t>
                      </a:r>
                      <a:endParaRPr lang="en-US" sz="16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38</a:t>
                      </a:r>
                      <a:endParaRPr lang="en-US" sz="16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57</a:t>
                      </a:r>
                      <a:endParaRPr lang="en-US" sz="16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19090179"/>
                  </a:ext>
                </a:extLst>
              </a:tr>
              <a:tr h="357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รพ.เขาค้อ</a:t>
                      </a:r>
                      <a:endParaRPr lang="en-US" sz="16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89679280"/>
                  </a:ext>
                </a:extLst>
              </a:tr>
              <a:tr h="357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รพ.ค่ายพ่อขุนผาเมือง</a:t>
                      </a:r>
                      <a:endParaRPr lang="en-US" sz="16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0</a:t>
                      </a:r>
                      <a:endParaRPr lang="en-US" sz="16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0</a:t>
                      </a:r>
                      <a:endParaRPr lang="en-US" sz="16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5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1104012"/>
                  </a:ext>
                </a:extLst>
              </a:tr>
              <a:tr h="357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รวม</a:t>
                      </a:r>
                      <a:endParaRPr lang="en-US" sz="16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463</a:t>
                      </a:r>
                      <a:endParaRPr lang="en-US" sz="16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2,291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2,751</a:t>
                      </a: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31281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10C78D-8A1B-CA45-54E7-DEAA33703107}"/>
              </a:ext>
            </a:extLst>
          </p:cNvPr>
          <p:cNvSpPr txBox="1"/>
          <p:nvPr/>
        </p:nvSpPr>
        <p:spPr>
          <a:xfrm>
            <a:off x="8724122" y="6015900"/>
            <a:ext cx="334035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ข้อมูลสำรวจของหน่วยบริการ จังหวัดเพชรบูรณ์</a:t>
            </a:r>
            <a:br>
              <a:rPr lang="th-TH" sz="1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1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ณ วันที่ 24 มิถุนายน 2565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B9DA24-BB9D-F89F-A9A2-A730820F22C6}"/>
              </a:ext>
            </a:extLst>
          </p:cNvPr>
          <p:cNvSpPr txBox="1"/>
          <p:nvPr/>
        </p:nvSpPr>
        <p:spPr>
          <a:xfrm>
            <a:off x="195941" y="6539120"/>
            <a:ext cx="10431624" cy="1073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หมายเหตุ</a:t>
            </a:r>
            <a:r>
              <a:rPr lang="en-US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:  - </a:t>
            </a:r>
            <a:r>
              <a:rPr lang="th-TH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ข้อมูลผู้ติดเชื้อที่มาจากหลายช่องทาง ทั้งจากโครงการคัดกรอง การตรวจสุขภาพประจำปี และการบริจาคโลหิต</a:t>
            </a:r>
            <a:r>
              <a:rPr lang="en-US" sz="16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,</a:t>
            </a:r>
            <a:r>
              <a:rPr lang="en-US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** </a:t>
            </a:r>
            <a:r>
              <a:rPr lang="th-TH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รวมผู้ป่วยไม่เข้าเกณฑ์ตาม </a:t>
            </a:r>
            <a:r>
              <a:rPr lang="en-US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Check list </a:t>
            </a:r>
            <a:r>
              <a:rPr lang="th-TH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จ2 ทุกเงื่อนไข </a:t>
            </a:r>
            <a:endParaRPr lang="en-US" sz="16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r>
              <a:rPr lang="th-TH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/>
            </a:r>
            <a:br>
              <a:rPr lang="th-TH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</a:b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25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2327" y="57259"/>
            <a:ext cx="5283200" cy="4144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67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ผู้ป่วย </a:t>
            </a:r>
            <a:r>
              <a:rPr lang="en-US" sz="2667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HCV </a:t>
            </a:r>
            <a:r>
              <a:rPr lang="th-TH" sz="2667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ที่เข้าระบบติดตามการรักษา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9159" y="2776981"/>
            <a:ext cx="4978400" cy="4239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67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ผลติดตามการรักษาผู้ป่วย </a:t>
            </a:r>
            <a:r>
              <a:rPr lang="en-US" sz="2667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HCV </a:t>
            </a:r>
            <a:endParaRPr lang="th-TH" sz="2667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536843"/>
              </p:ext>
            </p:extLst>
          </p:nvPr>
        </p:nvGraphicFramePr>
        <p:xfrm>
          <a:off x="71516" y="3252505"/>
          <a:ext cx="8940800" cy="2932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9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47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13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08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33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47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89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ข้อมูล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รพ.เพชรบูรณ์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รพ.หล่มสัก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รพร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.หล่มเก่า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รพ.วิเชียรบุรี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รพ.หนองไผ่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4195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จำนวนผู้ป่วยที่ได้รับยา</a:t>
                      </a:r>
                      <a:b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ครบ 3 เดือน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24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244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54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322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SVR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239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51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299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Relapse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Stop Rx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ยังไม่ครบระยะติดตาม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VL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93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102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9107715" y="3172039"/>
            <a:ext cx="2946400" cy="31540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หมายเหตุ</a:t>
            </a:r>
            <a:r>
              <a:rPr lang="en-US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endParaRPr lang="th-TH" sz="2133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 หล่มสัก เริ่มรักษา </a:t>
            </a:r>
            <a:r>
              <a:rPr lang="en-US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HCV</a:t>
            </a:r>
            <a:br>
              <a:rPr lang="en-US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เดือนพฤษภาคม 2564</a:t>
            </a:r>
            <a:br>
              <a:rPr lang="th-TH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รพร.หล่มเก่า เริ่มรักษา </a:t>
            </a:r>
            <a:r>
              <a:rPr lang="en-US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HCV</a:t>
            </a:r>
            <a:r>
              <a:rPr lang="th-TH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เดือนกันยายน 2564 </a:t>
            </a:r>
            <a:br>
              <a:rPr lang="th-TH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รพ.วิเชียรบุรี เริ่มรักษา </a:t>
            </a:r>
            <a:r>
              <a:rPr lang="en-US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HCV</a:t>
            </a:r>
            <a:r>
              <a:rPr lang="th-TH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เดือนเมษายน 2565 </a:t>
            </a:r>
            <a:br>
              <a:rPr lang="th-TH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รพ.หนองไผ่ เริ่มรักษา </a:t>
            </a:r>
            <a:r>
              <a:rPr lang="en-US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HCV </a:t>
            </a:r>
          </a:p>
          <a:p>
            <a:r>
              <a:rPr lang="th-TH" sz="21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เดือนมิถุนายน 2565</a:t>
            </a:r>
            <a:endParaRPr lang="en-US" sz="2133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8" y="6363851"/>
            <a:ext cx="585585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67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</a:t>
            </a:r>
            <a:r>
              <a:rPr lang="en-US" sz="1867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1867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ข้อมูลรายงานจากหน่วยบริการ ณ วันที่ 24 มิถุนายน 2565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004258"/>
              </p:ext>
            </p:extLst>
          </p:nvPr>
        </p:nvGraphicFramePr>
        <p:xfrm>
          <a:off x="59159" y="516764"/>
          <a:ext cx="12036798" cy="2194560"/>
        </p:xfrm>
        <a:graphic>
          <a:graphicData uri="http://schemas.openxmlformats.org/drawingml/2006/table">
            <a:tbl>
              <a:tblPr firstRow="1" bandRow="1"/>
              <a:tblGrid>
                <a:gridCol w="43704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71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42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37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37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937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937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57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ข้อมูล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รพ.เพชรบูรณ์ (ปี 65)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รพ.หล่มสัก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รพร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.หล่มเก่า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รพ.วิเชียรบุรี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รพ.หนองไผ่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จำนวนผู้ป่วย </a:t>
                      </a:r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HCV </a:t>
                      </a:r>
                      <a:r>
                        <a:rPr lang="th-TH" sz="1800" b="1" baseline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ที่ได้รับยา</a:t>
                      </a:r>
                      <a:endParaRPr lang="th-TH" sz="18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337</a:t>
                      </a:r>
                      <a:endParaRPr lang="th-TH" sz="18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663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จำนวนผู้ป่วย</a:t>
                      </a:r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HCV </a:t>
                      </a:r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ที่เข้าเงื่อนไขการรักษาแต่ยังไม่ได้รับ</a:t>
                      </a:r>
                      <a:r>
                        <a:rPr lang="th-TH" sz="1800" b="1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ยา (รอยา)</a:t>
                      </a:r>
                      <a:endParaRPr lang="th-TH" sz="18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120</a:t>
                      </a:r>
                      <a:endParaRPr lang="th-TH" sz="18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293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จำนวนผู้ป่วย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HCV</a:t>
                      </a:r>
                      <a:r>
                        <a:rPr lang="en-US" sz="1800" b="1" baseline="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ที่ไม่เข้าเกณฑ์การรักษา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1834</a:t>
                      </a:r>
                      <a:endParaRPr lang="th-TH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2,153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จำนวนผู้ป่วย</a:t>
                      </a:r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HCV</a:t>
                      </a:r>
                      <a:r>
                        <a:rPr lang="en-US" sz="1800" b="1" baseline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เสียชีวิต</a:t>
                      </a:r>
                      <a:r>
                        <a:rPr lang="th-TH" sz="1800" b="1" baseline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endParaRPr lang="th-TH" sz="18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18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47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2,291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237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3,113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57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4">
            <a:extLst>
              <a:ext uri="{FF2B5EF4-FFF2-40B4-BE49-F238E27FC236}">
                <a16:creationId xmlns="" xmlns:a16="http://schemas.microsoft.com/office/drawing/2014/main" id="{E25AD224-C1CA-A755-E1E6-FD4DA8E74C8A}"/>
              </a:ext>
            </a:extLst>
          </p:cNvPr>
          <p:cNvSpPr txBox="1"/>
          <p:nvPr/>
        </p:nvSpPr>
        <p:spPr>
          <a:xfrm>
            <a:off x="159654" y="93147"/>
            <a:ext cx="11916229" cy="7294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th-TH" sz="36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หลักเกณฑ์การคัดเลือกผู้ป่วยเข้ารับการรักษา </a:t>
            </a:r>
            <a:r>
              <a:rPr lang="en-US" sz="36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HCV </a:t>
            </a:r>
            <a:r>
              <a:rPr lang="en-US" sz="3600" b="1" dirty="0">
                <a:solidFill>
                  <a:schemeClr val="bg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Phase 1 </a:t>
            </a:r>
            <a:r>
              <a:rPr lang="th-TH" sz="3600" b="1" dirty="0">
                <a:solidFill>
                  <a:schemeClr val="bg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ของจังหวัดเพชรบูรณ์</a:t>
            </a:r>
            <a:endParaRPr lang="en-US" sz="3600" b="1" dirty="0">
              <a:solidFill>
                <a:schemeClr val="bg1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1A1AB89-748C-1CEE-2F7E-EA00E143D1FE}"/>
              </a:ext>
            </a:extLst>
          </p:cNvPr>
          <p:cNvSpPr txBox="1"/>
          <p:nvPr/>
        </p:nvSpPr>
        <p:spPr>
          <a:xfrm>
            <a:off x="363894" y="951721"/>
            <a:ext cx="10944808" cy="2976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4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เกณฑ์การรักษา ที่จะคัดเลือกผู้ป่วยมาทำการรักษา มี 5 ข้อ ดังนี้</a:t>
            </a:r>
            <a:endParaRPr lang="en-US" sz="2400" b="1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4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1. อายุมากกว่าเท่ากับ 68 ปี</a:t>
            </a:r>
            <a:endParaRPr lang="en-US" sz="2400" b="1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4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2. ค่า </a:t>
            </a:r>
            <a:r>
              <a:rPr lang="en-US" sz="24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APRI ≥ </a:t>
            </a:r>
            <a:r>
              <a:rPr lang="th-TH" sz="24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1.5</a:t>
            </a:r>
            <a:endParaRPr lang="en-US" sz="2400" b="1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4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3. ค่า </a:t>
            </a:r>
            <a:r>
              <a:rPr lang="en-US" sz="24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Fib-</a:t>
            </a:r>
            <a:r>
              <a:rPr lang="th-TH" sz="24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4</a:t>
            </a:r>
            <a:r>
              <a:rPr lang="en-US" sz="24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Score ≥ </a:t>
            </a:r>
            <a:r>
              <a:rPr lang="th-TH" sz="24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3.25</a:t>
            </a:r>
            <a:endParaRPr lang="en-US" sz="2400" b="1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4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4. </a:t>
            </a:r>
            <a:r>
              <a:rPr lang="en-US" sz="24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Child </a:t>
            </a:r>
            <a:r>
              <a:rPr lang="en-US" sz="2400" b="1" dirty="0" err="1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pugh</a:t>
            </a:r>
            <a:r>
              <a:rPr lang="en-US" sz="24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Score B ( </a:t>
            </a:r>
            <a:r>
              <a:rPr lang="th-TH" sz="24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คะแนน 7-9) </a:t>
            </a:r>
            <a:endParaRPr lang="en-US" sz="2400" b="1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4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5. ผลอ</a:t>
            </a:r>
            <a:r>
              <a:rPr lang="th-TH" sz="2400" b="1" dirty="0" err="1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ัลต</a:t>
            </a:r>
            <a:r>
              <a:rPr lang="th-TH" sz="24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ราซาวน์ พบ </a:t>
            </a:r>
            <a:r>
              <a:rPr lang="en-US" sz="24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liver </a:t>
            </a:r>
            <a:r>
              <a:rPr lang="en-US" sz="2400" b="1" dirty="0" smtClean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cirrhosis</a:t>
            </a:r>
            <a:endParaRPr lang="en-US" sz="2400" b="1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3D694F0-D6A6-4F92-FB4F-C7E046968C74}"/>
              </a:ext>
            </a:extLst>
          </p:cNvPr>
          <p:cNvSpPr/>
          <p:nvPr/>
        </p:nvSpPr>
        <p:spPr>
          <a:xfrm>
            <a:off x="363894" y="4877850"/>
            <a:ext cx="11420669" cy="1498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พัฒนา</a:t>
            </a: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โปรแกรมบันทึกข้อมูลด้านการติดตามการรักษา โดยทีมจากสำนักงานพัฒนาวิทยาศาสตร์และเทคโนโลยีแห่งชาติ (สวทช.) </a:t>
            </a:r>
            <a:endParaRPr lang="th-TH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ติดตาม</a:t>
            </a: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 </a:t>
            </a:r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และวางแผน</a:t>
            </a: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การจัดลำดับผู้ป่วยเข้าระบบการรักษาได้ครอบคลุม และสะดวกต่อผู้ปฏิบัติ </a:t>
            </a:r>
            <a:b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(ทำการประชุมชี้แจง เมื่อวันที่ 13 มิถุนายน 2565)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F6F480A-C8AF-8410-C6C9-406FB24AEC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4" b="32517"/>
          <a:stretch/>
        </p:blipFill>
        <p:spPr>
          <a:xfrm>
            <a:off x="6436895" y="1197129"/>
            <a:ext cx="5273023" cy="3551576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502625" y="4085833"/>
            <a:ext cx="5571603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Weight </a:t>
            </a:r>
            <a:r>
              <a:rPr lang="th-TH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คะแนน ข้อ 1- 2 หรือ 3 -5  และข้อ 4  </a:t>
            </a:r>
            <a:r>
              <a:rPr lang="th-TH" b="1" dirty="0" smtClean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ตามลำดับ</a:t>
            </a:r>
            <a:endParaRPr lang="th-TH" sz="4000" b="1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602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4">
            <a:extLst>
              <a:ext uri="{FF2B5EF4-FFF2-40B4-BE49-F238E27FC236}">
                <a16:creationId xmlns="" xmlns:a16="http://schemas.microsoft.com/office/drawing/2014/main" id="{E25AD224-C1CA-A755-E1E6-FD4DA8E74C8A}"/>
              </a:ext>
            </a:extLst>
          </p:cNvPr>
          <p:cNvSpPr txBox="1"/>
          <p:nvPr/>
        </p:nvSpPr>
        <p:spPr>
          <a:xfrm>
            <a:off x="159654" y="93147"/>
            <a:ext cx="11916229" cy="7294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th-TH" sz="36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หลักเกณฑ์การคัดเลือกผู้ป่วยเข้ารับการรักษา </a:t>
            </a:r>
            <a:r>
              <a:rPr lang="en-US" sz="36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HCV </a:t>
            </a:r>
            <a:r>
              <a:rPr lang="en-US" sz="3600" b="1" dirty="0">
                <a:solidFill>
                  <a:schemeClr val="bg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Phase 1 </a:t>
            </a:r>
            <a:r>
              <a:rPr lang="th-TH" sz="3600" b="1" dirty="0">
                <a:solidFill>
                  <a:schemeClr val="bg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ของจังหวัดเพชรบูรณ์ (ต่อ)</a:t>
            </a:r>
            <a:endParaRPr lang="en-US" sz="3600" b="1" dirty="0">
              <a:solidFill>
                <a:schemeClr val="bg1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มุมมน 4">
            <a:extLst>
              <a:ext uri="{FF2B5EF4-FFF2-40B4-BE49-F238E27FC236}">
                <a16:creationId xmlns="" xmlns:a16="http://schemas.microsoft.com/office/drawing/2014/main" id="{1E8BE5D5-8CFD-2B23-DA6C-059CBE4F39AA}"/>
              </a:ext>
            </a:extLst>
          </p:cNvPr>
          <p:cNvSpPr/>
          <p:nvPr/>
        </p:nvSpPr>
        <p:spPr>
          <a:xfrm>
            <a:off x="1023258" y="1128452"/>
            <a:ext cx="10290627" cy="5306803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ข้อมูลพื้นฐานที่ต้องบันทึกข้อมูล ประกอบด้วย 16 ตัวแปร ดังนี้</a:t>
            </a:r>
          </a:p>
          <a:p>
            <a:pPr marL="514350" indent="-514350">
              <a:buAutoNum type="arabicPeriod"/>
            </a:pPr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ชื่อ –</a:t>
            </a:r>
            <a:r>
              <a:rPr lang="en-US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สกุล				9. </a:t>
            </a:r>
            <a:r>
              <a:rPr lang="en-US" sz="3600" b="1" dirty="0" err="1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Plt</a:t>
            </a:r>
            <a:r>
              <a:rPr lang="en-US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. count</a:t>
            </a:r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endParaRPr lang="en-US" sz="3600" b="1" dirty="0">
              <a:solidFill>
                <a:schemeClr val="tx1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514350" indent="-514350">
              <a:buAutoNum type="arabicPeriod"/>
            </a:pPr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เลขบัตรประชาชน		10. </a:t>
            </a:r>
            <a:r>
              <a:rPr lang="en-US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INR</a:t>
            </a:r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</a:p>
          <a:p>
            <a:pPr marL="514350" indent="-514350">
              <a:buAutoNum type="arabicPeriod"/>
            </a:pPr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อายุ (ปี)				11. </a:t>
            </a:r>
            <a:r>
              <a:rPr lang="en-US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Ascites</a:t>
            </a:r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	</a:t>
            </a:r>
          </a:p>
          <a:p>
            <a:pPr marL="514350" indent="-514350">
              <a:buAutoNum type="arabicPeriod"/>
            </a:pPr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วัน เดือน ปี เกิด			12. </a:t>
            </a:r>
            <a:r>
              <a:rPr lang="en-US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Encephalopathy</a:t>
            </a:r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</a:p>
          <a:p>
            <a:pPr marL="514350" indent="-514350">
              <a:buAutoNum type="arabicPeriod"/>
            </a:pPr>
            <a:r>
              <a:rPr lang="en-US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AST				13. </a:t>
            </a:r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ผล </a:t>
            </a:r>
            <a:r>
              <a:rPr lang="en-US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Ultrasound</a:t>
            </a:r>
          </a:p>
          <a:p>
            <a:pPr marL="514350" indent="-514350">
              <a:buAutoNum type="arabicPeriod"/>
            </a:pPr>
            <a:r>
              <a:rPr lang="en-US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ALT				14. Child </a:t>
            </a:r>
            <a:r>
              <a:rPr lang="en-US" sz="3600" b="1" dirty="0" err="1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pugh</a:t>
            </a:r>
            <a:r>
              <a:rPr lang="en-US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score 5-6, 7-8, 9-10</a:t>
            </a:r>
          </a:p>
          <a:p>
            <a:pPr marL="514350" indent="-514350">
              <a:buAutoNum type="arabicPeriod"/>
            </a:pPr>
            <a:r>
              <a:rPr lang="en-US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Albumin				15. </a:t>
            </a:r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ค่า </a:t>
            </a:r>
            <a:r>
              <a:rPr lang="en-US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APRI</a:t>
            </a:r>
          </a:p>
          <a:p>
            <a:pPr marL="514350" indent="-514350">
              <a:buAutoNum type="arabicPeriod"/>
            </a:pPr>
            <a:r>
              <a:rPr lang="en-US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Total </a:t>
            </a:r>
            <a:r>
              <a:rPr lang="en-US" sz="3600" b="1" dirty="0" err="1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birilubin</a:t>
            </a:r>
            <a:r>
              <a:rPr lang="en-US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		16. </a:t>
            </a:r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ค่า </a:t>
            </a:r>
            <a:r>
              <a:rPr lang="en-US" sz="3600" b="1" dirty="0">
                <a:solidFill>
                  <a:schemeClr val="tx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Fib-4 Score</a:t>
            </a:r>
          </a:p>
          <a:p>
            <a:endParaRPr lang="en-US" sz="3600" b="1" dirty="0">
              <a:solidFill>
                <a:schemeClr val="tx1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819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091DEF2F-96A7-5175-1909-F9F003D26CBE}"/>
              </a:ext>
            </a:extLst>
          </p:cNvPr>
          <p:cNvSpPr txBox="1"/>
          <p:nvPr/>
        </p:nvSpPr>
        <p:spPr>
          <a:xfrm>
            <a:off x="159654" y="93147"/>
            <a:ext cx="11916229" cy="7294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th-TH" sz="36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หลักเกณฑ์การคัดเลือกผู้ป่วยเข้ารับการรักษา </a:t>
            </a:r>
            <a:r>
              <a:rPr lang="en-US" sz="36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HCV </a:t>
            </a:r>
            <a:r>
              <a:rPr lang="en-US" sz="3600" b="1" dirty="0">
                <a:solidFill>
                  <a:schemeClr val="bg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Phase 1 </a:t>
            </a:r>
            <a:r>
              <a:rPr lang="th-TH" sz="3600" b="1" dirty="0">
                <a:solidFill>
                  <a:schemeClr val="bg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ของจังหวัดเพชรบูรณ์ (ต่อ)</a:t>
            </a:r>
            <a:endParaRPr lang="en-US" sz="3600" b="1" dirty="0">
              <a:solidFill>
                <a:schemeClr val="bg1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26E5D60-2889-1015-927D-C81CB84D8DD1}"/>
              </a:ext>
            </a:extLst>
          </p:cNvPr>
          <p:cNvSpPr txBox="1"/>
          <p:nvPr/>
        </p:nvSpPr>
        <p:spPr>
          <a:xfrm>
            <a:off x="429209" y="1063690"/>
            <a:ext cx="107240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โปรแกรม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มีรายละเอียดข้อมูลสำคัญต่อการ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รักษา ดังนี้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Tx/>
              <a:buChar char="-"/>
            </a:pP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จัดลำดับเข้ารับการรักษา ได้แก่ 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ECOG performance status, APRI/FIB-4 Score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MELD Score</a:t>
            </a:r>
          </a:p>
          <a:p>
            <a:pPr marL="457200" indent="-457200">
              <a:buFontTx/>
              <a:buChar char="-"/>
            </a:pP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สาเหตุ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ผู้ติดเชื้อ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HCV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ที่ไม่เข้าเกณฑ์ จ2 (ข้อมูลเป็นลักษณะ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Check list)</a:t>
            </a:r>
          </a:p>
          <a:p>
            <a:pPr marL="457200" indent="-457200">
              <a:buFontTx/>
              <a:buChar char="-"/>
            </a:pP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ห้ามในการรักษา</a:t>
            </a:r>
          </a:p>
          <a:p>
            <a:pPr marL="457200" indent="-457200">
              <a:buFontTx/>
              <a:buChar char="-"/>
            </a:pP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ติดตามหลังการรักษา 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HCC </a:t>
            </a:r>
            <a:r>
              <a:rPr lang="en-US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serviellance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86A2D73-C5B9-AD5C-8A63-53C6320A45A4}"/>
              </a:ext>
            </a:extLst>
          </p:cNvPr>
          <p:cNvSpPr/>
          <p:nvPr/>
        </p:nvSpPr>
        <p:spPr>
          <a:xfrm>
            <a:off x="261257" y="4096139"/>
            <a:ext cx="11719249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b="1" u="sng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งบประมาณ</a:t>
            </a:r>
            <a:r>
              <a:rPr lang="th-TH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สนับสนุนการรักษา </a:t>
            </a:r>
            <a:r>
              <a:rPr lang="en-US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HCV </a:t>
            </a:r>
            <a:endParaRPr lang="th-TH" b="1" u="sng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จังหวัดเพชรบูรณ์ เป็นเป็นตัวแทนเขตสุขภาพที่ 2 ในการจัดซื้อยารักษา </a:t>
            </a:r>
            <a:r>
              <a:rPr lang="en-US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HCV 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โดยได้งบประมาณสนับจากเขต 5 ล้านบาท และได้มีจัดการตั้งคณะกรรมการในการจัดซื้อยาและเวชภัณฑ์เกี่ยวกับการรักษา </a:t>
            </a:r>
            <a:r>
              <a:rPr lang="en-US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HCV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ทั้งนี้การวางแผนจัดสรรยาให้หน่วยบริการในเขตสุขภาพที่ 2 </a:t>
            </a:r>
            <a:r>
              <a:rPr lang="th-TH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โดยคำนวณตามสัดส่วนของผู้ป่วย </a:t>
            </a:r>
            <a:r>
              <a:rPr lang="en-US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HCV 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ที่รอรับยารักษาของแต่ละหน่วยบริการที่มีศักยภาพในการรักษา </a:t>
            </a:r>
          </a:p>
        </p:txBody>
      </p:sp>
    </p:spTree>
    <p:extLst>
      <p:ext uri="{BB962C8B-B14F-4D97-AF65-F5344CB8AC3E}">
        <p14:creationId xmlns:p14="http://schemas.microsoft.com/office/powerpoint/2010/main" val="319848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535FB8-69A3-8055-8016-E844FA6CF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792" y="886409"/>
            <a:ext cx="8804210" cy="4930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217997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1294</Words>
  <Application>Microsoft Office PowerPoint</Application>
  <PresentationFormat>กำหนดเอง</PresentationFormat>
  <Paragraphs>405</Paragraphs>
  <Slides>8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7</vt:i4>
      </vt:variant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8</vt:i4>
      </vt:variant>
    </vt:vector>
  </HeadingPairs>
  <TitlesOfParts>
    <vt:vector size="17" baseType="lpstr">
      <vt:lpstr>Arial</vt:lpstr>
      <vt:lpstr>Angsana New</vt:lpstr>
      <vt:lpstr>TH SarabunPSK</vt:lpstr>
      <vt:lpstr>Calibri</vt:lpstr>
      <vt:lpstr>Calibri Light</vt:lpstr>
      <vt:lpstr>TH Sarabun New</vt:lpstr>
      <vt:lpstr>Cordia New</vt:lpstr>
      <vt:lpstr>ธีมของ Office</vt:lpstr>
      <vt:lpstr>1_ธีมของ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NCDs</dc:creator>
  <cp:lastModifiedBy>Windows User</cp:lastModifiedBy>
  <cp:revision>65</cp:revision>
  <dcterms:created xsi:type="dcterms:W3CDTF">2022-05-11T08:58:46Z</dcterms:created>
  <dcterms:modified xsi:type="dcterms:W3CDTF">2022-06-29T13:30:48Z</dcterms:modified>
</cp:coreProperties>
</file>