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1" r:id="rId3"/>
    <p:sldId id="270" r:id="rId4"/>
    <p:sldId id="272" r:id="rId5"/>
    <p:sldId id="273" r:id="rId6"/>
    <p:sldId id="274" r:id="rId7"/>
    <p:sldId id="275" r:id="rId8"/>
  </p:sldIdLst>
  <p:sldSz cx="12192000" cy="6858000"/>
  <p:notesSz cx="6858000" cy="9144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AngsanaUPC" panose="02020603050405020304" pitchFamily="18" charset="-34"/>
      <p:regular r:id="rId15"/>
      <p:bold r:id="rId16"/>
      <p:italic r:id="rId17"/>
      <p:boldItalic r:id="rId18"/>
    </p:embeddedFont>
    <p:embeddedFont>
      <p:font typeface="DilleniaUPC" panose="02020603050405020304" pitchFamily="18" charset="-34"/>
      <p:regular r:id="rId19"/>
      <p:bold r:id="rId20"/>
      <p:italic r:id="rId21"/>
      <p:boldItalic r:id="rId22"/>
    </p:embeddedFont>
    <p:embeddedFont>
      <p:font typeface="Leelawadee" panose="020B0502040204020203" pitchFamily="34" charset="-34"/>
      <p:regular r:id="rId23"/>
      <p:bold r:id="rId24"/>
    </p:embeddedFont>
    <p:embeddedFont>
      <p:font typeface="TH Sarabun New" panose="020B0500040200020003" pitchFamily="34" charset="-34"/>
      <p:regular r:id="rId25"/>
      <p:bold r:id="rId26"/>
      <p:italic r:id="rId27"/>
      <p:boldItalic r:id="rId28"/>
    </p:embeddedFont>
    <p:embeddedFont>
      <p:font typeface="Lucida Handwriting" panose="03010101010101010101" pitchFamily="66" charset="0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Microsoft Sans Serif" panose="020B0604020202020204" pitchFamily="34" charset="0"/>
      <p:regular r:id="rId34"/>
    </p:embeddedFont>
  </p:embeddedFontLst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5294" autoAdjust="0"/>
  </p:normalViewPr>
  <p:slideViewPr>
    <p:cSldViewPr snapToGrid="0">
      <p:cViewPr>
        <p:scale>
          <a:sx n="60" d="100"/>
          <a:sy n="60" d="100"/>
        </p:scale>
        <p:origin x="-1152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455D32-8EF1-447C-9C7E-4101DFBC550E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29/06/65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A0459BF-B42B-4435-A399-BC31CDD4B4D6}" type="datetime1">
              <a:rPr lang="th-TH" smtClean="0"/>
              <a:pPr/>
              <a:t>29/06/65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7542409-6A04-4DC6-AC3A-D3758287A8F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758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 smtClean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pic>
        <p:nvPicPr>
          <p:cNvPr id="8" name="รูปภาพที่ 7" descr="ก้อนเมฆสีขาวบนท้องฟ้าสีน้ำเงินเข้ม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รูปภาพ 9" descr="ภาพถ่ายระยะใกล้ของต้นอ่อนของต้นไม้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รูปภาพ 10" descr="คลื่น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2ABB2B-483F-4745-9736-AE2B8F4BFA89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34052-BD79-4B7E-9498-A21B79CD27D6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8E12CC-2E17-406E-BDF7-C782F6FE0DAC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pic>
        <p:nvPicPr>
          <p:cNvPr id="11" name="รูปภาพ 10" descr="ภาพถ่ายระยะใกล้ของพืชสีเขียว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รูปภาพที่ 8" descr="คลื่น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05890-F2AD-4DC3-AE5A-AB13CAE252D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DEAD6-BAAB-46F2-8CCD-E3CB62496EB2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6A91A6-8642-435F-A4F3-39747E98F66C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6511-2F73-4940-B015-FDBDBE87128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74338-0EF9-46AE-8C4E-1E6489BF683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0986E-2833-41EA-9E8F-8AAEF5F8EE8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 dirty="0"/>
              <a:t>เพิ่มท้ายกระดาษ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solidFill>
                <a:schemeClr val="accent1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CD8D479-8942-46E8-A226-A4E01F7A105C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15EDB97-D043-458F-968C-CE35CFAE383F}" type="datetime1">
              <a:rPr lang="th-TH" smtClean="0"/>
              <a:t>29/06/65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1935946"/>
          </a:xfrm>
        </p:spPr>
        <p:txBody>
          <a:bodyPr rtlCol="0" anchor="ctr">
            <a:normAutofit/>
          </a:bodyPr>
          <a:lstStyle/>
          <a:p>
            <a:pPr algn="ctr"/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ผลการดำเนินงาน</a:t>
            </a:r>
            <a:r>
              <a:rPr lang="en-US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DMHT</a:t>
            </a:r>
            <a:r>
              <a:rPr lang="th-TH" sz="4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ไตรมาส</a:t>
            </a: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3/2565</a:t>
            </a: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KPI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NCD </a:t>
            </a: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งบ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ปี 65 </a:t>
            </a:r>
            <a:r>
              <a:rPr lang="th-TH" sz="4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รายหน่วย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บริการ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413" y="4010863"/>
            <a:ext cx="402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มิถุนายน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 </a:t>
            </a:r>
            <a:endParaRPr lang="th-TH" sz="3200" b="1" dirty="0">
              <a:solidFill>
                <a:schemeClr val="accent1">
                  <a:lumMod val="20000"/>
                  <a:lumOff val="8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4162" y="4686517"/>
            <a:ext cx="6358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กลุ่มงานควบคุมโรคไม่ติดต่อ สุขภาพจิต และ</a:t>
            </a:r>
            <a:r>
              <a:rPr lang="th-TH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ยาเสพติด</a:t>
            </a:r>
            <a:endPara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</a:t>
            </a:r>
            <a:r>
              <a:rPr lang="th-TH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5785" t="20666" r="17318" b="21034"/>
          <a:stretch/>
        </p:blipFill>
        <p:spPr>
          <a:xfrm>
            <a:off x="332170" y="331076"/>
            <a:ext cx="11491968" cy="6259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วงรี 1"/>
          <p:cNvSpPr/>
          <p:nvPr/>
        </p:nvSpPr>
        <p:spPr>
          <a:xfrm>
            <a:off x="10568763" y="6124353"/>
            <a:ext cx="1339702" cy="595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485860" y="2466753"/>
            <a:ext cx="5338278" cy="7336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687880" y="3623956"/>
            <a:ext cx="5061097" cy="3668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3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6672668" y="1452380"/>
            <a:ext cx="5230135" cy="177453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 1 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อัตราผู้ป่วยโรคเบาหวาน สิทธิ </a:t>
            </a:r>
            <a:r>
              <a:rPr lang="en-US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UC</a:t>
            </a:r>
            <a: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ได้รับ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การตรวจคัดกรอง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HbA1c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ของหน่วย</a:t>
            </a:r>
            <a: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บริการ</a:t>
            </a:r>
            <a:b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รับลงทะเบียนสิทธิ </a:t>
            </a:r>
            <a:endParaRPr lang="en-US" sz="28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0" name="ตัวแทนเนื้อหา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292481"/>
              </p:ext>
            </p:extLst>
          </p:nvPr>
        </p:nvGraphicFramePr>
        <p:xfrm>
          <a:off x="323755" y="825541"/>
          <a:ext cx="6110063" cy="52539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76770"/>
                <a:gridCol w="1517043"/>
                <a:gridCol w="914400"/>
                <a:gridCol w="1187450"/>
                <a:gridCol w="914400"/>
              </a:tblGrid>
              <a:tr h="73974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ชื่อ </a:t>
                      </a:r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CUP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 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ตรวจ </a:t>
                      </a:r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HbA1c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</a:t>
                      </a:r>
                      <a:r>
                        <a:rPr lang="en-US" sz="20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1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</a:t>
                      </a:r>
                      <a:endParaRPr lang="en-US" sz="2000" b="1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เขต 2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 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ควบคุมได้</a:t>
                      </a:r>
                      <a:r>
                        <a:rPr lang="th-TH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ดี</a:t>
                      </a:r>
                      <a:endParaRPr lang="en-US" sz="2000" b="1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KPI 2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</a:t>
                      </a:r>
                      <a:endParaRPr lang="en-US" sz="2000" b="1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เขต 2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รพ.น้ำหนาว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66.60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36.46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รพ.ศรีเทพ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62.43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29.69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รพ.บึงสามพัน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58.52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33.95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รพ.วังโป่ง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58.14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37.72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รพร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.หล่มเก่า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57.06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28.57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รพ.หล่มสัก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57.00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35.03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รพ.วิเชียรบุรี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56.33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35.27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รพ.เขาค้อ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48.71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19.43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รพ.ค่ายฯ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47.22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37.50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รพ.หนองไผ่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43.04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27.35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รพ.เพชรบูรณ์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38.37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32.14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รพ.ชนแดน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38.32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29.84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ตัวแทนข้อความ 8"/>
          <p:cNvSpPr>
            <a:spLocks noGrp="1"/>
          </p:cNvSpPr>
          <p:nvPr>
            <p:ph type="body" sz="half" idx="2"/>
          </p:nvPr>
        </p:nvSpPr>
        <p:spPr>
          <a:xfrm>
            <a:off x="6709558" y="3540342"/>
            <a:ext cx="4901195" cy="13047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 2 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อัตราผู้ป่วยโรคเบาหวานที่ควบคุมระดับ</a:t>
            </a:r>
            <a:r>
              <a:rPr lang="th-TH" sz="28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น้ำตาลใน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เลือดได้ดี  ของหน่วยบริการที่รับลงทะเบียนสิทธิ</a:t>
            </a:r>
            <a:endParaRPr lang="en-US" sz="28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ดาว 5 แฉก 10"/>
          <p:cNvSpPr/>
          <p:nvPr/>
        </p:nvSpPr>
        <p:spPr>
          <a:xfrm>
            <a:off x="3476846" y="1594885"/>
            <a:ext cx="287079" cy="29771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6888" y="211480"/>
            <a:ext cx="5174820" cy="979366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 3 : </a:t>
            </a:r>
            <a:r>
              <a:rPr lang="th-TH" sz="24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อัตราการเกิดภาวะแทรกซ้อนเฉียบพลัน ในผู้ป่วยเบาหวาน  ของหน่วยบริการที่รับลงทะเบียนสิทธิ</a:t>
            </a:r>
            <a:endParaRPr lang="en-US" sz="24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977707"/>
              </p:ext>
            </p:extLst>
          </p:nvPr>
        </p:nvGraphicFramePr>
        <p:xfrm>
          <a:off x="453404" y="1218727"/>
          <a:ext cx="5531760" cy="50544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26994"/>
                <a:gridCol w="1431981"/>
                <a:gridCol w="776497"/>
                <a:gridCol w="905915"/>
                <a:gridCol w="890373"/>
              </a:tblGrid>
              <a:tr h="52569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Acute complication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ผู้ป่วย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อันดับเขต 2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84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รพ.ค่ายพ่อขุนผาเมือง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รพ.น้ำหนาว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1,036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0.39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รพ.วิเชียรบุรี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9,053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0.47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รพ.วังโป่ง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2,248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0.62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รพ.หล่มสัก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10,334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0.63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รพ.ศรีเทพ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3,998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0.88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รพ.บึงสามพัน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4,378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1.01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รพ.เขาค้อ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1,630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1.10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รพ.ชนแดน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4,246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1.22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รพร</a:t>
                      </a:r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.หล่มเก่า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4,467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1.23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รพ.เพชรบูรณ์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138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10,263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1.34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2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รพ.หนองไผ่</a:t>
                      </a:r>
                      <a:endParaRPr lang="th-TH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</a:t>
                      </a:r>
                      <a:endParaRPr lang="en-US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6,417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1.48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</a:t>
                      </a:r>
                      <a:endParaRPr lang="en-US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90167" y="318976"/>
            <a:ext cx="5374758" cy="1129814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 4 : </a:t>
            </a:r>
            <a:r>
              <a:rPr lang="th-TH" sz="22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อัตราผู้ป่วยโรคความดันโลหิตสูงที่ควบคุมความดันโลหิตได้ดี  </a:t>
            </a:r>
            <a:endParaRPr lang="en-US" sz="2200" b="1" dirty="0" smtClean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200" b="1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</a:t>
            </a:r>
            <a:r>
              <a:rPr lang="th-TH" sz="22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หน่วยบริการที่รับลงทะเบียนสิทธิ</a:t>
            </a:r>
            <a:endParaRPr lang="en-US" sz="22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th-TH" noProof="0" smtClean="0"/>
              <a:t>4</a:t>
            </a:fld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74338-0EF9-46AE-8C4E-1E6489BF683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 smtClean="0"/>
              <a:t>เพิ่มท้ายกระดาษ</a:t>
            </a:r>
            <a:endParaRPr lang="th-TH" noProof="0" dirty="0"/>
          </a:p>
        </p:txBody>
      </p:sp>
      <p:sp>
        <p:nvSpPr>
          <p:cNvPr id="10" name="ดาว 5 แฉก 9"/>
          <p:cNvSpPr/>
          <p:nvPr/>
        </p:nvSpPr>
        <p:spPr>
          <a:xfrm>
            <a:off x="5661708" y="1815231"/>
            <a:ext cx="287079" cy="29771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ดาว 5 แฉก 10"/>
          <p:cNvSpPr/>
          <p:nvPr/>
        </p:nvSpPr>
        <p:spPr>
          <a:xfrm>
            <a:off x="5661708" y="2191885"/>
            <a:ext cx="287079" cy="29771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97123"/>
              </p:ext>
            </p:extLst>
          </p:nvPr>
        </p:nvGraphicFramePr>
        <p:xfrm>
          <a:off x="6379536" y="1233378"/>
          <a:ext cx="5475765" cy="50398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97341"/>
                <a:gridCol w="944606"/>
                <a:gridCol w="944606"/>
                <a:gridCol w="944606"/>
                <a:gridCol w="944606"/>
              </a:tblGrid>
              <a:tr h="4723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คุม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BP</a:t>
                      </a:r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ได้ดี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ผู้ป่วย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อันดับเขต 2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รพ.วังโป่ง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2,838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4,626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61.35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รพร</a:t>
                      </a:r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.หล่มเก่า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4,566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8,771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52.06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รพ.น้ำหนาว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1,076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2,269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47.42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รพ.วิเชียรบุรี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8,335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18,097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46.06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รพ.ศรีเทพ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3,612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8,021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45.03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รพ.บึงสามพัน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10,292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41.78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รพ.หล่มสัก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7,011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17,200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40.76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รพ.เพชรบูรณ์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7,625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21,068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36.19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รพ.หนองไผ่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4,855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13,780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35.23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รพ.เขาค้อ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1,093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3,829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28.55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รพ.ชนแดน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2,382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9,721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24.50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2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รพ.ค่ายพ่อขุนผาเมือง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21.51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ดาว 5 แฉก 12"/>
          <p:cNvSpPr/>
          <p:nvPr/>
        </p:nvSpPr>
        <p:spPr>
          <a:xfrm>
            <a:off x="11477846" y="1666376"/>
            <a:ext cx="287079" cy="29771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505116" y="861197"/>
            <a:ext cx="5373169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KPI 5 :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อัตราการตรวจคัดกรองภาวะแทรกซ้อนทางไต 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หน่วยบริการที่รับลงทะเบียนสิทธิ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ตัวแทนข้อความ 10"/>
          <p:cNvSpPr>
            <a:spLocks noGrp="1"/>
          </p:cNvSpPr>
          <p:nvPr>
            <p:ph type="body" sz="quarter" idx="3"/>
          </p:nvPr>
        </p:nvSpPr>
        <p:spPr>
          <a:xfrm>
            <a:off x="6767623" y="283635"/>
            <a:ext cx="4970721" cy="153453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KPI02_1.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ร้อยละการเกิดภาวะแทรกซ้อนในผู้ป่วยเบาหวาน (ที่ไม่เป็นความดันโลหิตสูง : </a:t>
            </a:r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Cohort study) 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 5 ปีที่ติดตาม </a:t>
            </a:r>
            <a:endParaRPr lang="en-US" sz="1600" dirty="0" smtClean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KPI02_2. 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ร้อยละการเกิดภาวะแทรกซ้อนในผู้ป่วยความดันโลหิตสูง (ที่ไม่เป็นเบาหวาน) </a:t>
            </a:r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Cohort study) 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 5 ปีที่ติดตาม </a:t>
            </a:r>
            <a:endParaRPr lang="en-US" sz="1600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KPI02_3 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ร้อยละการเกิดภาวะแทรกซ้อนในผู้ป่วยเบาหวานและความดันโลหิตสูง (</a:t>
            </a:r>
            <a:r>
              <a:rPr lang="en-US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Cohort study) </a:t>
            </a:r>
            <a:r>
              <a:rPr lang="th-TH" sz="1600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</a:t>
            </a:r>
            <a:r>
              <a:rPr lang="th-TH" sz="16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5 ปีที่ติดตาม </a:t>
            </a:r>
            <a:endParaRPr lang="en-US" sz="1600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5" name="ตัวแทนเนื้อหา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96433673"/>
              </p:ext>
            </p:extLst>
          </p:nvPr>
        </p:nvGraphicFramePr>
        <p:xfrm>
          <a:off x="6852684" y="1925557"/>
          <a:ext cx="4800598" cy="459645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78461"/>
                <a:gridCol w="999083"/>
                <a:gridCol w="999083"/>
                <a:gridCol w="1123971"/>
              </a:tblGrid>
              <a:tr h="4861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DM/HT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21.11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14.30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27.89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26.67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(13)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22.94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(13)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32.71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(5)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28.48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17.12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(5)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34.44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21.92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23.37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(15)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34.95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28.23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(15)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23.81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36.56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(9)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เพชรบูรณ์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28.02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(14)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21.16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(9)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38.62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(10)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31.86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(23)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21.99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(12)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41.26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(14)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34.95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17.57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43.10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(19)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36.95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(30)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23.09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(14)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43.50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(21)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35.86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27.29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(21)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49.85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40.91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(38)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28.96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(26)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50.90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(29)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พ่อขุนผาเมือง</a:t>
                      </a:r>
                      <a:endParaRPr lang="th-TH" sz="18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12.50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(3)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19.44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66.67</a:t>
                      </a:r>
                      <a:r>
                        <a:rPr lang="th-TH" sz="1800" b="1" u="none" strike="noStrike" dirty="0" smtClean="0">
                          <a:solidFill>
                            <a:srgbClr val="00B0F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(47)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th-TH" noProof="0" smtClean="0"/>
              <a:t>5</a:t>
            </a:fld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74338-0EF9-46AE-8C4E-1E6489BF6834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 smtClean="0"/>
              <a:t>เพิ่มท้ายกระดาษ</a:t>
            </a:r>
            <a:endParaRPr lang="th-TH" noProof="0" dirty="0"/>
          </a:p>
        </p:txBody>
      </p:sp>
      <p:graphicFrame>
        <p:nvGraphicFramePr>
          <p:cNvPr id="14" name="ตัวแทนเนื้อหา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4172731"/>
              </p:ext>
            </p:extLst>
          </p:nvPr>
        </p:nvGraphicFramePr>
        <p:xfrm>
          <a:off x="451264" y="1733107"/>
          <a:ext cx="5567011" cy="451231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21027"/>
                <a:gridCol w="1011496"/>
                <a:gridCol w="1011496"/>
                <a:gridCol w="1011496"/>
                <a:gridCol w="1011496"/>
              </a:tblGrid>
              <a:tr h="3471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ผลงาน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อันดับเขต 2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รพ.วังโป่ง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2,556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3,904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65.47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รพ.ศรีเทพ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5,123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7,978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64.21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รพ.น้ำหนาว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1,250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1,956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63.91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รพ.บึงสามพัน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5,645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9,365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60.28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รพ.เขาค้อ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2,177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3,644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59.74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รพร</a:t>
                      </a:r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.หล่มเก่า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4,767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8,022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59.42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รพ.หล่มสัก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9,993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17,172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58.19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รพ.ชนแดน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4,517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9,655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46.78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รพ.วิเชียรบุรี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8,219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17,568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46.78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รพ.หนองไผ่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5,867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13,139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44.65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รพ.เพชรบูรณ์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6,563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20,429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32.13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0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รพ.ค่ายพ่อขุนผาเมือง</a:t>
                      </a:r>
                      <a:endParaRPr lang="th-TH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89</a:t>
                      </a:r>
                      <a:endParaRPr lang="en-US" sz="2000" b="1" i="0" u="none" strike="noStrike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31.46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7201" marR="7201" marT="7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ดาว 5 แฉก 15"/>
          <p:cNvSpPr/>
          <p:nvPr/>
        </p:nvSpPr>
        <p:spPr>
          <a:xfrm>
            <a:off x="9319436" y="2477386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ดาว 5 แฉก 16"/>
          <p:cNvSpPr/>
          <p:nvPr/>
        </p:nvSpPr>
        <p:spPr>
          <a:xfrm>
            <a:off x="9319436" y="6276754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ดาว 5 แฉก 17"/>
          <p:cNvSpPr/>
          <p:nvPr/>
        </p:nvSpPr>
        <p:spPr>
          <a:xfrm>
            <a:off x="9319435" y="3542996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ดาว 5 แฉก 18"/>
          <p:cNvSpPr/>
          <p:nvPr/>
        </p:nvSpPr>
        <p:spPr>
          <a:xfrm>
            <a:off x="10354339" y="2477386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ดาว 5 แฉก 19"/>
          <p:cNvSpPr/>
          <p:nvPr/>
        </p:nvSpPr>
        <p:spPr>
          <a:xfrm>
            <a:off x="10341044" y="4876483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ดาว 5 แฉก 20"/>
          <p:cNvSpPr/>
          <p:nvPr/>
        </p:nvSpPr>
        <p:spPr>
          <a:xfrm>
            <a:off x="10350792" y="4186265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ดาว 5 แฉก 21"/>
          <p:cNvSpPr/>
          <p:nvPr/>
        </p:nvSpPr>
        <p:spPr>
          <a:xfrm>
            <a:off x="10350793" y="3136606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ดาว 5 แฉก 22"/>
          <p:cNvSpPr/>
          <p:nvPr/>
        </p:nvSpPr>
        <p:spPr>
          <a:xfrm>
            <a:off x="10354338" y="6267285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ดาว 5 แฉก 23"/>
          <p:cNvSpPr/>
          <p:nvPr/>
        </p:nvSpPr>
        <p:spPr>
          <a:xfrm>
            <a:off x="11389240" y="3502541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ดาว 5 แฉก 24"/>
          <p:cNvSpPr/>
          <p:nvPr/>
        </p:nvSpPr>
        <p:spPr>
          <a:xfrm>
            <a:off x="11389241" y="3188908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ดาว 5 แฉก 25"/>
          <p:cNvSpPr/>
          <p:nvPr/>
        </p:nvSpPr>
        <p:spPr>
          <a:xfrm>
            <a:off x="11389242" y="2839501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ดาว 5 แฉก 26"/>
          <p:cNvSpPr/>
          <p:nvPr/>
        </p:nvSpPr>
        <p:spPr>
          <a:xfrm>
            <a:off x="11389242" y="2490094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ดาว 5 แฉก 27"/>
          <p:cNvSpPr/>
          <p:nvPr/>
        </p:nvSpPr>
        <p:spPr>
          <a:xfrm>
            <a:off x="11389239" y="3833010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71475" y="124568"/>
            <a:ext cx="5018987" cy="10365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KPI02_5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ร้อยละผู้ป่วยเบาหวาน ได้รับการตรวจ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เท้า</a:t>
            </a:r>
          </a:p>
          <a:p>
            <a:pPr algn="ctr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อย่าง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ละเอียดอย่างน้อย 1 ครั้งต่อปี 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0" name="ตัวแทนเนื้อหา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7055228"/>
              </p:ext>
            </p:extLst>
          </p:nvPr>
        </p:nvGraphicFramePr>
        <p:xfrm>
          <a:off x="646387" y="1248646"/>
          <a:ext cx="5095193" cy="513373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02045"/>
                <a:gridCol w="943793"/>
                <a:gridCol w="943793"/>
                <a:gridCol w="943793"/>
                <a:gridCol w="1061769"/>
              </a:tblGrid>
              <a:tr h="6311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ผลงาน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อันดับเขต 2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1,096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72.45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1,398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2,378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58.79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2,565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4,602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55.74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3,214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6,594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48.74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4,508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10,608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42.50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เพชรบูรณ์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4,260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10,527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40.47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3,774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9,349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40.37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1,653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30.25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1,026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4,075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25.18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878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4,449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19.73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4,346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18.73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3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พ่อขุนผาเมือง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17.95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41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458" marR="9458" marT="9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629400" y="124568"/>
            <a:ext cx="4842163" cy="10365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KPI02_4 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ร้อยละผู้ป่วยเบาหวาน ได้ตรวจจอประสาท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ตา</a:t>
            </a:r>
          </a:p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อย่าง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น้อย 1 ครั้งต่อปี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1" name="ตัวแทนเนื้อหา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7456872"/>
              </p:ext>
            </p:extLst>
          </p:nvPr>
        </p:nvGraphicFramePr>
        <p:xfrm>
          <a:off x="6211613" y="1308535"/>
          <a:ext cx="5454872" cy="515154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10372"/>
                <a:gridCol w="1061125"/>
                <a:gridCol w="1061125"/>
                <a:gridCol w="1061125"/>
                <a:gridCol w="1061125"/>
              </a:tblGrid>
              <a:tr h="509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ผลงาน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อันดับเขต 2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597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1,096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62.77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1,356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2,378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57.02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2,460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4,602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53.46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702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1,653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42.47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3,613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10,608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34.06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3,036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9,349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32.47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2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เพชรบูรณ์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3,312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10,527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31.46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62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1,717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6,594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26.04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1,014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4,075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24.88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9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813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4,449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18.27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พ่อขุนผาเมือง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15.38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  <a:endParaRPr lang="th-TH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371</a:t>
                      </a:r>
                      <a:endParaRPr lang="en-US" sz="2400" b="1" i="0" u="none" strike="noStrike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4,346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8.54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8558" marR="8558" marT="8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ดาว 5 แฉก 11"/>
          <p:cNvSpPr/>
          <p:nvPr/>
        </p:nvSpPr>
        <p:spPr>
          <a:xfrm>
            <a:off x="11318737" y="1884027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ดาว 5 แฉก 12"/>
          <p:cNvSpPr/>
          <p:nvPr/>
        </p:nvSpPr>
        <p:spPr>
          <a:xfrm>
            <a:off x="11318736" y="2247357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ดาว 5 แฉก 13"/>
          <p:cNvSpPr/>
          <p:nvPr/>
        </p:nvSpPr>
        <p:spPr>
          <a:xfrm>
            <a:off x="5434515" y="2281947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ดาว 5 แฉก 14"/>
          <p:cNvSpPr/>
          <p:nvPr/>
        </p:nvSpPr>
        <p:spPr>
          <a:xfrm>
            <a:off x="5421223" y="1988639"/>
            <a:ext cx="196703" cy="2097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ctrTitle"/>
          </p:nvPr>
        </p:nvSpPr>
        <p:spPr>
          <a:xfrm>
            <a:off x="1634819" y="2648275"/>
            <a:ext cx="4846320" cy="2387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Lucida Handwriting" panose="03010101010101010101" pitchFamily="66" charset="0"/>
              </a:rPr>
              <a:t>Thank you</a:t>
            </a:r>
            <a:endParaRPr lang="en-US" sz="6000" b="1" dirty="0">
              <a:latin typeface="Lucida Handwriting" panose="03010101010101010101" pitchFamily="66" charset="0"/>
            </a:endParaRPr>
          </a:p>
        </p:txBody>
      </p:sp>
      <p:sp>
        <p:nvSpPr>
          <p:cNvPr id="11" name="ชื่อเรื่องรอง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กลุ่มงานควบคุมโรคไม่ติดต่อ สุขภาพจิต และ</a:t>
            </a:r>
            <a:r>
              <a:rPr lang="th-TH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ยาเสพติด</a:t>
            </a:r>
            <a:r>
              <a:rPr lang="th-TH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pPr rtl="0"/>
            <a:fld id="{9CD8D479-8942-46E8-A226-A4E01F7A105C}" type="slidenum">
              <a:rPr lang="th-TH" noProof="0" smtClean="0"/>
              <a:t>7</a:t>
            </a:fld>
            <a:endParaRPr lang="th-TH" noProof="0" dirty="0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pPr rtl="0"/>
            <a:fld id="{78BDEAD6-BAAB-46F2-8CCD-E3CB62496EB2}" type="datetime1">
              <a:rPr lang="th-TH" noProof="0" smtClean="0"/>
              <a:t>29/06/65</a:t>
            </a:fld>
            <a:endParaRPr lang="th-TH" noProof="0" dirty="0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pPr rtl="0"/>
            <a:r>
              <a:rPr lang="th-TH" noProof="0" smtClean="0"/>
              <a:t>เพิ่มท้ายกระดาษ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98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ระบบนิเวศน์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064214_TF03098889" id="{3636888F-4CA5-445D-803B-567A3240C52A}" vid="{9623EF9A-5D20-4961-B352-D4E5385CE51A}"/>
    </a:ext>
  </a:extLst>
</a:theme>
</file>

<file path=ppt/theme/theme2.xml><?xml version="1.0" encoding="utf-8"?>
<a:theme xmlns:a="http://schemas.openxmlformats.org/drawingml/2006/main" name="ธีมของ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งานนำเสนอรูปภาพการศึกษาระบบนิเวศน์ธรรมชาติ</Template>
  <TotalTime>189</TotalTime>
  <Words>951</Words>
  <Application>Microsoft Office PowerPoint</Application>
  <PresentationFormat>กำหนดเอง</PresentationFormat>
  <Paragraphs>476</Paragraphs>
  <Slides>7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7" baseType="lpstr">
      <vt:lpstr>Arial</vt:lpstr>
      <vt:lpstr>Angsana New</vt:lpstr>
      <vt:lpstr>AngsanaUPC</vt:lpstr>
      <vt:lpstr>DilleniaUPC</vt:lpstr>
      <vt:lpstr>Leelawadee</vt:lpstr>
      <vt:lpstr>TH Sarabun New</vt:lpstr>
      <vt:lpstr>Lucida Handwriting</vt:lpstr>
      <vt:lpstr>Corbel</vt:lpstr>
      <vt:lpstr>Microsoft Sans Serif</vt:lpstr>
      <vt:lpstr>ระบบนิเวศน์ 16x9</vt:lpstr>
      <vt:lpstr>ผลการดำเนินงานDMHTไตรมาส 3/2565 KPI NCD งบปี 65 รายหน่วยบริการ</vt:lpstr>
      <vt:lpstr>งานนำเสนอ PowerPoint</vt:lpstr>
      <vt:lpstr>KPI 1 : อัตราผู้ป่วยโรคเบาหวาน สิทธิ UC ได้รับการตรวจคัดกรอง HbA1c ของหน่วยบริการ ที่รับลงทะเบียนสิทธิ </vt:lpstr>
      <vt:lpstr>KPI 3 : อัตราการเกิดภาวะแทรกซ้อนเฉียบพลัน ในผู้ป่วยเบาหวาน  ของหน่วยบริการที่รับลงทะเบียนสิทธิ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สปสช.กลางประมวลผลงาน KPI NCD งบปี 65 รายหน่วยบริการ</dc:title>
  <dc:creator>ขรรชัย สุวรรณชาติ</dc:creator>
  <cp:lastModifiedBy>Windows User</cp:lastModifiedBy>
  <cp:revision>26</cp:revision>
  <dcterms:created xsi:type="dcterms:W3CDTF">2022-06-24T06:31:05Z</dcterms:created>
  <dcterms:modified xsi:type="dcterms:W3CDTF">2022-06-29T04:52:42Z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