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sldIdLst>
    <p:sldId id="257" r:id="rId3"/>
    <p:sldId id="319" r:id="rId4"/>
    <p:sldId id="320" r:id="rId5"/>
    <p:sldId id="336" r:id="rId6"/>
    <p:sldId id="337" r:id="rId7"/>
    <p:sldId id="341" r:id="rId8"/>
    <p:sldId id="338" r:id="rId9"/>
    <p:sldId id="339" r:id="rId10"/>
    <p:sldId id="340" r:id="rId11"/>
    <p:sldId id="335" r:id="rId12"/>
    <p:sldId id="302" r:id="rId13"/>
  </p:sldIdLst>
  <p:sldSz cx="12192000" cy="6858000"/>
  <p:notesSz cx="6858000" cy="9144000"/>
  <p:embeddedFontLst>
    <p:embeddedFont>
      <p:font typeface="Angsana New" panose="02020603050405020304" pitchFamily="18" charset="-34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TH Sarabun New" panose="020B0500040200020003" pitchFamily="34" charset="-34"/>
      <p:regular r:id="rId24"/>
      <p:bold r:id="rId25"/>
      <p:italic r:id="rId26"/>
      <p:boldItalic r:id="rId27"/>
    </p:embeddedFont>
    <p:embeddedFont>
      <p:font typeface="TH SarabunPSK" panose="020B0500040200020003" pitchFamily="34" charset="-34"/>
      <p:regular r:id="rId28"/>
      <p:bold r:id="rId29"/>
      <p:italic r:id="rId30"/>
      <p:boldItalic r:id="rId31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5D"/>
    <a:srgbClr val="2E6152"/>
    <a:srgbClr val="FFFF99"/>
    <a:srgbClr val="E6E6E6"/>
    <a:srgbClr val="F0720A"/>
    <a:srgbClr val="306455"/>
    <a:srgbClr val="1F1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5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6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10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71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18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776423E-CF3C-7AD5-A55F-11A152A7B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FE81F045-ABD9-F2B0-70FF-709CE9EF87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F4CF014-7178-CF36-B111-7AEAF62C0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B981-9C2C-4BF0-BDBE-C926195D4B89}" type="datetimeFigureOut">
              <a:rPr lang="th-TH" smtClean="0"/>
              <a:t>26/07/65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C5D9212-D2D4-E170-9AA8-9384E4767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EFA4786-A0FE-16B0-3138-84ADDE07B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6614-9889-4CC5-85AF-BB2EEE8781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2974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ADC7FBF-4F60-3FB7-C0F8-5D3ACEA29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6B15CB6-1FBA-3D1A-AABE-4B365CB7B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DAF18BE-A70F-6313-521C-FF3E1DC62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B981-9C2C-4BF0-BDBE-C926195D4B89}" type="datetimeFigureOut">
              <a:rPr lang="th-TH" smtClean="0"/>
              <a:t>26/07/65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3AD61FE-C118-D561-36BF-1CF2F055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8E81451-FBD4-48E0-6E71-8A29308B2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6614-9889-4CC5-85AF-BB2EEE8781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02590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DE21B78-4C78-A85C-A573-04A58EBEC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7D02C605-EDCA-FEFE-EFD7-C899CC54D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4A0E7FC-B9D5-ECB4-479C-4B058F40D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B981-9C2C-4BF0-BDBE-C926195D4B89}" type="datetimeFigureOut">
              <a:rPr lang="th-TH" smtClean="0"/>
              <a:t>26/07/65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2DF3281-8A73-7681-2753-3CA6B9241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99F1BB5-A63E-054D-B725-AC69CCA8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6614-9889-4CC5-85AF-BB2EEE8781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47414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6F575F9-C3BA-6C1F-F865-14A324FA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BCA1F94-2E59-CC74-C9C3-8F6B0C1B8A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D32C3542-5487-2DB9-810E-30A1C0DCD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B0E1074D-6F93-5409-F780-0B60928D1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B981-9C2C-4BF0-BDBE-C926195D4B89}" type="datetimeFigureOut">
              <a:rPr lang="th-TH" smtClean="0"/>
              <a:t>26/07/65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B573B235-DF62-4AF0-673C-CFDB70050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78A7E7A-1C77-DD34-136A-C9B481AF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6614-9889-4CC5-85AF-BB2EEE8781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6795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3A9FD81-6769-9C45-62D6-259053F29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605277D6-675D-ABB6-6C71-518F824C1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C2D7FF3D-A594-447D-A9C2-B24462EF48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B52162CA-196D-22F3-A81B-DBD8E61B17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8841F064-44EC-5A5A-B826-B40ACF876C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5CCBFE6D-8668-AD40-C659-9464E0F80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B981-9C2C-4BF0-BDBE-C926195D4B89}" type="datetimeFigureOut">
              <a:rPr lang="th-TH" smtClean="0"/>
              <a:t>26/07/65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61A38A60-80C2-D881-F9BC-522090B83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CFADB58B-7D7E-1CF3-4379-A5C3A77DD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6614-9889-4CC5-85AF-BB2EEE8781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1965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A236A09-6DA2-00BD-6724-0A696CB6E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9DD06449-2EAE-881D-A4B8-18621313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B981-9C2C-4BF0-BDBE-C926195D4B89}" type="datetimeFigureOut">
              <a:rPr lang="th-TH" smtClean="0"/>
              <a:t>26/07/65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C27721BF-E9D2-1F72-5971-EA2EFBC3D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F2A49C89-EEC1-E5EB-8682-44AB499CF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6614-9889-4CC5-85AF-BB2EEE8781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5021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67A428FA-F6D3-E0EC-3AF5-B47D7CEFD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B981-9C2C-4BF0-BDBE-C926195D4B89}" type="datetimeFigureOut">
              <a:rPr lang="th-TH" smtClean="0"/>
              <a:t>26/07/65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731C3AFE-22BA-8E68-D3DF-B121943C4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F5FF2BCA-A212-616C-01C3-EDE30D1F9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6614-9889-4CC5-85AF-BB2EEE8781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7669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A2FAD53-9A14-9946-464E-07CED8F94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637C135-5727-FC4A-15C8-344B85730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52369C9B-2FCB-88BA-9171-D84FDDBF6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3ECC335C-3BC4-A8AA-6C5F-38875FFD3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B981-9C2C-4BF0-BDBE-C926195D4B89}" type="datetimeFigureOut">
              <a:rPr lang="th-TH" smtClean="0"/>
              <a:t>26/07/65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1D768064-E066-2B39-3D45-5852A5423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8C55380-18EB-691D-D465-01163C7FD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6614-9889-4CC5-85AF-BB2EEE8781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0384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27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60AA439-7282-C5C0-B1A1-E2BCD3945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B03854A9-BD16-2556-6097-34B4E1D571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41D0AFCA-6B55-0584-8F2A-78CE285F0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DAF8EAE-61C1-D58B-4C59-279929648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B981-9C2C-4BF0-BDBE-C926195D4B89}" type="datetimeFigureOut">
              <a:rPr lang="th-TH" smtClean="0"/>
              <a:t>26/07/65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8A374DF-3033-F235-AAB9-87EA3AB30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7E0BB6C3-C8E6-3C18-DB7A-49F37204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6614-9889-4CC5-85AF-BB2EEE8781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09223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ED7AA34-E3B7-EC64-2CDB-CBF57916C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A8B723FD-E591-C494-BB13-A7202D3574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00E23D5-D982-9124-D26E-91AEA5FFF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B981-9C2C-4BF0-BDBE-C926195D4B89}" type="datetimeFigureOut">
              <a:rPr lang="th-TH" smtClean="0"/>
              <a:t>26/07/65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06AAD1E-D416-567C-2E10-D6A5E4CF5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86559AD-45CF-B2B3-E19E-136C0D9D6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6614-9889-4CC5-85AF-BB2EEE8781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561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89F2E368-CC22-EF44-6E59-7BBC2BBC6B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FEA826CA-5188-37D5-DFED-B58AA22DA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15D5F08-5625-1076-385E-C551B7CB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B981-9C2C-4BF0-BDBE-C926195D4B89}" type="datetimeFigureOut">
              <a:rPr lang="th-TH" smtClean="0"/>
              <a:t>26/07/65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ACB5D99-4383-396A-5524-BEB7ABE59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1B05E85-166F-0701-DB36-FADA56460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6614-9889-4CC5-85AF-BB2EEE8781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1423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39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3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15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54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95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8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14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3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333F507C-60E8-27A1-DEC3-527CCDC7F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6A79F43E-A4A2-156C-54F7-8A92B5F9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6B54CE9-25B2-F0C9-D6C6-F5B51E8CB7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9B981-9C2C-4BF0-BDBE-C926195D4B89}" type="datetimeFigureOut">
              <a:rPr lang="th-TH" smtClean="0"/>
              <a:t>26/07/65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279E7A0-04F5-CF9C-41DC-FE9DF759BE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6096E8E-B6AD-8297-2936-2EAD699598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56614-9889-4CC5-85AF-BB2EEE8781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206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B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7100578" y="1"/>
            <a:ext cx="5787087" cy="6919423"/>
            <a:chOff x="0" y="0"/>
            <a:chExt cx="8603361" cy="10286746"/>
          </a:xfrm>
        </p:grpSpPr>
        <p:sp>
          <p:nvSpPr>
            <p:cNvPr id="3" name="Freeform 3"/>
            <p:cNvSpPr/>
            <p:nvPr/>
          </p:nvSpPr>
          <p:spPr>
            <a:xfrm>
              <a:off x="-2794" y="-128"/>
              <a:ext cx="8606155" cy="10286874"/>
            </a:xfrm>
            <a:custGeom>
              <a:avLst/>
              <a:gdLst/>
              <a:ahLst/>
              <a:cxnLst/>
              <a:rect l="l" t="t" r="r" b="b"/>
              <a:pathLst>
                <a:path w="8606155" h="10286874">
                  <a:moveTo>
                    <a:pt x="8606155" y="10251441"/>
                  </a:moveTo>
                  <a:cubicBezTo>
                    <a:pt x="8606155" y="10284588"/>
                    <a:pt x="8595487" y="10286874"/>
                    <a:pt x="8567674" y="10286874"/>
                  </a:cubicBezTo>
                  <a:cubicBezTo>
                    <a:pt x="5713094" y="10286239"/>
                    <a:pt x="2858643" y="10286239"/>
                    <a:pt x="4064" y="10286239"/>
                  </a:cubicBezTo>
                  <a:cubicBezTo>
                    <a:pt x="0" y="10272396"/>
                    <a:pt x="6350" y="10259823"/>
                    <a:pt x="9271" y="10246996"/>
                  </a:cubicBezTo>
                  <a:cubicBezTo>
                    <a:pt x="134747" y="9685402"/>
                    <a:pt x="260350" y="9123935"/>
                    <a:pt x="386207" y="8562467"/>
                  </a:cubicBezTo>
                  <a:cubicBezTo>
                    <a:pt x="565658" y="7761986"/>
                    <a:pt x="745490" y="6961633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6"/>
                    <a:pt x="8605139" y="6846317"/>
                    <a:pt x="8606155" y="10251441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6498558" y="295847"/>
            <a:ext cx="2400041" cy="5123352"/>
            <a:chOff x="0" y="0"/>
            <a:chExt cx="6350000" cy="218745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21874514"/>
            </a:xfrm>
            <a:custGeom>
              <a:avLst/>
              <a:gdLst/>
              <a:ahLst/>
              <a:cxnLst/>
              <a:rect l="l" t="t" r="r" b="b"/>
              <a:pathLst>
                <a:path w="6350000" h="21874514">
                  <a:moveTo>
                    <a:pt x="6350000" y="21874514"/>
                  </a:moveTo>
                  <a:lnTo>
                    <a:pt x="0" y="21874514"/>
                  </a:lnTo>
                  <a:lnTo>
                    <a:pt x="0" y="0"/>
                  </a:lnTo>
                  <a:lnTo>
                    <a:pt x="6350000" y="21874514"/>
                  </a:lnTo>
                  <a:close/>
                </a:path>
              </a:pathLst>
            </a:custGeom>
            <a:solidFill>
              <a:srgbClr val="02A54B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6852148" y="295847"/>
            <a:ext cx="5788966" cy="6240951"/>
            <a:chOff x="-402060" y="176609"/>
            <a:chExt cx="8606154" cy="10286874"/>
          </a:xfrm>
        </p:grpSpPr>
        <p:sp>
          <p:nvSpPr>
            <p:cNvPr id="7" name="Freeform 7"/>
            <p:cNvSpPr/>
            <p:nvPr/>
          </p:nvSpPr>
          <p:spPr>
            <a:xfrm>
              <a:off x="-402060" y="176609"/>
              <a:ext cx="8606154" cy="10286874"/>
            </a:xfrm>
            <a:custGeom>
              <a:avLst/>
              <a:gdLst/>
              <a:ahLst/>
              <a:cxnLst/>
              <a:rect l="l" t="t" r="r" b="b"/>
              <a:pathLst>
                <a:path w="8606155" h="10286874">
                  <a:moveTo>
                    <a:pt x="8606155" y="10251441"/>
                  </a:moveTo>
                  <a:cubicBezTo>
                    <a:pt x="8606155" y="10284588"/>
                    <a:pt x="8595487" y="10286874"/>
                    <a:pt x="8567674" y="10286874"/>
                  </a:cubicBezTo>
                  <a:cubicBezTo>
                    <a:pt x="5713094" y="10286239"/>
                    <a:pt x="2858643" y="10286239"/>
                    <a:pt x="4064" y="10286239"/>
                  </a:cubicBezTo>
                  <a:cubicBezTo>
                    <a:pt x="0" y="10272396"/>
                    <a:pt x="6350" y="10259823"/>
                    <a:pt x="9271" y="10246996"/>
                  </a:cubicBezTo>
                  <a:cubicBezTo>
                    <a:pt x="134747" y="9685402"/>
                    <a:pt x="260350" y="9123935"/>
                    <a:pt x="386207" y="8562467"/>
                  </a:cubicBezTo>
                  <a:cubicBezTo>
                    <a:pt x="565658" y="7761986"/>
                    <a:pt x="745490" y="6961633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6"/>
                    <a:pt x="8605139" y="6846317"/>
                    <a:pt x="8606155" y="10251441"/>
                  </a:cubicBezTo>
                  <a:close/>
                </a:path>
              </a:pathLst>
            </a:custGeom>
            <a:blipFill>
              <a:blip r:embed="rId2"/>
              <a:stretch>
                <a:fillRect l="-22309" r="-37113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301401" y="2241970"/>
            <a:ext cx="6797298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4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เร่งรัดการคัดกรองไวรัสตับอักเสบ ซี </a:t>
            </a:r>
            <a:r>
              <a:rPr lang="en-US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(HCV)</a:t>
            </a:r>
            <a:br>
              <a:rPr lang="th-TH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จังหวัดเพชรบูรณ์ </a:t>
            </a:r>
            <a:endParaRPr lang="en-US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274A66EA-50EE-4AE4-6F55-C8E215A67AF8}"/>
              </a:ext>
            </a:extLst>
          </p:cNvPr>
          <p:cNvSpPr txBox="1"/>
          <p:nvPr/>
        </p:nvSpPr>
        <p:spPr>
          <a:xfrm>
            <a:off x="2247204" y="4623091"/>
            <a:ext cx="30301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27 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กรกฎาคม </a:t>
            </a:r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2565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4">
            <a:extLst>
              <a:ext uri="{FF2B5EF4-FFF2-40B4-BE49-F238E27FC236}">
                <a16:creationId xmlns:a16="http://schemas.microsoft.com/office/drawing/2014/main" id="{E25AD224-C1CA-A755-E1E6-FD4DA8E74C8A}"/>
              </a:ext>
            </a:extLst>
          </p:cNvPr>
          <p:cNvSpPr txBox="1"/>
          <p:nvPr/>
        </p:nvSpPr>
        <p:spPr>
          <a:xfrm>
            <a:off x="385663" y="99739"/>
            <a:ext cx="11420669" cy="7294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สรุปประชุมติดตามการคัดกรองและการรักษา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HCV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วันที่ 19 กรกฎาคม 2565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D694F0-D6A6-4F92-FB4F-C7E046968C74}"/>
              </a:ext>
            </a:extLst>
          </p:cNvPr>
          <p:cNvSpPr/>
          <p:nvPr/>
        </p:nvSpPr>
        <p:spPr>
          <a:xfrm>
            <a:off x="5935564" y="2685022"/>
            <a:ext cx="4694336" cy="393371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th-TH" sz="2400" b="1" u="sng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ประเด็น</a:t>
            </a:r>
            <a:r>
              <a:rPr kumimoji="0" lang="th-TH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ข้อมูลการรักษา</a:t>
            </a:r>
            <a:b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</a:b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ให้โรงพยาบาลทุกแห่งทำการบันทึกข้อมูลผู้ป่วย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HCV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ที่ติดตามการรักษาผ่าน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Jotform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ซึ่งเป็นการบันทึกข้อมูลผู้ป่วยในรูปแบบ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Google sheet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แล้วดึงข้อมูลออกมาเป็น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Data studio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พัฒนาโปรแกรมโดยทีม </a:t>
            </a:r>
            <a:r>
              <a:rPr kumimoji="0" lang="th-TH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สวทช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.</a:t>
            </a:r>
            <a:r>
              <a:rPr kumimoji="0" lang="th-TH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 </a:t>
            </a:r>
            <a:r>
              <a:rPr lang="th-TH" sz="2400" b="1" noProof="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โดย</a:t>
            </a:r>
            <a:r>
              <a:rPr lang="th-TH" sz="24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บันทึกข้อมูลผู้ป่วย </a:t>
            </a:r>
            <a:r>
              <a:rPr lang="en-US" sz="24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HCV </a:t>
            </a:r>
            <a:r>
              <a:rPr lang="th-TH" sz="24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ทั้งที่ผ่านเกณฑ์ จ2 และที่</a:t>
            </a:r>
            <a:br>
              <a:rPr lang="th-TH" sz="24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ไม่ผ่านเกณฑ์ จ2 ที่อยู่ในระบบติดตามการรักษา โรงพยาบาลแม่ข่ายจะทำการบันทึกข้อมูลเกี่ยวกับการรักษาหลังรับ </a:t>
            </a:r>
            <a:r>
              <a:rPr lang="en-US" sz="24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refer </a:t>
            </a:r>
            <a:r>
              <a:rPr lang="th-TH" sz="24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จาก </a:t>
            </a:r>
            <a:r>
              <a:rPr lang="th-TH" sz="2400" b="1" dirty="0" err="1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รพช</a:t>
            </a:r>
            <a:r>
              <a:rPr lang="th-TH" sz="24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 รวมทั้ง </a:t>
            </a:r>
            <a:r>
              <a:rPr lang="en-US" sz="24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monitor </a:t>
            </a:r>
            <a:r>
              <a:rPr lang="th-TH" sz="24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ข้อมูลผู้ป่วยเพื่อจัดลำดับเข้าสู่กระบวนรักษา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gsana New" panose="02020603050405020304" pitchFamily="18" charset="-34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43239C7-205C-8C67-3601-2A51424F9080}"/>
              </a:ext>
            </a:extLst>
          </p:cNvPr>
          <p:cNvSpPr/>
          <p:nvPr/>
        </p:nvSpPr>
        <p:spPr>
          <a:xfrm>
            <a:off x="5935564" y="966027"/>
            <a:ext cx="4694336" cy="15567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th-TH" sz="2400" b="1" u="sng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ประเด็น</a:t>
            </a:r>
            <a:r>
              <a:rPr kumimoji="0" lang="th-TH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ข้อมูลการคัดกรอง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มีมติเร่งรัดดำเนินการคัดกรองให้ครอบคลุมมากกว่า</a:t>
            </a:r>
            <a:b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b="1" noProof="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ร้อยละ 80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kumimoji="0" lang="th-TH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ทุกพื้นที่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42CF876-307D-7807-E71B-05C02E60A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62" y="966027"/>
            <a:ext cx="3996465" cy="565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29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/>
          <a:srcRect l="4514" t="16397" r="3233" b="21081"/>
          <a:stretch/>
        </p:blipFill>
        <p:spPr>
          <a:xfrm>
            <a:off x="1907855" y="1072055"/>
            <a:ext cx="8789339" cy="4845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0" t="9277" r="27905"/>
          <a:stretch/>
        </p:blipFill>
        <p:spPr bwMode="auto">
          <a:xfrm>
            <a:off x="4789797" y="2628900"/>
            <a:ext cx="2781300" cy="20639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453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id="{BA3A8EA1-D1A8-1F4B-BC7F-DA36E6A947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82" r="1950" b="78517"/>
          <a:stretch/>
        </p:blipFill>
        <p:spPr>
          <a:xfrm>
            <a:off x="0" y="-45108"/>
            <a:ext cx="12192000" cy="913543"/>
          </a:xfrm>
          <a:prstGeom prst="rect">
            <a:avLst/>
          </a:prstGeom>
        </p:spPr>
      </p:pic>
      <p:sp>
        <p:nvSpPr>
          <p:cNvPr id="5" name="TextBox 11">
            <a:extLst>
              <a:ext uri="{FF2B5EF4-FFF2-40B4-BE49-F238E27FC236}">
                <a16:creationId xmlns:a16="http://schemas.microsoft.com/office/drawing/2014/main" id="{9C8E6311-131F-4178-C3F6-B0644220D28C}"/>
              </a:ext>
            </a:extLst>
          </p:cNvPr>
          <p:cNvSpPr txBox="1"/>
          <p:nvPr/>
        </p:nvSpPr>
        <p:spPr>
          <a:xfrm>
            <a:off x="450338" y="76201"/>
            <a:ext cx="11463171" cy="667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1"/>
              </a:lnSpc>
              <a:spcBef>
                <a:spcPct val="0"/>
              </a:spcBef>
            </a:pPr>
            <a:r>
              <a:rPr lang="th-TH" sz="5334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รายงานการคัดกรองสะสม และการตรวจยืนยัน </a:t>
            </a:r>
            <a:r>
              <a:rPr lang="en-US" sz="5334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HCV </a:t>
            </a:r>
            <a:r>
              <a:rPr lang="th-TH" sz="5334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5334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HBV</a:t>
            </a:r>
          </a:p>
        </p:txBody>
      </p:sp>
      <p:sp>
        <p:nvSpPr>
          <p:cNvPr id="6" name="TextBox 50">
            <a:extLst>
              <a:ext uri="{FF2B5EF4-FFF2-40B4-BE49-F238E27FC236}">
                <a16:creationId xmlns:a16="http://schemas.microsoft.com/office/drawing/2014/main" id="{921A745B-C25E-E72B-4DBE-24BAA636BC08}"/>
              </a:ext>
            </a:extLst>
          </p:cNvPr>
          <p:cNvSpPr txBox="1"/>
          <p:nvPr/>
        </p:nvSpPr>
        <p:spPr>
          <a:xfrm>
            <a:off x="9621518" y="5848500"/>
            <a:ext cx="2345597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3"/>
              </a:lnSpc>
            </a:pPr>
            <a:r>
              <a:rPr lang="en-US" sz="1867" b="1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</a:t>
            </a:r>
            <a:r>
              <a:rPr lang="en-US" sz="1867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ณ </a:t>
            </a:r>
            <a:r>
              <a:rPr lang="en-US" sz="1867" b="1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วันที่</a:t>
            </a:r>
            <a:r>
              <a:rPr lang="en-US" sz="1867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25 </a:t>
            </a:r>
            <a:r>
              <a:rPr lang="th-TH" sz="1867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กรกฎาคม</a:t>
            </a:r>
            <a:r>
              <a:rPr lang="en-US" sz="1867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2565</a:t>
            </a:r>
          </a:p>
        </p:txBody>
      </p:sp>
      <p:graphicFrame>
        <p:nvGraphicFramePr>
          <p:cNvPr id="8" name="ตาราง 7">
            <a:extLst>
              <a:ext uri="{FF2B5EF4-FFF2-40B4-BE49-F238E27FC236}">
                <a16:creationId xmlns:a16="http://schemas.microsoft.com/office/drawing/2014/main" id="{A7A74A45-8E15-EE1B-F8E8-5A6F7704B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283878"/>
              </p:ext>
            </p:extLst>
          </p:nvPr>
        </p:nvGraphicFramePr>
        <p:xfrm>
          <a:off x="224884" y="1233095"/>
          <a:ext cx="11742231" cy="4391810"/>
        </p:xfrm>
        <a:graphic>
          <a:graphicData uri="http://schemas.openxmlformats.org/drawingml/2006/table">
            <a:tbl>
              <a:tblPr/>
              <a:tblGrid>
                <a:gridCol w="840121">
                  <a:extLst>
                    <a:ext uri="{9D8B030D-6E8A-4147-A177-3AD203B41FA5}">
                      <a16:colId xmlns:a16="http://schemas.microsoft.com/office/drawing/2014/main" val="2872703774"/>
                    </a:ext>
                  </a:extLst>
                </a:gridCol>
                <a:gridCol w="641759">
                  <a:extLst>
                    <a:ext uri="{9D8B030D-6E8A-4147-A177-3AD203B41FA5}">
                      <a16:colId xmlns:a16="http://schemas.microsoft.com/office/drawing/2014/main" val="2376307237"/>
                    </a:ext>
                  </a:extLst>
                </a:gridCol>
                <a:gridCol w="793446">
                  <a:extLst>
                    <a:ext uri="{9D8B030D-6E8A-4147-A177-3AD203B41FA5}">
                      <a16:colId xmlns:a16="http://schemas.microsoft.com/office/drawing/2014/main" val="2324160807"/>
                    </a:ext>
                  </a:extLst>
                </a:gridCol>
                <a:gridCol w="777889">
                  <a:extLst>
                    <a:ext uri="{9D8B030D-6E8A-4147-A177-3AD203B41FA5}">
                      <a16:colId xmlns:a16="http://schemas.microsoft.com/office/drawing/2014/main" val="3995552525"/>
                    </a:ext>
                  </a:extLst>
                </a:gridCol>
                <a:gridCol w="700100">
                  <a:extLst>
                    <a:ext uri="{9D8B030D-6E8A-4147-A177-3AD203B41FA5}">
                      <a16:colId xmlns:a16="http://schemas.microsoft.com/office/drawing/2014/main" val="280063762"/>
                    </a:ext>
                  </a:extLst>
                </a:gridCol>
                <a:gridCol w="762332">
                  <a:extLst>
                    <a:ext uri="{9D8B030D-6E8A-4147-A177-3AD203B41FA5}">
                      <a16:colId xmlns:a16="http://schemas.microsoft.com/office/drawing/2014/main" val="2526075131"/>
                    </a:ext>
                  </a:extLst>
                </a:gridCol>
                <a:gridCol w="777889">
                  <a:extLst>
                    <a:ext uri="{9D8B030D-6E8A-4147-A177-3AD203B41FA5}">
                      <a16:colId xmlns:a16="http://schemas.microsoft.com/office/drawing/2014/main" val="496053484"/>
                    </a:ext>
                  </a:extLst>
                </a:gridCol>
                <a:gridCol w="781778">
                  <a:extLst>
                    <a:ext uri="{9D8B030D-6E8A-4147-A177-3AD203B41FA5}">
                      <a16:colId xmlns:a16="http://schemas.microsoft.com/office/drawing/2014/main" val="2576178513"/>
                    </a:ext>
                  </a:extLst>
                </a:gridCol>
                <a:gridCol w="606752">
                  <a:extLst>
                    <a:ext uri="{9D8B030D-6E8A-4147-A177-3AD203B41FA5}">
                      <a16:colId xmlns:a16="http://schemas.microsoft.com/office/drawing/2014/main" val="611556577"/>
                    </a:ext>
                  </a:extLst>
                </a:gridCol>
                <a:gridCol w="809004">
                  <a:extLst>
                    <a:ext uri="{9D8B030D-6E8A-4147-A177-3AD203B41FA5}">
                      <a16:colId xmlns:a16="http://schemas.microsoft.com/office/drawing/2014/main" val="91073106"/>
                    </a:ext>
                  </a:extLst>
                </a:gridCol>
                <a:gridCol w="793446">
                  <a:extLst>
                    <a:ext uri="{9D8B030D-6E8A-4147-A177-3AD203B41FA5}">
                      <a16:colId xmlns:a16="http://schemas.microsoft.com/office/drawing/2014/main" val="1686269254"/>
                    </a:ext>
                  </a:extLst>
                </a:gridCol>
                <a:gridCol w="622310">
                  <a:extLst>
                    <a:ext uri="{9D8B030D-6E8A-4147-A177-3AD203B41FA5}">
                      <a16:colId xmlns:a16="http://schemas.microsoft.com/office/drawing/2014/main" val="802874974"/>
                    </a:ext>
                  </a:extLst>
                </a:gridCol>
                <a:gridCol w="622310">
                  <a:extLst>
                    <a:ext uri="{9D8B030D-6E8A-4147-A177-3AD203B41FA5}">
                      <a16:colId xmlns:a16="http://schemas.microsoft.com/office/drawing/2014/main" val="3407211019"/>
                    </a:ext>
                  </a:extLst>
                </a:gridCol>
                <a:gridCol w="762332">
                  <a:extLst>
                    <a:ext uri="{9D8B030D-6E8A-4147-A177-3AD203B41FA5}">
                      <a16:colId xmlns:a16="http://schemas.microsoft.com/office/drawing/2014/main" val="594906502"/>
                    </a:ext>
                  </a:extLst>
                </a:gridCol>
                <a:gridCol w="762332">
                  <a:extLst>
                    <a:ext uri="{9D8B030D-6E8A-4147-A177-3AD203B41FA5}">
                      <a16:colId xmlns:a16="http://schemas.microsoft.com/office/drawing/2014/main" val="1880039686"/>
                    </a:ext>
                  </a:extLst>
                </a:gridCol>
                <a:gridCol w="688431">
                  <a:extLst>
                    <a:ext uri="{9D8B030D-6E8A-4147-A177-3AD203B41FA5}">
                      <a16:colId xmlns:a16="http://schemas.microsoft.com/office/drawing/2014/main" val="646423153"/>
                    </a:ext>
                  </a:extLst>
                </a:gridCol>
              </a:tblGrid>
              <a:tr h="5725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อำเภอ</a:t>
                      </a: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เป้าหมาย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ยอดคัดกรอง (คน)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615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ร้อยละการคัดกรอง (%)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615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HCV (positive Strip test)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61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HCV-RNA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61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ยอดคัดกรอง (คน)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ร้อยละการคัดกรอง (%)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HBV (positive Strip test)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HBsAg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140253"/>
                  </a:ext>
                </a:extLst>
              </a:tr>
              <a:tr h="54648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จำนวน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61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ร้อยละ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61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จำนวนตัวอย่าง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61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Positive Confirmed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61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ร้อยละ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615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จำนวน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ร้อยละ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จำนวนตัวอย่าง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Positive Confirmed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ร้อยละ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904865"/>
                  </a:ext>
                </a:extLst>
              </a:tr>
              <a:tr h="273244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น้ำหนาว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5,988 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5,226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87.27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458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8.76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208 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140 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67.31 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5,226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87.27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372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7.12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7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5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71.43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165351"/>
                  </a:ext>
                </a:extLst>
              </a:tr>
              <a:tr h="273244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บึงสามพัน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19,835 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17,244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86.94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293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1.70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147 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124 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84.35 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2,117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10.67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96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4.53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53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52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98.11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916785"/>
                  </a:ext>
                </a:extLst>
              </a:tr>
              <a:tr h="270184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วังโป่ง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11,207 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9,558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85.29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268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2.80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69 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57 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82.61 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1,318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11.76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76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5.77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1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1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100.00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9556275"/>
                  </a:ext>
                </a:extLst>
              </a:tr>
              <a:tr h="270184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หนองไผ่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33,745 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23,840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70.65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1,508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6.33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368 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292 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79.35 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12,699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37.63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512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4.03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62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50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80.65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6640668"/>
                  </a:ext>
                </a:extLst>
              </a:tr>
              <a:tr h="273244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วิเชียรบุรี 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44,226 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30,439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68.83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699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2.30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651 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506 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77.73 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2,588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5.85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75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2.90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17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9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52.94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9098257"/>
                  </a:ext>
                </a:extLst>
              </a:tr>
              <a:tr h="273244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ชนแดน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21,929 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14,540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66.30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363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2.50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180 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115 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63.89 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2,547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11.61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134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5.26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75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61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81.33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9890644"/>
                  </a:ext>
                </a:extLst>
              </a:tr>
              <a:tr h="273244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หล่มสัก 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54,367 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32,840 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60.40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4,008 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12.20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1,964 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1,557 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79.28 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4,568 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8.40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83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1.82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33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25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75.76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166008"/>
                  </a:ext>
                </a:extLst>
              </a:tr>
              <a:tr h="273244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หล่มเก่า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27,580 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13,920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50.47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1,587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11.40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835 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638 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76.41 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13,722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49.75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891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6.49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489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422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86.30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394372"/>
                  </a:ext>
                </a:extLst>
              </a:tr>
              <a:tr h="273244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เขาค้อ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11,403 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5,582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48.95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259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4.64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118 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95 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80.51 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3,041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26.67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133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4.37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40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35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87.50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0110338"/>
                  </a:ext>
                </a:extLst>
              </a:tr>
              <a:tr h="273244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ศรีเทพ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21,165 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9,277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43.83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152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1.64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129 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108 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83.72 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5,968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28.20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286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4.79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224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200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89.29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6036760"/>
                  </a:ext>
                </a:extLst>
              </a:tr>
              <a:tr h="273244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เพชรบูรณ์ 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72,227 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28,996 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40.15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1,608 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5.55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858 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525 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61.19 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9,109 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12.61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359 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3.94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129 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102 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79.07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4764694"/>
                  </a:ext>
                </a:extLst>
              </a:tr>
              <a:tr h="273244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รวม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323,672 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191,462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59.15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11,203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5.85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5,527 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4,157 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75.21 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62,903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19.43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3,017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4.80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1,130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962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85.13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35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919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>
            <a:extLst>
              <a:ext uri="{FF2B5EF4-FFF2-40B4-BE49-F238E27FC236}">
                <a16:creationId xmlns:a16="http://schemas.microsoft.com/office/drawing/2014/main" id="{D4F4C1A5-29C8-A339-44D1-A256F8BBF5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82" r="1950" b="78517"/>
          <a:stretch/>
        </p:blipFill>
        <p:spPr>
          <a:xfrm>
            <a:off x="0" y="-45108"/>
            <a:ext cx="12192000" cy="755663"/>
          </a:xfrm>
          <a:prstGeom prst="rect">
            <a:avLst/>
          </a:prstGeom>
        </p:spPr>
      </p:pic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DF07512A-EF98-29AF-6803-9178153C96F5}"/>
              </a:ext>
            </a:extLst>
          </p:cNvPr>
          <p:cNvSpPr txBox="1"/>
          <p:nvPr/>
        </p:nvSpPr>
        <p:spPr>
          <a:xfrm>
            <a:off x="1795183" y="-192087"/>
            <a:ext cx="8673737" cy="884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lnSpc>
                <a:spcPts val="6772"/>
              </a:lnSpc>
            </a:pPr>
            <a:r>
              <a:rPr lang="th-TH" sz="3600" b="1" spc="155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เร่งรัดผลงานด้านการคัดกรองไวรัสตับอักเสบ ซี จ</a:t>
            </a:r>
            <a:r>
              <a:rPr lang="en-US" sz="3600" b="1" spc="155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600" b="1" spc="155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เพชรบูรณ์</a:t>
            </a:r>
            <a:endParaRPr lang="en-US" sz="3600" b="1" spc="155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BE918D67-89A3-72CA-9D05-33D060C9691F}"/>
              </a:ext>
            </a:extLst>
          </p:cNvPr>
          <p:cNvSpPr txBox="1"/>
          <p:nvPr/>
        </p:nvSpPr>
        <p:spPr>
          <a:xfrm>
            <a:off x="8985327" y="5967674"/>
            <a:ext cx="29671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anose="020B0500040200020003" pitchFamily="34" charset="-34"/>
                <a:cs typeface="+mj-cs"/>
              </a:rPr>
              <a:t>ที่มา https://hepelimination.nbt.or.th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EBADF38-BA58-FF8A-1983-058C0B9019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36390"/>
              </p:ext>
            </p:extLst>
          </p:nvPr>
        </p:nvGraphicFramePr>
        <p:xfrm>
          <a:off x="366071" y="875774"/>
          <a:ext cx="11459858" cy="4840849"/>
        </p:xfrm>
        <a:graphic>
          <a:graphicData uri="http://schemas.openxmlformats.org/drawingml/2006/table">
            <a:tbl>
              <a:tblPr/>
              <a:tblGrid>
                <a:gridCol w="2016958">
                  <a:extLst>
                    <a:ext uri="{9D8B030D-6E8A-4147-A177-3AD203B41FA5}">
                      <a16:colId xmlns:a16="http://schemas.microsoft.com/office/drawing/2014/main" val="634593999"/>
                    </a:ext>
                  </a:extLst>
                </a:gridCol>
                <a:gridCol w="1383119">
                  <a:extLst>
                    <a:ext uri="{9D8B030D-6E8A-4147-A177-3AD203B41FA5}">
                      <a16:colId xmlns:a16="http://schemas.microsoft.com/office/drawing/2014/main" val="2518556237"/>
                    </a:ext>
                  </a:extLst>
                </a:gridCol>
                <a:gridCol w="1933303">
                  <a:extLst>
                    <a:ext uri="{9D8B030D-6E8A-4147-A177-3AD203B41FA5}">
                      <a16:colId xmlns:a16="http://schemas.microsoft.com/office/drawing/2014/main" val="4135910539"/>
                    </a:ext>
                  </a:extLst>
                </a:gridCol>
                <a:gridCol w="1724297">
                  <a:extLst>
                    <a:ext uri="{9D8B030D-6E8A-4147-A177-3AD203B41FA5}">
                      <a16:colId xmlns:a16="http://schemas.microsoft.com/office/drawing/2014/main" val="2158229843"/>
                    </a:ext>
                  </a:extLst>
                </a:gridCol>
                <a:gridCol w="2168434">
                  <a:extLst>
                    <a:ext uri="{9D8B030D-6E8A-4147-A177-3AD203B41FA5}">
                      <a16:colId xmlns:a16="http://schemas.microsoft.com/office/drawing/2014/main" val="3235769403"/>
                    </a:ext>
                  </a:extLst>
                </a:gridCol>
                <a:gridCol w="2233747">
                  <a:extLst>
                    <a:ext uri="{9D8B030D-6E8A-4147-A177-3AD203B41FA5}">
                      <a16:colId xmlns:a16="http://schemas.microsoft.com/office/drawing/2014/main" val="630279477"/>
                    </a:ext>
                  </a:extLst>
                </a:gridCol>
              </a:tblGrid>
              <a:tr h="39696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อำเภอ</a:t>
                      </a:r>
                    </a:p>
                  </a:txBody>
                  <a:tcPr marL="4442" marR="4442" marT="4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เป้าหมาย</a:t>
                      </a:r>
                    </a:p>
                  </a:txBody>
                  <a:tcPr marL="4442" marR="4442" marT="4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ผลงาน(คน)</a:t>
                      </a:r>
                    </a:p>
                  </a:txBody>
                  <a:tcPr marL="4442" marR="4442" marT="4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%ผลงาน</a:t>
                      </a:r>
                    </a:p>
                  </a:txBody>
                  <a:tcPr marL="4442" marR="4442" marT="4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จำนวนที่ต้องการคัดกรองเพิ่มตามเป้าหมาย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340331"/>
                  </a:ext>
                </a:extLst>
              </a:tr>
              <a:tr h="32371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เป้าหมาย 80%</a:t>
                      </a:r>
                    </a:p>
                  </a:txBody>
                  <a:tcPr marL="4442" marR="4442" marT="44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เป้าหมาย 90%</a:t>
                      </a:r>
                    </a:p>
                  </a:txBody>
                  <a:tcPr marL="4442" marR="4442" marT="44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545175"/>
                  </a:ext>
                </a:extLst>
              </a:tr>
              <a:tr h="323713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น้ำหนาว </a:t>
                      </a: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5,988</a:t>
                      </a: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5,226</a:t>
                      </a: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87.27</a:t>
                      </a: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</a:t>
                      </a: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165</a:t>
                      </a: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2561738"/>
                  </a:ext>
                </a:extLst>
              </a:tr>
              <a:tr h="323713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บึงสามพัน </a:t>
                      </a: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19,835</a:t>
                      </a: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17,244</a:t>
                      </a: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86.94</a:t>
                      </a: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</a:t>
                      </a: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610</a:t>
                      </a: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1904069"/>
                  </a:ext>
                </a:extLst>
              </a:tr>
              <a:tr h="323713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วังโป่ง </a:t>
                      </a: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11,207</a:t>
                      </a: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9,558</a:t>
                      </a: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85.29</a:t>
                      </a: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</a:t>
                      </a: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530</a:t>
                      </a: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475000"/>
                  </a:ext>
                </a:extLst>
              </a:tr>
              <a:tr h="323713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หนองไผ่ </a:t>
                      </a: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33,745</a:t>
                      </a: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23,840</a:t>
                      </a: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70.65</a:t>
                      </a: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155</a:t>
                      </a: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6,530</a:t>
                      </a: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8586659"/>
                  </a:ext>
                </a:extLst>
              </a:tr>
              <a:tr h="323713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วิเชียรบุรี  </a:t>
                      </a: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44,226</a:t>
                      </a: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30,439</a:t>
                      </a:r>
                      <a:endParaRPr lang="th-TH" sz="2200" b="1" i="0" u="none" strike="noStrike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68.83</a:t>
                      </a:r>
                      <a:endParaRPr lang="th-TH" sz="2200" b="1" i="0" u="none" strike="noStrike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4,950</a:t>
                      </a:r>
                      <a:endParaRPr lang="th-TH" sz="2200" b="1" i="0" u="none" strike="noStrike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9,400</a:t>
                      </a:r>
                      <a:endParaRPr lang="th-TH" sz="2200" b="1" i="0" u="none" strike="noStrike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4772152"/>
                  </a:ext>
                </a:extLst>
              </a:tr>
              <a:tr h="323713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ชนแดน </a:t>
                      </a: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21,929</a:t>
                      </a: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14,540</a:t>
                      </a: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66.3</a:t>
                      </a: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005</a:t>
                      </a: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5,200</a:t>
                      </a: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7604537"/>
                  </a:ext>
                </a:extLst>
              </a:tr>
              <a:tr h="323713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หล่มสัก  </a:t>
                      </a: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54,367</a:t>
                      </a: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32,840</a:t>
                      </a: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60.4</a:t>
                      </a: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10</a:t>
                      </a:r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655</a:t>
                      </a: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16,090</a:t>
                      </a: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694002"/>
                  </a:ext>
                </a:extLst>
              </a:tr>
              <a:tr h="323713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หล่มเก่า </a:t>
                      </a: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27,580</a:t>
                      </a: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13,</a:t>
                      </a:r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920</a:t>
                      </a:r>
                      <a:endParaRPr lang="th-TH" sz="2200" b="1" i="0" u="none" strike="noStrike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50.47</a:t>
                      </a:r>
                      <a:endParaRPr lang="th-TH" sz="2200" b="1" i="0" u="none" strike="noStrike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,150</a:t>
                      </a:r>
                      <a:endParaRPr lang="th-TH" sz="2200" b="1" i="0" u="none" strike="noStrike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0,910</a:t>
                      </a:r>
                      <a:endParaRPr lang="th-TH" sz="2200" b="1" i="0" u="none" strike="noStrike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9459505"/>
                  </a:ext>
                </a:extLst>
              </a:tr>
              <a:tr h="323713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เขาค้อ </a:t>
                      </a: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11,403</a:t>
                      </a: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5,582</a:t>
                      </a: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48.95</a:t>
                      </a: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540</a:t>
                      </a: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4,680</a:t>
                      </a: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8011775"/>
                  </a:ext>
                </a:extLst>
              </a:tr>
              <a:tr h="323713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ศรีเทพ </a:t>
                      </a: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21,165</a:t>
                      </a: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9,277</a:t>
                      </a: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43.83</a:t>
                      </a: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650</a:t>
                      </a: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9,775</a:t>
                      </a: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5427149"/>
                  </a:ext>
                </a:extLst>
              </a:tr>
              <a:tr h="323713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เพชรบูรณ์  </a:t>
                      </a: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72,227</a:t>
                      </a: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8,996</a:t>
                      </a:r>
                      <a:endParaRPr lang="th-TH" sz="2200" b="1" i="0" u="none" strike="noStrike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40.15</a:t>
                      </a:r>
                      <a:endParaRPr lang="th-TH" sz="2200" b="1" i="0" u="none" strike="noStrike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28,800</a:t>
                      </a:r>
                      <a:endParaRPr lang="th-TH" sz="2200" b="1" i="0" u="none" strike="noStrike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36,010</a:t>
                      </a:r>
                      <a:endParaRPr lang="th-TH" sz="2200" b="1" i="0" u="none" strike="noStrike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900043"/>
                  </a:ext>
                </a:extLst>
              </a:tr>
              <a:tr h="3229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รวม</a:t>
                      </a: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323,672</a:t>
                      </a: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191,462</a:t>
                      </a:r>
                      <a:endParaRPr lang="th-TH" sz="2000" b="1" i="0" u="none" strike="noStrike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9.15</a:t>
                      </a:r>
                      <a:endParaRPr lang="th-TH" sz="2000" b="1" i="0" u="none" strike="noStrike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442" marR="4442" marT="44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69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99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938994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52A666B-B527-DE80-68EE-8D708F037B7F}"/>
              </a:ext>
            </a:extLst>
          </p:cNvPr>
          <p:cNvSpPr/>
          <p:nvPr/>
        </p:nvSpPr>
        <p:spPr>
          <a:xfrm>
            <a:off x="366071" y="5764500"/>
            <a:ext cx="6064898" cy="90507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H Sarabun New" panose="020B0500040200020003" pitchFamily="34" charset="-34"/>
                <a:cs typeface="+mj-cs"/>
              </a:rPr>
              <a:t>HCV Strip test Exp. 10 </a:t>
            </a:r>
            <a:r>
              <a:rPr lang="th-TH" b="1" dirty="0">
                <a:latin typeface="TH Sarabun New" panose="020B0500040200020003" pitchFamily="34" charset="-34"/>
                <a:cs typeface="+mj-cs"/>
              </a:rPr>
              <a:t>กันยายน 2565</a:t>
            </a:r>
            <a:endParaRPr lang="en-US" b="1" dirty="0">
              <a:latin typeface="TH Sarabun New" panose="020B0500040200020003" pitchFamily="34" charset="-34"/>
              <a:cs typeface="+mj-cs"/>
            </a:endParaRPr>
          </a:p>
          <a:p>
            <a:pPr algn="ctr"/>
            <a:r>
              <a:rPr lang="en-US" b="1" dirty="0">
                <a:latin typeface="TH Sarabun New" panose="020B0500040200020003" pitchFamily="34" charset="-34"/>
                <a:cs typeface="+mj-cs"/>
              </a:rPr>
              <a:t>HBV Strip test Exp. 7 </a:t>
            </a:r>
            <a:r>
              <a:rPr lang="th-TH" b="1" dirty="0">
                <a:latin typeface="TH Sarabun New" panose="020B0500040200020003" pitchFamily="34" charset="-34"/>
                <a:cs typeface="+mj-cs"/>
              </a:rPr>
              <a:t>กันยายน 2565</a:t>
            </a:r>
          </a:p>
        </p:txBody>
      </p:sp>
    </p:spTree>
    <p:extLst>
      <p:ext uri="{BB962C8B-B14F-4D97-AF65-F5344CB8AC3E}">
        <p14:creationId xmlns:p14="http://schemas.microsoft.com/office/powerpoint/2010/main" val="260115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98A68E8B-1F40-210C-04FC-F90E63C6A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82" r="1950" b="78517"/>
          <a:stretch/>
        </p:blipFill>
        <p:spPr>
          <a:xfrm>
            <a:off x="0" y="-45107"/>
            <a:ext cx="12192000" cy="528434"/>
          </a:xfrm>
          <a:prstGeom prst="rect">
            <a:avLst/>
          </a:prstGeom>
        </p:spPr>
      </p:pic>
      <p:sp>
        <p:nvSpPr>
          <p:cNvPr id="3" name="TextBox 11">
            <a:extLst>
              <a:ext uri="{FF2B5EF4-FFF2-40B4-BE49-F238E27FC236}">
                <a16:creationId xmlns:a16="http://schemas.microsoft.com/office/drawing/2014/main" id="{80C2C973-14CA-46F1-F08E-4A4BD4AFCF1E}"/>
              </a:ext>
            </a:extLst>
          </p:cNvPr>
          <p:cNvSpPr txBox="1"/>
          <p:nvPr/>
        </p:nvSpPr>
        <p:spPr>
          <a:xfrm>
            <a:off x="450338" y="-145864"/>
            <a:ext cx="11463171" cy="606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1"/>
              </a:lnSpc>
              <a:spcBef>
                <a:spcPct val="0"/>
              </a:spcBef>
            </a:pPr>
            <a:r>
              <a:rPr lang="th-TH" sz="32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การคัดกรองสะสมแยกราย รพ</a:t>
            </a:r>
            <a:r>
              <a:rPr lang="en-US" sz="32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2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สต</a:t>
            </a:r>
            <a:r>
              <a:rPr lang="en-US" sz="32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2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</a:t>
            </a:r>
            <a:r>
              <a:rPr lang="en-US" sz="32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2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 และ อ</a:t>
            </a:r>
            <a:r>
              <a:rPr lang="en-US" sz="32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2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วิเชียรบุรี</a:t>
            </a:r>
            <a:endParaRPr lang="en-US" sz="3200" b="1" dirty="0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D83ECD94-418E-00E7-BE32-83B1E4789D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058055"/>
              </p:ext>
            </p:extLst>
          </p:nvPr>
        </p:nvGraphicFramePr>
        <p:xfrm>
          <a:off x="278491" y="483327"/>
          <a:ext cx="5451475" cy="6115396"/>
        </p:xfrm>
        <a:graphic>
          <a:graphicData uri="http://schemas.openxmlformats.org/drawingml/2006/table">
            <a:tbl>
              <a:tblPr/>
              <a:tblGrid>
                <a:gridCol w="1174750">
                  <a:extLst>
                    <a:ext uri="{9D8B030D-6E8A-4147-A177-3AD203B41FA5}">
                      <a16:colId xmlns:a16="http://schemas.microsoft.com/office/drawing/2014/main" val="4040511244"/>
                    </a:ext>
                  </a:extLst>
                </a:gridCol>
                <a:gridCol w="950016">
                  <a:extLst>
                    <a:ext uri="{9D8B030D-6E8A-4147-A177-3AD203B41FA5}">
                      <a16:colId xmlns:a16="http://schemas.microsoft.com/office/drawing/2014/main" val="4139648697"/>
                    </a:ext>
                  </a:extLst>
                </a:gridCol>
                <a:gridCol w="807317">
                  <a:extLst>
                    <a:ext uri="{9D8B030D-6E8A-4147-A177-3AD203B41FA5}">
                      <a16:colId xmlns:a16="http://schemas.microsoft.com/office/drawing/2014/main" val="4265370872"/>
                    </a:ext>
                  </a:extLst>
                </a:gridCol>
                <a:gridCol w="862997">
                  <a:extLst>
                    <a:ext uri="{9D8B030D-6E8A-4147-A177-3AD203B41FA5}">
                      <a16:colId xmlns:a16="http://schemas.microsoft.com/office/drawing/2014/main" val="2669889966"/>
                    </a:ext>
                  </a:extLst>
                </a:gridCol>
                <a:gridCol w="779480">
                  <a:extLst>
                    <a:ext uri="{9D8B030D-6E8A-4147-A177-3AD203B41FA5}">
                      <a16:colId xmlns:a16="http://schemas.microsoft.com/office/drawing/2014/main" val="3887621042"/>
                    </a:ext>
                  </a:extLst>
                </a:gridCol>
                <a:gridCol w="876915">
                  <a:extLst>
                    <a:ext uri="{9D8B030D-6E8A-4147-A177-3AD203B41FA5}">
                      <a16:colId xmlns:a16="http://schemas.microsoft.com/office/drawing/2014/main" val="2379446323"/>
                    </a:ext>
                  </a:extLst>
                </a:gridCol>
              </a:tblGrid>
              <a:tr h="2116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อำเภอเมือง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จำนวนคัดกรองเพิ่มตามเป้าหมอย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497082"/>
                  </a:ext>
                </a:extLst>
              </a:tr>
              <a:tr h="211685">
                <a:tc vMerge="1">
                  <a:txBody>
                    <a:bodyPr/>
                    <a:lstStyle/>
                    <a:p>
                      <a:pPr algn="l" fontAlgn="ctr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80%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90%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315428"/>
                  </a:ext>
                </a:extLst>
              </a:tr>
              <a:tr h="211685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กงกะยาง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810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691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85.31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2217357"/>
                  </a:ext>
                </a:extLst>
              </a:tr>
              <a:tr h="211685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ดงมูลเหล็ก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753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954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78.71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430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9412616"/>
                  </a:ext>
                </a:extLst>
              </a:tr>
              <a:tr h="211685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ท่าพล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775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752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78.58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3909942"/>
                  </a:ext>
                </a:extLst>
              </a:tr>
              <a:tr h="211685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ห้วยใหญ่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769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313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74.22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9303653"/>
                  </a:ext>
                </a:extLst>
              </a:tr>
              <a:tr h="211685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วังซอง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396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036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74.21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225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6281056"/>
                  </a:ext>
                </a:extLst>
              </a:tr>
              <a:tr h="211685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ระวิง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949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700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73.76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155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1696375"/>
                  </a:ext>
                </a:extLst>
              </a:tr>
              <a:tr h="211685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โป่งหว้า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381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999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72.34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016854"/>
                  </a:ext>
                </a:extLst>
              </a:tr>
              <a:tr h="211685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ป่าแดง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810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1,265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69.89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185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365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1017566"/>
                  </a:ext>
                </a:extLst>
              </a:tr>
              <a:tr h="211685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หนองผักบุ้ง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419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911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64.20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370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7564551"/>
                  </a:ext>
                </a:extLst>
              </a:tr>
              <a:tr h="211685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ยางลาด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999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637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63.76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165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265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7779163"/>
                  </a:ext>
                </a:extLst>
              </a:tr>
              <a:tr h="211685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บ้านพลำ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125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073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50.49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630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840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7194684"/>
                  </a:ext>
                </a:extLst>
              </a:tr>
              <a:tr h="211685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ชอนไพร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783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368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49.16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860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1,140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2800419"/>
                  </a:ext>
                </a:extLst>
              </a:tr>
              <a:tr h="211685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บ้านโคก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365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639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48.71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1,060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1,390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1930502"/>
                  </a:ext>
                </a:extLst>
              </a:tr>
              <a:tr h="211685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ถ้ำน้ำบัง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184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354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29.90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720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1820780"/>
                  </a:ext>
                </a:extLst>
              </a:tr>
              <a:tr h="211685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ตะเบาะ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793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828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29.65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1,410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1,690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940655"/>
                  </a:ext>
                </a:extLst>
              </a:tr>
              <a:tr h="211685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ห้วยสะแก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532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719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28.40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1,310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1,560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906866"/>
                  </a:ext>
                </a:extLst>
              </a:tr>
              <a:tr h="211685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บ้านพ</a:t>
                      </a:r>
                      <a:r>
                        <a:rPr lang="th-TH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ี้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465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674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27.34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1,300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1,550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024698"/>
                  </a:ext>
                </a:extLst>
              </a:tr>
              <a:tr h="211685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นาป่า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825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880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23.01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2,200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2,570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4768403"/>
                  </a:ext>
                </a:extLst>
              </a:tr>
              <a:tr h="211685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นางั่ว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959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955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19.26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3,020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3,510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287686"/>
                  </a:ext>
                </a:extLst>
              </a:tr>
              <a:tr h="211685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สะเดียง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421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029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18.98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3,310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3,850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5972269"/>
                  </a:ext>
                </a:extLst>
              </a:tr>
              <a:tr h="211685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รพ.เพชรบูรณ์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296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855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18.02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6,400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7,420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083004"/>
                  </a:ext>
                </a:extLst>
              </a:tr>
              <a:tr h="211685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วังชมพู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262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842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16.00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3,370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3,900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9629161"/>
                  </a:ext>
                </a:extLst>
              </a:tr>
              <a:tr h="211685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น้ำร้อน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087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308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14.76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1,370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1,580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8750646"/>
                  </a:ext>
                </a:extLst>
              </a:tr>
              <a:tr h="211685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พนานิคม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652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198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11.99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1,130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1,290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4707381"/>
                  </a:ext>
                </a:extLst>
              </a:tr>
              <a:tr h="211685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ค่ายพ่อขุนผาเมือง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417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016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83.41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4234418"/>
                  </a:ext>
                </a:extLst>
              </a:tr>
              <a:tr h="21168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72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227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996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40.15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29,005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36,060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973037"/>
                  </a:ext>
                </a:extLst>
              </a:tr>
            </a:tbl>
          </a:graphicData>
        </a:graphic>
      </p:graphicFrame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id="{CB6415C8-BB00-C7EC-D928-6036BD6CBD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510276"/>
              </p:ext>
            </p:extLst>
          </p:nvPr>
        </p:nvGraphicFramePr>
        <p:xfrm>
          <a:off x="6157432" y="637332"/>
          <a:ext cx="5756077" cy="5981077"/>
        </p:xfrm>
        <a:graphic>
          <a:graphicData uri="http://schemas.openxmlformats.org/drawingml/2006/table">
            <a:tbl>
              <a:tblPr/>
              <a:tblGrid>
                <a:gridCol w="1145977">
                  <a:extLst>
                    <a:ext uri="{9D8B030D-6E8A-4147-A177-3AD203B41FA5}">
                      <a16:colId xmlns:a16="http://schemas.microsoft.com/office/drawing/2014/main" val="4040511244"/>
                    </a:ext>
                  </a:extLst>
                </a:gridCol>
                <a:gridCol w="1097510">
                  <a:extLst>
                    <a:ext uri="{9D8B030D-6E8A-4147-A177-3AD203B41FA5}">
                      <a16:colId xmlns:a16="http://schemas.microsoft.com/office/drawing/2014/main" val="4139648697"/>
                    </a:ext>
                  </a:extLst>
                </a:gridCol>
                <a:gridCol w="852426">
                  <a:extLst>
                    <a:ext uri="{9D8B030D-6E8A-4147-A177-3AD203B41FA5}">
                      <a16:colId xmlns:a16="http://schemas.microsoft.com/office/drawing/2014/main" val="4265370872"/>
                    </a:ext>
                  </a:extLst>
                </a:gridCol>
                <a:gridCol w="911217">
                  <a:extLst>
                    <a:ext uri="{9D8B030D-6E8A-4147-A177-3AD203B41FA5}">
                      <a16:colId xmlns:a16="http://schemas.microsoft.com/office/drawing/2014/main" val="2669889966"/>
                    </a:ext>
                  </a:extLst>
                </a:gridCol>
                <a:gridCol w="823034">
                  <a:extLst>
                    <a:ext uri="{9D8B030D-6E8A-4147-A177-3AD203B41FA5}">
                      <a16:colId xmlns:a16="http://schemas.microsoft.com/office/drawing/2014/main" val="3887621042"/>
                    </a:ext>
                  </a:extLst>
                </a:gridCol>
                <a:gridCol w="925913">
                  <a:extLst>
                    <a:ext uri="{9D8B030D-6E8A-4147-A177-3AD203B41FA5}">
                      <a16:colId xmlns:a16="http://schemas.microsoft.com/office/drawing/2014/main" val="2379446323"/>
                    </a:ext>
                  </a:extLst>
                </a:gridCol>
              </a:tblGrid>
              <a:tr h="2240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อำเภอวิเชียรบุรี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จำนวนคัดกรองเพิ่มตามเป้าหมอย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497082"/>
                  </a:ext>
                </a:extLst>
              </a:tr>
              <a:tr h="224072">
                <a:tc vMerge="1">
                  <a:txBody>
                    <a:bodyPr/>
                    <a:lstStyle/>
                    <a:p>
                      <a:pPr algn="l" fontAlgn="ctr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80%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90%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315428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โนนสง่า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103.04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9824207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รวมทรัพย์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91.72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2217357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บึงกระจับ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91.14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9741911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โคกปรง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91.03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463593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โพทะเล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85.57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9412616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วังไผ่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85.01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3909942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พุเตย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82.56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9303653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วังใหญ่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79.59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6281056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ซับน้อย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75.65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3613951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บ่อรัง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70.84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580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1696375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พุขาม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70.74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530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7564551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น้ำร้อน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760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8555118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วังวัด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62.29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2297993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แก่งหินปูน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60.69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340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510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7779163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นาไร่เดียว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970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1,340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3835565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ยางจ่า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53.05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340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7194684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ท่าโรง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39.83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2,200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2,670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2800419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รพ.วิเชียรบุรี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29.73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1,100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1,280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940655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68.83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6,300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9,560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768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543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9871F732-E9F0-9A19-F6A9-5EA64E7188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82" r="1950" b="78517"/>
          <a:stretch/>
        </p:blipFill>
        <p:spPr>
          <a:xfrm>
            <a:off x="0" y="-45107"/>
            <a:ext cx="12192000" cy="528434"/>
          </a:xfrm>
          <a:prstGeom prst="rect">
            <a:avLst/>
          </a:prstGeom>
        </p:spPr>
      </p:pic>
      <p:sp>
        <p:nvSpPr>
          <p:cNvPr id="3" name="TextBox 11">
            <a:extLst>
              <a:ext uri="{FF2B5EF4-FFF2-40B4-BE49-F238E27FC236}">
                <a16:creationId xmlns:a16="http://schemas.microsoft.com/office/drawing/2014/main" id="{AB74BE7E-0D61-BC81-014B-88104EC6827D}"/>
              </a:ext>
            </a:extLst>
          </p:cNvPr>
          <p:cNvSpPr txBox="1"/>
          <p:nvPr/>
        </p:nvSpPr>
        <p:spPr>
          <a:xfrm>
            <a:off x="450338" y="-145864"/>
            <a:ext cx="11463171" cy="606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1"/>
              </a:lnSpc>
              <a:spcBef>
                <a:spcPct val="0"/>
              </a:spcBef>
            </a:pPr>
            <a:r>
              <a:rPr lang="th-TH" sz="32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การคัดกรองสะสมแยกราย รพ</a:t>
            </a:r>
            <a:r>
              <a:rPr lang="en-US" sz="32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2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สต</a:t>
            </a:r>
            <a:r>
              <a:rPr lang="en-US" sz="32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2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</a:t>
            </a:r>
            <a:r>
              <a:rPr lang="en-US" sz="32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2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เขาค้อ และอ</a:t>
            </a:r>
            <a:r>
              <a:rPr lang="en-US" sz="32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2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ศรีเทพ</a:t>
            </a:r>
            <a:endParaRPr lang="en-US" sz="3200" b="1" dirty="0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id="{C2601F75-F46D-AF60-E5FE-8EF895DB47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766526"/>
              </p:ext>
            </p:extLst>
          </p:nvPr>
        </p:nvGraphicFramePr>
        <p:xfrm>
          <a:off x="254000" y="1002095"/>
          <a:ext cx="5756077" cy="4244859"/>
        </p:xfrm>
        <a:graphic>
          <a:graphicData uri="http://schemas.openxmlformats.org/drawingml/2006/table">
            <a:tbl>
              <a:tblPr/>
              <a:tblGrid>
                <a:gridCol w="1145977">
                  <a:extLst>
                    <a:ext uri="{9D8B030D-6E8A-4147-A177-3AD203B41FA5}">
                      <a16:colId xmlns:a16="http://schemas.microsoft.com/office/drawing/2014/main" val="4040511244"/>
                    </a:ext>
                  </a:extLst>
                </a:gridCol>
                <a:gridCol w="1097510">
                  <a:extLst>
                    <a:ext uri="{9D8B030D-6E8A-4147-A177-3AD203B41FA5}">
                      <a16:colId xmlns:a16="http://schemas.microsoft.com/office/drawing/2014/main" val="4139648697"/>
                    </a:ext>
                  </a:extLst>
                </a:gridCol>
                <a:gridCol w="852426">
                  <a:extLst>
                    <a:ext uri="{9D8B030D-6E8A-4147-A177-3AD203B41FA5}">
                      <a16:colId xmlns:a16="http://schemas.microsoft.com/office/drawing/2014/main" val="4265370872"/>
                    </a:ext>
                  </a:extLst>
                </a:gridCol>
                <a:gridCol w="911217">
                  <a:extLst>
                    <a:ext uri="{9D8B030D-6E8A-4147-A177-3AD203B41FA5}">
                      <a16:colId xmlns:a16="http://schemas.microsoft.com/office/drawing/2014/main" val="2669889966"/>
                    </a:ext>
                  </a:extLst>
                </a:gridCol>
                <a:gridCol w="823034">
                  <a:extLst>
                    <a:ext uri="{9D8B030D-6E8A-4147-A177-3AD203B41FA5}">
                      <a16:colId xmlns:a16="http://schemas.microsoft.com/office/drawing/2014/main" val="3887621042"/>
                    </a:ext>
                  </a:extLst>
                </a:gridCol>
                <a:gridCol w="925913">
                  <a:extLst>
                    <a:ext uri="{9D8B030D-6E8A-4147-A177-3AD203B41FA5}">
                      <a16:colId xmlns:a16="http://schemas.microsoft.com/office/drawing/2014/main" val="2379446323"/>
                    </a:ext>
                  </a:extLst>
                </a:gridCol>
              </a:tblGrid>
              <a:tr h="2240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อำเภอเขาค้อ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จำนวนคัดกรองเพิ่มตามเป้าหมาย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497082"/>
                  </a:ext>
                </a:extLst>
              </a:tr>
              <a:tr h="224072">
                <a:tc vMerge="1">
                  <a:txBody>
                    <a:bodyPr/>
                    <a:lstStyle/>
                    <a:p>
                      <a:pPr algn="l" fontAlgn="ctr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80%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90%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315428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รื่นฤดี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105.64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2720813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รพ.เขาค้อ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104.04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2217357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พัฒนวรพงษ์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93.45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9412616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ปานสุขุม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75.80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3909942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ป่าแดง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6281056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หนองแม่นา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64.97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95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155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9361018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เหล่าหญ้า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295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6532467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</a:t>
                      </a:r>
                      <a:r>
                        <a:rPr lang="th-TH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สล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ียงแห้ง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58.79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3613951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ป่าคา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48.78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410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1696375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นายาว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44.76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580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740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016854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</a:t>
                      </a:r>
                      <a:r>
                        <a:rPr lang="th-TH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็ก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น้อย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1,700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2,050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1017566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11,403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6,478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56.81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3,070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4,030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768403"/>
                  </a:ext>
                </a:extLst>
              </a:tr>
            </a:tbl>
          </a:graphicData>
        </a:graphic>
      </p:graphicFrame>
      <p:graphicFrame>
        <p:nvGraphicFramePr>
          <p:cNvPr id="6" name="ตาราง 5">
            <a:extLst>
              <a:ext uri="{FF2B5EF4-FFF2-40B4-BE49-F238E27FC236}">
                <a16:creationId xmlns:a16="http://schemas.microsoft.com/office/drawing/2014/main" id="{2D91E862-992D-3B5E-0A76-151762810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098628"/>
              </p:ext>
            </p:extLst>
          </p:nvPr>
        </p:nvGraphicFramePr>
        <p:xfrm>
          <a:off x="6181923" y="1002095"/>
          <a:ext cx="5756077" cy="3676236"/>
        </p:xfrm>
        <a:graphic>
          <a:graphicData uri="http://schemas.openxmlformats.org/drawingml/2006/table">
            <a:tbl>
              <a:tblPr/>
              <a:tblGrid>
                <a:gridCol w="1145977">
                  <a:extLst>
                    <a:ext uri="{9D8B030D-6E8A-4147-A177-3AD203B41FA5}">
                      <a16:colId xmlns:a16="http://schemas.microsoft.com/office/drawing/2014/main" val="4040511244"/>
                    </a:ext>
                  </a:extLst>
                </a:gridCol>
                <a:gridCol w="1097510">
                  <a:extLst>
                    <a:ext uri="{9D8B030D-6E8A-4147-A177-3AD203B41FA5}">
                      <a16:colId xmlns:a16="http://schemas.microsoft.com/office/drawing/2014/main" val="4139648697"/>
                    </a:ext>
                  </a:extLst>
                </a:gridCol>
                <a:gridCol w="852426">
                  <a:extLst>
                    <a:ext uri="{9D8B030D-6E8A-4147-A177-3AD203B41FA5}">
                      <a16:colId xmlns:a16="http://schemas.microsoft.com/office/drawing/2014/main" val="4265370872"/>
                    </a:ext>
                  </a:extLst>
                </a:gridCol>
                <a:gridCol w="911217">
                  <a:extLst>
                    <a:ext uri="{9D8B030D-6E8A-4147-A177-3AD203B41FA5}">
                      <a16:colId xmlns:a16="http://schemas.microsoft.com/office/drawing/2014/main" val="2669889966"/>
                    </a:ext>
                  </a:extLst>
                </a:gridCol>
                <a:gridCol w="823034">
                  <a:extLst>
                    <a:ext uri="{9D8B030D-6E8A-4147-A177-3AD203B41FA5}">
                      <a16:colId xmlns:a16="http://schemas.microsoft.com/office/drawing/2014/main" val="3887621042"/>
                    </a:ext>
                  </a:extLst>
                </a:gridCol>
                <a:gridCol w="925913">
                  <a:extLst>
                    <a:ext uri="{9D8B030D-6E8A-4147-A177-3AD203B41FA5}">
                      <a16:colId xmlns:a16="http://schemas.microsoft.com/office/drawing/2014/main" val="2379446323"/>
                    </a:ext>
                  </a:extLst>
                </a:gridCol>
              </a:tblGrid>
              <a:tr h="2240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อำเภอศรีเทพ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จำนวนคัดกรองเพิ่มตามเป้าหมาย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497082"/>
                  </a:ext>
                </a:extLst>
              </a:tr>
              <a:tr h="224072">
                <a:tc vMerge="1">
                  <a:txBody>
                    <a:bodyPr/>
                    <a:lstStyle/>
                    <a:p>
                      <a:pPr algn="l" fontAlgn="ctr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80%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90%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315428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รพ.ศรีเทพ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73.46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2217357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หนองย่างทอย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948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61.34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370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560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6421609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นาน้ำโครม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60.07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490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9412616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สันติธรรม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53.26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3909942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โคกสะอาด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48.73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710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930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3076172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เกาะแก้ว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44.69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860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1,100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9303653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ทุ่งเศรษฐี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42.68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520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605967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วังขอน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526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35.47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1,130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1,380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6281056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นาสนุ่น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31.68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1,090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3613951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นาตระกรุด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479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14.43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2,300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2,650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016854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ctr" fontAlgn="b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21,165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9,438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44.59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7,560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9,670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768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099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120A10CF-6B0C-BFCD-0AC3-38C4E7FDC3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82" r="1950" b="78517"/>
          <a:stretch/>
        </p:blipFill>
        <p:spPr>
          <a:xfrm>
            <a:off x="0" y="-45107"/>
            <a:ext cx="12192000" cy="528434"/>
          </a:xfrm>
          <a:prstGeom prst="rect">
            <a:avLst/>
          </a:prstGeom>
        </p:spPr>
      </p:pic>
      <p:sp>
        <p:nvSpPr>
          <p:cNvPr id="3" name="TextBox 11">
            <a:extLst>
              <a:ext uri="{FF2B5EF4-FFF2-40B4-BE49-F238E27FC236}">
                <a16:creationId xmlns:a16="http://schemas.microsoft.com/office/drawing/2014/main" id="{D016D180-5063-AEB1-C80A-7DB3595671C6}"/>
              </a:ext>
            </a:extLst>
          </p:cNvPr>
          <p:cNvSpPr txBox="1"/>
          <p:nvPr/>
        </p:nvSpPr>
        <p:spPr>
          <a:xfrm>
            <a:off x="450338" y="-145864"/>
            <a:ext cx="11463171" cy="606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1"/>
              </a:lnSpc>
              <a:spcBef>
                <a:spcPct val="0"/>
              </a:spcBef>
            </a:pPr>
            <a:r>
              <a:rPr lang="th-TH" sz="32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การคัดกรองสะสมแยกราย รพ</a:t>
            </a:r>
            <a:r>
              <a:rPr lang="en-US" sz="32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2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สต</a:t>
            </a:r>
            <a:r>
              <a:rPr lang="en-US" sz="32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2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</a:t>
            </a:r>
            <a:r>
              <a:rPr lang="en-US" sz="32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2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หล่มเก่า และ อ</a:t>
            </a:r>
            <a:r>
              <a:rPr lang="en-US" sz="32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2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น้ำหนาว</a:t>
            </a:r>
            <a:endParaRPr lang="en-US" sz="3200" b="1" dirty="0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D96E7CE7-517E-F24A-681E-2C0AC593D4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490979"/>
              </p:ext>
            </p:extLst>
          </p:nvPr>
        </p:nvGraphicFramePr>
        <p:xfrm>
          <a:off x="339923" y="853428"/>
          <a:ext cx="5756077" cy="5151144"/>
        </p:xfrm>
        <a:graphic>
          <a:graphicData uri="http://schemas.openxmlformats.org/drawingml/2006/table">
            <a:tbl>
              <a:tblPr/>
              <a:tblGrid>
                <a:gridCol w="1145977">
                  <a:extLst>
                    <a:ext uri="{9D8B030D-6E8A-4147-A177-3AD203B41FA5}">
                      <a16:colId xmlns:a16="http://schemas.microsoft.com/office/drawing/2014/main" val="4040511244"/>
                    </a:ext>
                  </a:extLst>
                </a:gridCol>
                <a:gridCol w="1097510">
                  <a:extLst>
                    <a:ext uri="{9D8B030D-6E8A-4147-A177-3AD203B41FA5}">
                      <a16:colId xmlns:a16="http://schemas.microsoft.com/office/drawing/2014/main" val="4139648697"/>
                    </a:ext>
                  </a:extLst>
                </a:gridCol>
                <a:gridCol w="852426">
                  <a:extLst>
                    <a:ext uri="{9D8B030D-6E8A-4147-A177-3AD203B41FA5}">
                      <a16:colId xmlns:a16="http://schemas.microsoft.com/office/drawing/2014/main" val="4265370872"/>
                    </a:ext>
                  </a:extLst>
                </a:gridCol>
                <a:gridCol w="911217">
                  <a:extLst>
                    <a:ext uri="{9D8B030D-6E8A-4147-A177-3AD203B41FA5}">
                      <a16:colId xmlns:a16="http://schemas.microsoft.com/office/drawing/2014/main" val="2669889966"/>
                    </a:ext>
                  </a:extLst>
                </a:gridCol>
                <a:gridCol w="823034">
                  <a:extLst>
                    <a:ext uri="{9D8B030D-6E8A-4147-A177-3AD203B41FA5}">
                      <a16:colId xmlns:a16="http://schemas.microsoft.com/office/drawing/2014/main" val="3887621042"/>
                    </a:ext>
                  </a:extLst>
                </a:gridCol>
                <a:gridCol w="925913">
                  <a:extLst>
                    <a:ext uri="{9D8B030D-6E8A-4147-A177-3AD203B41FA5}">
                      <a16:colId xmlns:a16="http://schemas.microsoft.com/office/drawing/2014/main" val="2379446323"/>
                    </a:ext>
                  </a:extLst>
                </a:gridCol>
              </a:tblGrid>
              <a:tr h="2240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อำเภอหล่มเก่า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จำนวนคัดกรองเพิ่มตามเป้าหมาย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497082"/>
                  </a:ext>
                </a:extLst>
              </a:tr>
              <a:tr h="224072">
                <a:tc vMerge="1">
                  <a:txBody>
                    <a:bodyPr/>
                    <a:lstStyle/>
                    <a:p>
                      <a:pPr algn="l" fontAlgn="ctr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80%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90%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315428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นาเกาะ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75.80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339829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หนองยาว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67.77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195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2720813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อุ่ม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กะทาด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67.34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340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125457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ห้วยหอย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63.79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6988310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สงเปลือย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58.91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695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1,025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242432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ท่า</a:t>
                      </a:r>
                      <a:r>
                        <a:rPr lang="th-TH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53.32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255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2217357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วังขอน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51.11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370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9412616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หินฮาว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46.74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390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505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3909942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บ้านเนิน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755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965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6281056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ห้วยมะยม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42.64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530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670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9361018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ทับเบิก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38.84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390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6532467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รพร.หล่มเก่า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1,580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1,955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3613951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นาซำ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38.16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1,625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2,010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1696375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วังบาล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31.93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915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1,105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1017566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48.82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8,090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10,665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768403"/>
                  </a:ext>
                </a:extLst>
              </a:tr>
            </a:tbl>
          </a:graphicData>
        </a:graphic>
      </p:graphicFrame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id="{91979B55-96A8-419B-82A4-E9A4C42DD1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534908"/>
              </p:ext>
            </p:extLst>
          </p:nvPr>
        </p:nvGraphicFramePr>
        <p:xfrm>
          <a:off x="6181923" y="942328"/>
          <a:ext cx="5756077" cy="2220201"/>
        </p:xfrm>
        <a:graphic>
          <a:graphicData uri="http://schemas.openxmlformats.org/drawingml/2006/table">
            <a:tbl>
              <a:tblPr/>
              <a:tblGrid>
                <a:gridCol w="1145977">
                  <a:extLst>
                    <a:ext uri="{9D8B030D-6E8A-4147-A177-3AD203B41FA5}">
                      <a16:colId xmlns:a16="http://schemas.microsoft.com/office/drawing/2014/main" val="4040511244"/>
                    </a:ext>
                  </a:extLst>
                </a:gridCol>
                <a:gridCol w="1097510">
                  <a:extLst>
                    <a:ext uri="{9D8B030D-6E8A-4147-A177-3AD203B41FA5}">
                      <a16:colId xmlns:a16="http://schemas.microsoft.com/office/drawing/2014/main" val="4139648697"/>
                    </a:ext>
                  </a:extLst>
                </a:gridCol>
                <a:gridCol w="852426">
                  <a:extLst>
                    <a:ext uri="{9D8B030D-6E8A-4147-A177-3AD203B41FA5}">
                      <a16:colId xmlns:a16="http://schemas.microsoft.com/office/drawing/2014/main" val="4265370872"/>
                    </a:ext>
                  </a:extLst>
                </a:gridCol>
                <a:gridCol w="911217">
                  <a:extLst>
                    <a:ext uri="{9D8B030D-6E8A-4147-A177-3AD203B41FA5}">
                      <a16:colId xmlns:a16="http://schemas.microsoft.com/office/drawing/2014/main" val="2669889966"/>
                    </a:ext>
                  </a:extLst>
                </a:gridCol>
                <a:gridCol w="823034">
                  <a:extLst>
                    <a:ext uri="{9D8B030D-6E8A-4147-A177-3AD203B41FA5}">
                      <a16:colId xmlns:a16="http://schemas.microsoft.com/office/drawing/2014/main" val="3887621042"/>
                    </a:ext>
                  </a:extLst>
                </a:gridCol>
                <a:gridCol w="925913">
                  <a:extLst>
                    <a:ext uri="{9D8B030D-6E8A-4147-A177-3AD203B41FA5}">
                      <a16:colId xmlns:a16="http://schemas.microsoft.com/office/drawing/2014/main" val="2379446323"/>
                    </a:ext>
                  </a:extLst>
                </a:gridCol>
              </a:tblGrid>
              <a:tr h="2240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อำเภอน้ำหนาว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จำนวนคัดกรองเพิ่มตามเป้าหมาย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497082"/>
                  </a:ext>
                </a:extLst>
              </a:tr>
              <a:tr h="224072">
                <a:tc vMerge="1">
                  <a:txBody>
                    <a:bodyPr/>
                    <a:lstStyle/>
                    <a:p>
                      <a:pPr algn="l" fontAlgn="ctr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80%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90%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315428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รพ.น้ำหนาว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94.44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2217357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หลักด่าน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92.22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9412616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บ้านวังกวาง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90.78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3909942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โคกมน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89.45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076313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ดง</a:t>
                      </a:r>
                      <a:r>
                        <a:rPr lang="th-TH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คล้อ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56.97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9303653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87.27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768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8801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D683EED5-B5A6-2757-AE9C-E70DC98B27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82" r="1950" b="78517"/>
          <a:stretch/>
        </p:blipFill>
        <p:spPr>
          <a:xfrm>
            <a:off x="0" y="-45107"/>
            <a:ext cx="12192000" cy="528434"/>
          </a:xfrm>
          <a:prstGeom prst="rect">
            <a:avLst/>
          </a:prstGeom>
        </p:spPr>
      </p:pic>
      <p:sp>
        <p:nvSpPr>
          <p:cNvPr id="3" name="TextBox 11">
            <a:extLst>
              <a:ext uri="{FF2B5EF4-FFF2-40B4-BE49-F238E27FC236}">
                <a16:creationId xmlns:a16="http://schemas.microsoft.com/office/drawing/2014/main" id="{E4BB32C7-2916-5C44-8520-2CF38D654DAF}"/>
              </a:ext>
            </a:extLst>
          </p:cNvPr>
          <p:cNvSpPr txBox="1"/>
          <p:nvPr/>
        </p:nvSpPr>
        <p:spPr>
          <a:xfrm>
            <a:off x="450338" y="-145864"/>
            <a:ext cx="11463171" cy="606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1"/>
              </a:lnSpc>
              <a:spcBef>
                <a:spcPct val="0"/>
              </a:spcBef>
            </a:pPr>
            <a:r>
              <a:rPr lang="th-TH" sz="32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การคัดกรองสะสมแยกราย รพ</a:t>
            </a:r>
            <a:r>
              <a:rPr lang="en-US" sz="32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2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สต</a:t>
            </a:r>
            <a:r>
              <a:rPr lang="en-US" sz="32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2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</a:t>
            </a:r>
            <a:r>
              <a:rPr lang="en-US" sz="32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2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หนองไผ่ และ อ</a:t>
            </a:r>
            <a:r>
              <a:rPr lang="en-US" sz="32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2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ชนแดน</a:t>
            </a:r>
            <a:endParaRPr lang="en-US" sz="3200" b="1" dirty="0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02B59740-5047-4165-2FAC-C04B0A55F6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271082"/>
              </p:ext>
            </p:extLst>
          </p:nvPr>
        </p:nvGraphicFramePr>
        <p:xfrm>
          <a:off x="254000" y="739525"/>
          <a:ext cx="5756077" cy="5816484"/>
        </p:xfrm>
        <a:graphic>
          <a:graphicData uri="http://schemas.openxmlformats.org/drawingml/2006/table">
            <a:tbl>
              <a:tblPr/>
              <a:tblGrid>
                <a:gridCol w="1145977">
                  <a:extLst>
                    <a:ext uri="{9D8B030D-6E8A-4147-A177-3AD203B41FA5}">
                      <a16:colId xmlns:a16="http://schemas.microsoft.com/office/drawing/2014/main" val="4040511244"/>
                    </a:ext>
                  </a:extLst>
                </a:gridCol>
                <a:gridCol w="1097510">
                  <a:extLst>
                    <a:ext uri="{9D8B030D-6E8A-4147-A177-3AD203B41FA5}">
                      <a16:colId xmlns:a16="http://schemas.microsoft.com/office/drawing/2014/main" val="4139648697"/>
                    </a:ext>
                  </a:extLst>
                </a:gridCol>
                <a:gridCol w="852426">
                  <a:extLst>
                    <a:ext uri="{9D8B030D-6E8A-4147-A177-3AD203B41FA5}">
                      <a16:colId xmlns:a16="http://schemas.microsoft.com/office/drawing/2014/main" val="4265370872"/>
                    </a:ext>
                  </a:extLst>
                </a:gridCol>
                <a:gridCol w="911217">
                  <a:extLst>
                    <a:ext uri="{9D8B030D-6E8A-4147-A177-3AD203B41FA5}">
                      <a16:colId xmlns:a16="http://schemas.microsoft.com/office/drawing/2014/main" val="2669889966"/>
                    </a:ext>
                  </a:extLst>
                </a:gridCol>
                <a:gridCol w="823034">
                  <a:extLst>
                    <a:ext uri="{9D8B030D-6E8A-4147-A177-3AD203B41FA5}">
                      <a16:colId xmlns:a16="http://schemas.microsoft.com/office/drawing/2014/main" val="3887621042"/>
                    </a:ext>
                  </a:extLst>
                </a:gridCol>
                <a:gridCol w="925913">
                  <a:extLst>
                    <a:ext uri="{9D8B030D-6E8A-4147-A177-3AD203B41FA5}">
                      <a16:colId xmlns:a16="http://schemas.microsoft.com/office/drawing/2014/main" val="2379446323"/>
                    </a:ext>
                  </a:extLst>
                </a:gridCol>
              </a:tblGrid>
              <a:tr h="2240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อำเภอหนองไผ่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จำนวนคัดกรองเพิ่มตามเป้าหมาย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497082"/>
                  </a:ext>
                </a:extLst>
              </a:tr>
              <a:tr h="224072">
                <a:tc vMerge="1">
                  <a:txBody>
                    <a:bodyPr/>
                    <a:lstStyle/>
                    <a:p>
                      <a:pPr algn="l" fontAlgn="ctr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80%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90%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315428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ท่าด้วง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92.81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57596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กองทูล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6874010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ห้วยโป่ง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7307429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โคกสูง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85.86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647062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บัววัฒนา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84.40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577193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บ้านกลาง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82.55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9914888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เกษมสุข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82.14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5570447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เพชรละคร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78.35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807235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อิสานสามัคคี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78.32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9412616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บ่อไทย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76.95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9303653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นาเฉลียง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72.05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630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6281056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บ้านท่าเยี่ยม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69.22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3613951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นาข้าวดอ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68.60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1696375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</a:t>
                      </a:r>
                      <a:r>
                        <a:rPr lang="th-TH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โภ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ชน์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60.14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810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016854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รพ.หนองไผ่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44.58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1,550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2,000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1017566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ยางงาม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42.81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1,090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1,380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7564551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70.65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3,990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6,650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768403"/>
                  </a:ext>
                </a:extLst>
              </a:tr>
            </a:tbl>
          </a:graphicData>
        </a:graphic>
      </p:graphicFrame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id="{7B524BCE-EF86-E8C9-FCDC-54971E3F1E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981674"/>
              </p:ext>
            </p:extLst>
          </p:nvPr>
        </p:nvGraphicFramePr>
        <p:xfrm>
          <a:off x="6181923" y="739525"/>
          <a:ext cx="5756077" cy="5410718"/>
        </p:xfrm>
        <a:graphic>
          <a:graphicData uri="http://schemas.openxmlformats.org/drawingml/2006/table">
            <a:tbl>
              <a:tblPr/>
              <a:tblGrid>
                <a:gridCol w="1145977">
                  <a:extLst>
                    <a:ext uri="{9D8B030D-6E8A-4147-A177-3AD203B41FA5}">
                      <a16:colId xmlns:a16="http://schemas.microsoft.com/office/drawing/2014/main" val="4040511244"/>
                    </a:ext>
                  </a:extLst>
                </a:gridCol>
                <a:gridCol w="1097510">
                  <a:extLst>
                    <a:ext uri="{9D8B030D-6E8A-4147-A177-3AD203B41FA5}">
                      <a16:colId xmlns:a16="http://schemas.microsoft.com/office/drawing/2014/main" val="4139648697"/>
                    </a:ext>
                  </a:extLst>
                </a:gridCol>
                <a:gridCol w="852426">
                  <a:extLst>
                    <a:ext uri="{9D8B030D-6E8A-4147-A177-3AD203B41FA5}">
                      <a16:colId xmlns:a16="http://schemas.microsoft.com/office/drawing/2014/main" val="4265370872"/>
                    </a:ext>
                  </a:extLst>
                </a:gridCol>
                <a:gridCol w="911217">
                  <a:extLst>
                    <a:ext uri="{9D8B030D-6E8A-4147-A177-3AD203B41FA5}">
                      <a16:colId xmlns:a16="http://schemas.microsoft.com/office/drawing/2014/main" val="2669889966"/>
                    </a:ext>
                  </a:extLst>
                </a:gridCol>
                <a:gridCol w="823034">
                  <a:extLst>
                    <a:ext uri="{9D8B030D-6E8A-4147-A177-3AD203B41FA5}">
                      <a16:colId xmlns:a16="http://schemas.microsoft.com/office/drawing/2014/main" val="3887621042"/>
                    </a:ext>
                  </a:extLst>
                </a:gridCol>
                <a:gridCol w="925913">
                  <a:extLst>
                    <a:ext uri="{9D8B030D-6E8A-4147-A177-3AD203B41FA5}">
                      <a16:colId xmlns:a16="http://schemas.microsoft.com/office/drawing/2014/main" val="2379446323"/>
                    </a:ext>
                  </a:extLst>
                </a:gridCol>
              </a:tblGrid>
              <a:tr h="2240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อำเภอชนแดน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จำนวนคัดกรองเพิ่มตามเป้าหมาย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497082"/>
                  </a:ext>
                </a:extLst>
              </a:tr>
              <a:tr h="224072">
                <a:tc vMerge="1">
                  <a:txBody>
                    <a:bodyPr/>
                    <a:lstStyle/>
                    <a:p>
                      <a:pPr algn="l" fontAlgn="ctr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80%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90%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315428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สสช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ร่อง</a:t>
                      </a:r>
                      <a:r>
                        <a:rPr lang="th-TH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เข้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116.38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0706052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หนองใหญ่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94.62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57596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โคกสำราญ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94.13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6874010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เขาแม่แก่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89.94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7307429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ลาดแค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88.61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647062"/>
                  </a:ext>
                </a:extLst>
              </a:tr>
              <a:tr h="302696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ซับพุทรา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83.61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577193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โป่งนกแก้ว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80.81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9914888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ห้วยงาช้าง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74.72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95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2986179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สอน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เฉลิมพระเกียรติ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70.23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95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5570447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ศาลาลาย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63.20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807235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ตะกุดไร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9412616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หนองโก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58.87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610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9303653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น้ำลัด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57.08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6281056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บุ่งคล้า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56.85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950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1696375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ชนแดน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28.14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1,660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1,980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1017566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64.95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4,000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5,751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768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5049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9D4EA53C-3ED1-FCF5-4F8F-14A4C67A66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371092"/>
              </p:ext>
            </p:extLst>
          </p:nvPr>
        </p:nvGraphicFramePr>
        <p:xfrm>
          <a:off x="254000" y="739525"/>
          <a:ext cx="5756077" cy="4275339"/>
        </p:xfrm>
        <a:graphic>
          <a:graphicData uri="http://schemas.openxmlformats.org/drawingml/2006/table">
            <a:tbl>
              <a:tblPr/>
              <a:tblGrid>
                <a:gridCol w="1145977">
                  <a:extLst>
                    <a:ext uri="{9D8B030D-6E8A-4147-A177-3AD203B41FA5}">
                      <a16:colId xmlns:a16="http://schemas.microsoft.com/office/drawing/2014/main" val="4040511244"/>
                    </a:ext>
                  </a:extLst>
                </a:gridCol>
                <a:gridCol w="1097510">
                  <a:extLst>
                    <a:ext uri="{9D8B030D-6E8A-4147-A177-3AD203B41FA5}">
                      <a16:colId xmlns:a16="http://schemas.microsoft.com/office/drawing/2014/main" val="4139648697"/>
                    </a:ext>
                  </a:extLst>
                </a:gridCol>
                <a:gridCol w="852426">
                  <a:extLst>
                    <a:ext uri="{9D8B030D-6E8A-4147-A177-3AD203B41FA5}">
                      <a16:colId xmlns:a16="http://schemas.microsoft.com/office/drawing/2014/main" val="4265370872"/>
                    </a:ext>
                  </a:extLst>
                </a:gridCol>
                <a:gridCol w="911217">
                  <a:extLst>
                    <a:ext uri="{9D8B030D-6E8A-4147-A177-3AD203B41FA5}">
                      <a16:colId xmlns:a16="http://schemas.microsoft.com/office/drawing/2014/main" val="2669889966"/>
                    </a:ext>
                  </a:extLst>
                </a:gridCol>
                <a:gridCol w="823034">
                  <a:extLst>
                    <a:ext uri="{9D8B030D-6E8A-4147-A177-3AD203B41FA5}">
                      <a16:colId xmlns:a16="http://schemas.microsoft.com/office/drawing/2014/main" val="3887621042"/>
                    </a:ext>
                  </a:extLst>
                </a:gridCol>
                <a:gridCol w="925913">
                  <a:extLst>
                    <a:ext uri="{9D8B030D-6E8A-4147-A177-3AD203B41FA5}">
                      <a16:colId xmlns:a16="http://schemas.microsoft.com/office/drawing/2014/main" val="2379446323"/>
                    </a:ext>
                  </a:extLst>
                </a:gridCol>
              </a:tblGrid>
              <a:tr h="2240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อำเภอบึงสามพัน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จำนวนคัดกรองเพิ่มตามเป้าหมาย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497082"/>
                  </a:ext>
                </a:extLst>
              </a:tr>
              <a:tr h="224072">
                <a:tc vMerge="1">
                  <a:txBody>
                    <a:bodyPr/>
                    <a:lstStyle/>
                    <a:p>
                      <a:pPr algn="l" fontAlgn="ctr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80%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90%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315428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วังพิกุล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95.70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57596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ซับสมพงษ์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470450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ศรีมงคล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92.36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6874010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หนองแจง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92.30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7307429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ซับบอน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92.19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647062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พญาวัง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92.09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319443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เขาพลวง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91.64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577193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ราหุล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91.63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8607470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หินดาดน้อย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90.41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7925385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เนินเสรี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90.07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9914888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บึงสามพัน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60.52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680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1,020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9093447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87.07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680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1,020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768403"/>
                  </a:ext>
                </a:extLst>
              </a:tr>
            </a:tbl>
          </a:graphicData>
        </a:graphic>
      </p:graphicFrame>
      <p:pic>
        <p:nvPicPr>
          <p:cNvPr id="3" name="Picture 10">
            <a:extLst>
              <a:ext uri="{FF2B5EF4-FFF2-40B4-BE49-F238E27FC236}">
                <a16:creationId xmlns:a16="http://schemas.microsoft.com/office/drawing/2014/main" id="{10B6BC4A-CF5D-FB69-EFDF-85F5F0FD86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82" r="1950" b="78517"/>
          <a:stretch/>
        </p:blipFill>
        <p:spPr>
          <a:xfrm>
            <a:off x="0" y="-45107"/>
            <a:ext cx="12192000" cy="528434"/>
          </a:xfrm>
          <a:prstGeom prst="rect">
            <a:avLst/>
          </a:prstGeom>
        </p:spPr>
      </p:pic>
      <p:sp>
        <p:nvSpPr>
          <p:cNvPr id="4" name="TextBox 11">
            <a:extLst>
              <a:ext uri="{FF2B5EF4-FFF2-40B4-BE49-F238E27FC236}">
                <a16:creationId xmlns:a16="http://schemas.microsoft.com/office/drawing/2014/main" id="{0137620D-0BA8-8283-82C9-80554B849749}"/>
              </a:ext>
            </a:extLst>
          </p:cNvPr>
          <p:cNvSpPr txBox="1"/>
          <p:nvPr/>
        </p:nvSpPr>
        <p:spPr>
          <a:xfrm>
            <a:off x="450338" y="-145864"/>
            <a:ext cx="11463171" cy="606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1"/>
              </a:lnSpc>
              <a:spcBef>
                <a:spcPct val="0"/>
              </a:spcBef>
            </a:pPr>
            <a:r>
              <a:rPr lang="th-TH" sz="32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การคัดกรองสะสมแยกราย รพ</a:t>
            </a:r>
            <a:r>
              <a:rPr lang="en-US" sz="32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2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สต</a:t>
            </a:r>
            <a:r>
              <a:rPr lang="en-US" sz="32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2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</a:t>
            </a:r>
            <a:r>
              <a:rPr lang="en-US" sz="32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2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บึงสามพัน และ อ</a:t>
            </a:r>
            <a:r>
              <a:rPr lang="en-US" sz="32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2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วังโป่ง</a:t>
            </a:r>
            <a:endParaRPr lang="en-US" sz="3200" b="1" dirty="0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id="{11064101-9449-E425-F5C9-D83073E419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7940"/>
              </p:ext>
            </p:extLst>
          </p:nvPr>
        </p:nvGraphicFramePr>
        <p:xfrm>
          <a:off x="6197600" y="739525"/>
          <a:ext cx="5740400" cy="3646689"/>
        </p:xfrm>
        <a:graphic>
          <a:graphicData uri="http://schemas.openxmlformats.org/drawingml/2006/table">
            <a:tbl>
              <a:tblPr/>
              <a:tblGrid>
                <a:gridCol w="1130300">
                  <a:extLst>
                    <a:ext uri="{9D8B030D-6E8A-4147-A177-3AD203B41FA5}">
                      <a16:colId xmlns:a16="http://schemas.microsoft.com/office/drawing/2014/main" val="4040511244"/>
                    </a:ext>
                  </a:extLst>
                </a:gridCol>
                <a:gridCol w="1097510">
                  <a:extLst>
                    <a:ext uri="{9D8B030D-6E8A-4147-A177-3AD203B41FA5}">
                      <a16:colId xmlns:a16="http://schemas.microsoft.com/office/drawing/2014/main" val="4139648697"/>
                    </a:ext>
                  </a:extLst>
                </a:gridCol>
                <a:gridCol w="852426">
                  <a:extLst>
                    <a:ext uri="{9D8B030D-6E8A-4147-A177-3AD203B41FA5}">
                      <a16:colId xmlns:a16="http://schemas.microsoft.com/office/drawing/2014/main" val="4265370872"/>
                    </a:ext>
                  </a:extLst>
                </a:gridCol>
                <a:gridCol w="911217">
                  <a:extLst>
                    <a:ext uri="{9D8B030D-6E8A-4147-A177-3AD203B41FA5}">
                      <a16:colId xmlns:a16="http://schemas.microsoft.com/office/drawing/2014/main" val="2669889966"/>
                    </a:ext>
                  </a:extLst>
                </a:gridCol>
                <a:gridCol w="823034">
                  <a:extLst>
                    <a:ext uri="{9D8B030D-6E8A-4147-A177-3AD203B41FA5}">
                      <a16:colId xmlns:a16="http://schemas.microsoft.com/office/drawing/2014/main" val="3887621042"/>
                    </a:ext>
                  </a:extLst>
                </a:gridCol>
                <a:gridCol w="925913">
                  <a:extLst>
                    <a:ext uri="{9D8B030D-6E8A-4147-A177-3AD203B41FA5}">
                      <a16:colId xmlns:a16="http://schemas.microsoft.com/office/drawing/2014/main" val="2379446323"/>
                    </a:ext>
                  </a:extLst>
                </a:gridCol>
              </a:tblGrid>
              <a:tr h="2240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อำเภอวังโป่ง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จำนวนคัดกรองเพิ่มตามเป้าหมาย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497082"/>
                  </a:ext>
                </a:extLst>
              </a:tr>
              <a:tr h="224072">
                <a:tc vMerge="1">
                  <a:txBody>
                    <a:bodyPr/>
                    <a:lstStyle/>
                    <a:p>
                      <a:pPr algn="l" fontAlgn="ctr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80%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90%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315428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คลองน้ำคัน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98.21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2676872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วังศาล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1,405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95.80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9348888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วังหิน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95.28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57596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น้ำอ้อม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1,178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94.74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470450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ด่านช้าง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69.48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577193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วังกระดาษเงิน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1,364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8607470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วังโป่ง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3,463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2,184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63.07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590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940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7925385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ดงหลง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52.68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9914888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ซับเปิบ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48.83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9093447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11,207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8,540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76.20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1,180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1,850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768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042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FC1FDC87-6ECA-9A63-BEF3-21FC184452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677868"/>
              </p:ext>
            </p:extLst>
          </p:nvPr>
        </p:nvGraphicFramePr>
        <p:xfrm>
          <a:off x="212924" y="661051"/>
          <a:ext cx="5756077" cy="5783573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4040511244"/>
                    </a:ext>
                  </a:extLst>
                </a:gridCol>
                <a:gridCol w="1100487">
                  <a:extLst>
                    <a:ext uri="{9D8B030D-6E8A-4147-A177-3AD203B41FA5}">
                      <a16:colId xmlns:a16="http://schemas.microsoft.com/office/drawing/2014/main" val="4139648697"/>
                    </a:ext>
                  </a:extLst>
                </a:gridCol>
                <a:gridCol w="852426">
                  <a:extLst>
                    <a:ext uri="{9D8B030D-6E8A-4147-A177-3AD203B41FA5}">
                      <a16:colId xmlns:a16="http://schemas.microsoft.com/office/drawing/2014/main" val="4265370872"/>
                    </a:ext>
                  </a:extLst>
                </a:gridCol>
                <a:gridCol w="911217">
                  <a:extLst>
                    <a:ext uri="{9D8B030D-6E8A-4147-A177-3AD203B41FA5}">
                      <a16:colId xmlns:a16="http://schemas.microsoft.com/office/drawing/2014/main" val="2669889966"/>
                    </a:ext>
                  </a:extLst>
                </a:gridCol>
                <a:gridCol w="823034">
                  <a:extLst>
                    <a:ext uri="{9D8B030D-6E8A-4147-A177-3AD203B41FA5}">
                      <a16:colId xmlns:a16="http://schemas.microsoft.com/office/drawing/2014/main" val="3887621042"/>
                    </a:ext>
                  </a:extLst>
                </a:gridCol>
                <a:gridCol w="925913">
                  <a:extLst>
                    <a:ext uri="{9D8B030D-6E8A-4147-A177-3AD203B41FA5}">
                      <a16:colId xmlns:a16="http://schemas.microsoft.com/office/drawing/2014/main" val="2379446323"/>
                    </a:ext>
                  </a:extLst>
                </a:gridCol>
              </a:tblGrid>
              <a:tr h="2113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อำเภอหล่มสัก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จำนวนคัดกรองเพิ่มตามเป้าหมาย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497082"/>
                  </a:ext>
                </a:extLst>
              </a:tr>
              <a:tr h="224072">
                <a:tc vMerge="1">
                  <a:txBody>
                    <a:bodyPr/>
                    <a:lstStyle/>
                    <a:p>
                      <a:pPr algn="l" fontAlgn="ctr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80%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90%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315428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ปากดุก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90.73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9366474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หนองคัน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83.96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4637838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ปากช่อง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83.09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3216730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วังยาว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81.21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657704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บ้านน้ำพุ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81.18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6786354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บุ่งน้ำเต้า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79.90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6625779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ลานบ่า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78.54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257368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ช้างตะ</a:t>
                      </a:r>
                      <a:r>
                        <a:rPr lang="th-TH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ลูด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78.06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99046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ห้วยระหงส์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74.68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7738896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ดงน้อย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73.17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0736974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ธารทิพย์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70.72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4547265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</a:t>
                      </a:r>
                      <a:r>
                        <a:rPr lang="th-TH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ก้อ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69.50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959859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บ้านไร่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68.73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105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1502505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บ้านโสก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68.52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340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4806874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บ้านติ้ว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65.35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410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6437320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กกเดื่อ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63.41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215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340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8908590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บ้านกลาง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62.27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370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570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074869"/>
                  </a:ext>
                </a:extLst>
              </a:tr>
            </a:tbl>
          </a:graphicData>
        </a:graphic>
      </p:graphicFrame>
      <p:pic>
        <p:nvPicPr>
          <p:cNvPr id="3" name="Picture 10">
            <a:extLst>
              <a:ext uri="{FF2B5EF4-FFF2-40B4-BE49-F238E27FC236}">
                <a16:creationId xmlns:a16="http://schemas.microsoft.com/office/drawing/2014/main" id="{C1FEA257-5A49-6797-FD0E-8EDB6D2FF0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82" r="1950" b="78517"/>
          <a:stretch/>
        </p:blipFill>
        <p:spPr>
          <a:xfrm>
            <a:off x="0" y="-45107"/>
            <a:ext cx="12192000" cy="528434"/>
          </a:xfrm>
          <a:prstGeom prst="rect">
            <a:avLst/>
          </a:prstGeom>
        </p:spPr>
      </p:pic>
      <p:sp>
        <p:nvSpPr>
          <p:cNvPr id="4" name="TextBox 11">
            <a:extLst>
              <a:ext uri="{FF2B5EF4-FFF2-40B4-BE49-F238E27FC236}">
                <a16:creationId xmlns:a16="http://schemas.microsoft.com/office/drawing/2014/main" id="{F1CE330D-CC7C-3C37-DBAE-F496D545ED29}"/>
              </a:ext>
            </a:extLst>
          </p:cNvPr>
          <p:cNvSpPr txBox="1"/>
          <p:nvPr/>
        </p:nvSpPr>
        <p:spPr>
          <a:xfrm>
            <a:off x="450338" y="-145864"/>
            <a:ext cx="11463171" cy="606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1"/>
              </a:lnSpc>
              <a:spcBef>
                <a:spcPct val="0"/>
              </a:spcBef>
            </a:pPr>
            <a:r>
              <a:rPr lang="th-TH" sz="32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การคัดกรองสะสมแยกราย รพ</a:t>
            </a:r>
            <a:r>
              <a:rPr lang="en-US" sz="32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2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สต</a:t>
            </a:r>
            <a:r>
              <a:rPr lang="en-US" sz="32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2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อำเภอหล่มสัก</a:t>
            </a:r>
            <a:endParaRPr lang="en-US" sz="3200" b="1" dirty="0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id="{759CB85A-0119-EB35-3943-69D92616B9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948143"/>
              </p:ext>
            </p:extLst>
          </p:nvPr>
        </p:nvGraphicFramePr>
        <p:xfrm>
          <a:off x="6096000" y="661051"/>
          <a:ext cx="5756077" cy="5746124"/>
        </p:xfrm>
        <a:graphic>
          <a:graphicData uri="http://schemas.openxmlformats.org/drawingml/2006/table">
            <a:tbl>
              <a:tblPr/>
              <a:tblGrid>
                <a:gridCol w="1145977">
                  <a:extLst>
                    <a:ext uri="{9D8B030D-6E8A-4147-A177-3AD203B41FA5}">
                      <a16:colId xmlns:a16="http://schemas.microsoft.com/office/drawing/2014/main" val="4040511244"/>
                    </a:ext>
                  </a:extLst>
                </a:gridCol>
                <a:gridCol w="1097510">
                  <a:extLst>
                    <a:ext uri="{9D8B030D-6E8A-4147-A177-3AD203B41FA5}">
                      <a16:colId xmlns:a16="http://schemas.microsoft.com/office/drawing/2014/main" val="4139648697"/>
                    </a:ext>
                  </a:extLst>
                </a:gridCol>
                <a:gridCol w="852426">
                  <a:extLst>
                    <a:ext uri="{9D8B030D-6E8A-4147-A177-3AD203B41FA5}">
                      <a16:colId xmlns:a16="http://schemas.microsoft.com/office/drawing/2014/main" val="4265370872"/>
                    </a:ext>
                  </a:extLst>
                </a:gridCol>
                <a:gridCol w="911217">
                  <a:extLst>
                    <a:ext uri="{9D8B030D-6E8A-4147-A177-3AD203B41FA5}">
                      <a16:colId xmlns:a16="http://schemas.microsoft.com/office/drawing/2014/main" val="2669889966"/>
                    </a:ext>
                  </a:extLst>
                </a:gridCol>
                <a:gridCol w="823034">
                  <a:extLst>
                    <a:ext uri="{9D8B030D-6E8A-4147-A177-3AD203B41FA5}">
                      <a16:colId xmlns:a16="http://schemas.microsoft.com/office/drawing/2014/main" val="3887621042"/>
                    </a:ext>
                  </a:extLst>
                </a:gridCol>
                <a:gridCol w="925913">
                  <a:extLst>
                    <a:ext uri="{9D8B030D-6E8A-4147-A177-3AD203B41FA5}">
                      <a16:colId xmlns:a16="http://schemas.microsoft.com/office/drawing/2014/main" val="2379446323"/>
                    </a:ext>
                  </a:extLst>
                </a:gridCol>
              </a:tblGrid>
              <a:tr h="1380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อำเภอหล่มสัก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จำนวนคัดกรองเพิ่มตามเป้าหมาย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497082"/>
                  </a:ext>
                </a:extLst>
              </a:tr>
              <a:tr h="302878">
                <a:tc vMerge="1">
                  <a:txBody>
                    <a:bodyPr/>
                    <a:lstStyle/>
                    <a:p>
                      <a:pPr algn="l" fontAlgn="ctr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80%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90%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315428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น้ำดุก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60.18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6056106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หนองบัว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61.80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390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610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1516489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วังร่อง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61.57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830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587499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สอน.งิ้วงาม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61.06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355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0102210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หนองสว่าง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61.03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5322663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ดงขวาง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57.85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1330669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หนองไขว่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55.40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710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1,000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385504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ฝายนาแซง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53.08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390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7100914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ท่ามะกล้วย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52.37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820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99439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ท่าช้าง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52.20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570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770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470450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ห้วยโปร่ง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51.79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470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630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250008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บ้านหัวนา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48.82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530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7854910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น้ำชุนใหญ่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46.84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1,000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1,300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6874010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น้ำเฮ</a:t>
                      </a:r>
                      <a:r>
                        <a:rPr lang="th-TH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ี้ย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40.54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7307429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วังมล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39.64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1,190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1,480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319443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หล่มสัก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24.53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3,080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3,630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7925385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55669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32482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58.35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12,391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17,770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47" marR="5047" marT="5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768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3170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2587</TotalTime>
  <Words>2836</Words>
  <Application>Microsoft Office PowerPoint</Application>
  <PresentationFormat>แบบจอกว้าง</PresentationFormat>
  <Paragraphs>1460</Paragraphs>
  <Slides>11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11</vt:i4>
      </vt:variant>
    </vt:vector>
  </HeadingPairs>
  <TitlesOfParts>
    <vt:vector size="19" baseType="lpstr">
      <vt:lpstr>Angsana New</vt:lpstr>
      <vt:lpstr>Arial</vt:lpstr>
      <vt:lpstr>Calibri</vt:lpstr>
      <vt:lpstr>TH Sarabun New</vt:lpstr>
      <vt:lpstr>TH SarabunPSK</vt:lpstr>
      <vt:lpstr>Calibri Light</vt:lpstr>
      <vt:lpstr>Office Theme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NCDs</dc:creator>
  <cp:lastModifiedBy>NCDs</cp:lastModifiedBy>
  <cp:revision>77</cp:revision>
  <dcterms:created xsi:type="dcterms:W3CDTF">2022-03-24T09:24:29Z</dcterms:created>
  <dcterms:modified xsi:type="dcterms:W3CDTF">2022-07-26T05:22:13Z</dcterms:modified>
</cp:coreProperties>
</file>