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77" r:id="rId2"/>
    <p:sldId id="414" r:id="rId3"/>
    <p:sldId id="415" r:id="rId4"/>
    <p:sldId id="426" r:id="rId5"/>
    <p:sldId id="425" r:id="rId6"/>
    <p:sldId id="427" r:id="rId7"/>
    <p:sldId id="435" r:id="rId8"/>
    <p:sldId id="436" r:id="rId9"/>
    <p:sldId id="443" r:id="rId10"/>
    <p:sldId id="444" r:id="rId11"/>
    <p:sldId id="442" r:id="rId12"/>
    <p:sldId id="449" r:id="rId13"/>
  </p:sldIdLst>
  <p:sldSz cx="9144000" cy="5715000" type="screen16x10"/>
  <p:notesSz cx="6888163" cy="10018713"/>
  <p:embeddedFontLst>
    <p:embeddedFont>
      <p:font typeface="Angsana New" pitchFamily="18" charset="-34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TH SarabunPSK" pitchFamily="34" charset="-34"/>
      <p:regular r:id="rId23"/>
      <p:bold r:id="rId24"/>
      <p:italic r:id="rId25"/>
      <p:boldItalic r:id="rId26"/>
    </p:embeddedFont>
    <p:embeddedFont>
      <p:font typeface="Calibri Light" pitchFamily="34" charset="0"/>
      <p:regular r:id="rId27"/>
      <p:italic r:id="rId28"/>
    </p:embeddedFont>
    <p:embeddedFont>
      <p:font typeface="Tahoma" pitchFamily="34" charset="0"/>
      <p:regular r:id="rId29"/>
      <p:bold r:id="rId30"/>
    </p:embeddedFont>
    <p:embeddedFont>
      <p:font typeface="IrisUPC" pitchFamily="34" charset="-34"/>
      <p:regular r:id="rId31"/>
      <p:bold r:id="rId32"/>
      <p:italic r:id="rId33"/>
      <p:boldItalic r:id="rId34"/>
    </p:embeddedFont>
    <p:embeddedFont>
      <p:font typeface="Cordia New" pitchFamily="34" charset="-34"/>
      <p:regular r:id="rId35"/>
      <p:bold r:id="rId36"/>
      <p:italic r:id="rId37"/>
      <p:boldItalic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010" autoAdjust="0"/>
  </p:normalViewPr>
  <p:slideViewPr>
    <p:cSldViewPr snapToGrid="0">
      <p:cViewPr>
        <p:scale>
          <a:sx n="80" d="100"/>
          <a:sy n="80" d="100"/>
        </p:scale>
        <p:origin x="-876" y="-864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4988475667445"/>
          <c:y val="4.7561568081060407E-2"/>
          <c:w val="0.76595094763455562"/>
          <c:h val="0.666320138561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2260764521694157E-3"/>
                  <c:y val="8.613295582532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0382260847078E-3"/>
                  <c:y val="1.686596620282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91267582592955E-2"/>
                  <c:y val="8.613295582532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130382260847078E-3"/>
                  <c:y val="0.1137206585806962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260764521694157E-3"/>
                  <c:y val="-2.16607529542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7099879199948282E-2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291267582592955E-2"/>
                  <c:y val="9.205841325177577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291267582593073E-2"/>
                  <c:y val="1.853529391573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15.056225242199448</c:v>
                </c:pt>
                <c:pt idx="1">
                  <c:v>6.2002335026597262</c:v>
                </c:pt>
                <c:pt idx="2">
                  <c:v>10.300299584288389</c:v>
                </c:pt>
                <c:pt idx="3">
                  <c:v>28.105168916926001</c:v>
                </c:pt>
                <c:pt idx="4">
                  <c:v>5.2437732763053857</c:v>
                </c:pt>
                <c:pt idx="5">
                  <c:v>14.407702884462832</c:v>
                </c:pt>
                <c:pt idx="6">
                  <c:v>-3.361644903804641</c:v>
                </c:pt>
                <c:pt idx="7">
                  <c:v>11.600241392168295</c:v>
                </c:pt>
                <c:pt idx="8">
                  <c:v>16.498992268077536</c:v>
                </c:pt>
                <c:pt idx="9">
                  <c:v>-1.7883542182155709</c:v>
                </c:pt>
                <c:pt idx="10">
                  <c:v>21.601907136934344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651911304235394E-3"/>
                  <c:y val="9.4254122845037567E-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0382260847079E-2"/>
                  <c:y val="2.1874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4305808677663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782293565082465E-3"/>
                  <c:y val="9.37499999999999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356331702132551E-2"/>
                  <c:y val="0.1130994043079741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04305808677663E-2"/>
                  <c:y val="5.91274596733703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808611617355325E-2"/>
                  <c:y val="2.603916716110462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651911304235394E-3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904305808677663E-2"/>
                  <c:y val="0.1062285111366330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969496939101204E-2"/>
                  <c:y val="1.062805310551451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2582535165185911E-2"/>
                  <c:y val="1.95848597306348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3.9619375640472083</c:v>
                </c:pt>
                <c:pt idx="1">
                  <c:v>1.7134689491346902</c:v>
                </c:pt>
                <c:pt idx="2">
                  <c:v>-6.462280023407752</c:v>
                </c:pt>
                <c:pt idx="3">
                  <c:v>5.2817054198782367</c:v>
                </c:pt>
                <c:pt idx="4">
                  <c:v>-3.155959402759124</c:v>
                </c:pt>
                <c:pt idx="5">
                  <c:v>0.34516784274936008</c:v>
                </c:pt>
                <c:pt idx="6">
                  <c:v>-2.3329933856613656</c:v>
                </c:pt>
                <c:pt idx="7">
                  <c:v>7.9274726375779521</c:v>
                </c:pt>
                <c:pt idx="8">
                  <c:v>-2.8162020004919177</c:v>
                </c:pt>
                <c:pt idx="9">
                  <c:v>-4.8182667248591082</c:v>
                </c:pt>
                <c:pt idx="10">
                  <c:v>2.5681822615616205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38272"/>
        <c:axId val="134444160"/>
      </c:barChart>
      <c:catAx>
        <c:axId val="13443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h-TH"/>
          </a:p>
        </c:txPr>
        <c:crossAx val="134444160"/>
        <c:crosses val="autoZero"/>
        <c:auto val="1"/>
        <c:lblAlgn val="ctr"/>
        <c:lblOffset val="100"/>
        <c:noMultiLvlLbl val="0"/>
      </c:catAx>
      <c:valAx>
        <c:axId val="134444160"/>
        <c:scaling>
          <c:orientation val="minMax"/>
          <c:max val="50"/>
          <c:min val="-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4438272"/>
        <c:crosses val="autoZero"/>
        <c:crossBetween val="between"/>
        <c:majorUnit val="5"/>
        <c:minorUnit val="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เขาค้อ</c:v>
                </c:pt>
                <c:pt idx="9">
                  <c:v>วังโป่ง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82.8</c:v>
                </c:pt>
                <c:pt idx="2">
                  <c:v>96.48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74.98</c:v>
                </c:pt>
                <c:pt idx="8">
                  <c:v>100</c:v>
                </c:pt>
                <c:pt idx="9">
                  <c:v>94.15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04448"/>
        <c:axId val="213305984"/>
      </c:barChart>
      <c:catAx>
        <c:axId val="21330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213305984"/>
        <c:crosses val="autoZero"/>
        <c:auto val="1"/>
        <c:lblAlgn val="ctr"/>
        <c:lblOffset val="100"/>
        <c:noMultiLvlLbl val="0"/>
      </c:catAx>
      <c:valAx>
        <c:axId val="213305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30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"/>
                  <c:y val="2.53575514588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62686142812018E-3"/>
                  <c:y val="3.622507351265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331343071406009E-3"/>
                  <c:y val="-3.622507351265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หล่มเก่า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เขาค้อ</c:v>
                </c:pt>
                <c:pt idx="9">
                  <c:v>วังโป่ง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23.53</c:v>
                </c:pt>
                <c:pt idx="1">
                  <c:v>52.13</c:v>
                </c:pt>
                <c:pt idx="2">
                  <c:v>93.48</c:v>
                </c:pt>
                <c:pt idx="3">
                  <c:v>19.510000000000002</c:v>
                </c:pt>
                <c:pt idx="4">
                  <c:v>100</c:v>
                </c:pt>
                <c:pt idx="5">
                  <c:v>74.290000000000006</c:v>
                </c:pt>
                <c:pt idx="6">
                  <c:v>86.52</c:v>
                </c:pt>
                <c:pt idx="7">
                  <c:v>85.15</c:v>
                </c:pt>
                <c:pt idx="8">
                  <c:v>48.28</c:v>
                </c:pt>
                <c:pt idx="9">
                  <c:v>87.88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21952"/>
        <c:axId val="188623488"/>
      </c:barChart>
      <c:catAx>
        <c:axId val="18862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188623488"/>
        <c:crosses val="autoZero"/>
        <c:auto val="1"/>
        <c:lblAlgn val="ctr"/>
        <c:lblOffset val="100"/>
        <c:noMultiLvlLbl val="0"/>
      </c:catAx>
      <c:valAx>
        <c:axId val="1886234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62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0.28205</cdr:x>
      <cdr:y>0.57551</cdr:y>
    </cdr:from>
    <cdr:to>
      <cdr:x>0.36198</cdr:x>
      <cdr:y>0.67009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0637" y="2699420"/>
          <a:ext cx="629394" cy="44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2000" b="1" dirty="0" smtClean="0">
              <a:solidFill>
                <a:srgbClr val="FF0000"/>
              </a:solidFill>
              <a:cs typeface="+mj-cs"/>
            </a:rPr>
            <a:t>-6.46</a:t>
          </a:r>
          <a:endParaRPr lang="th-TH" sz="2000" b="1" dirty="0">
            <a:solidFill>
              <a:srgbClr val="FF0000"/>
            </a:solidFill>
            <a:cs typeface="+mj-cs"/>
          </a:endParaRPr>
        </a:p>
      </cdr:txBody>
    </cdr:sp>
  </cdr:relSizeAnchor>
  <cdr:relSizeAnchor xmlns:cdr="http://schemas.openxmlformats.org/drawingml/2006/chartDrawing">
    <cdr:from>
      <cdr:x>0.11011</cdr:x>
      <cdr:y>0.64831</cdr:y>
    </cdr:from>
    <cdr:to>
      <cdr:x>0.93062</cdr:x>
      <cdr:y>0.65099</cdr:y>
    </cdr:to>
    <cdr:cxnSp macro="">
      <cdr:nvCxnSpPr>
        <cdr:cNvPr id="10" name="ลูกศรเชื่อมต่อแบบตรง 9"/>
        <cdr:cNvCxnSpPr/>
      </cdr:nvCxnSpPr>
      <cdr:spPr>
        <a:xfrm xmlns:a="http://schemas.openxmlformats.org/drawingml/2006/main">
          <a:off x="866900" y="2867726"/>
          <a:ext cx="6460177" cy="118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29/08/65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29/08/65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bt.nhso.go.th/obt/balance_report?zonecode=2&amp;provincecode=6700&amp;districtcode=6709&amp;budgetyear=2022" TargetMode="External"/><Relationship Id="rId13" Type="http://schemas.openxmlformats.org/officeDocument/2006/relationships/hyperlink" Target="https://obt.nhso.go.th/obt/balance_report?zonecode=2&amp;provincecode=6700&amp;districtcode=6704&amp;budgetyear=2022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obt.nhso.go.th/obt/balance_report?zonecode=2&amp;provincecode=6700&amp;districtcode=6702&amp;budgetyear=2022" TargetMode="External"/><Relationship Id="rId12" Type="http://schemas.openxmlformats.org/officeDocument/2006/relationships/hyperlink" Target="https://obt.nhso.go.th/obt/balance_report?zonecode=2&amp;provincecode=6700&amp;districtcode=6707&amp;budgetyear=20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t.nhso.go.th/obt/balance_report?zonecode=2&amp;provincecode=6700&amp;districtcode=6711&amp;budgetyear=2022" TargetMode="External"/><Relationship Id="rId11" Type="http://schemas.openxmlformats.org/officeDocument/2006/relationships/hyperlink" Target="https://obt.nhso.go.th/obt/balance_report?zonecode=2&amp;provincecode=6700&amp;districtcode=6706&amp;budgetyear=2022" TargetMode="External"/><Relationship Id="rId5" Type="http://schemas.openxmlformats.org/officeDocument/2006/relationships/hyperlink" Target="https://obt.nhso.go.th/obt/balance_report?zonecode=2&amp;provincecode=6700&amp;districtcode=6705&amp;budgetyear=2022" TargetMode="External"/><Relationship Id="rId15" Type="http://schemas.openxmlformats.org/officeDocument/2006/relationships/hyperlink" Target="https://obt.nhso.go.th/" TargetMode="External"/><Relationship Id="rId10" Type="http://schemas.openxmlformats.org/officeDocument/2006/relationships/hyperlink" Target="https://obt.nhso.go.th/obt/balance_report?zonecode=2&amp;provincecode=6700&amp;districtcode=6710&amp;budgetyear=2022" TargetMode="External"/><Relationship Id="rId4" Type="http://schemas.openxmlformats.org/officeDocument/2006/relationships/hyperlink" Target="https://obt.nhso.go.th/obt/balance_report?zonecode=2&amp;provincecode=6700&amp;districtcode=6701&amp;budgetyear=2022" TargetMode="External"/><Relationship Id="rId9" Type="http://schemas.openxmlformats.org/officeDocument/2006/relationships/hyperlink" Target="https://obt.nhso.go.th/obt/balance_report?zonecode=2&amp;provincecode=6700&amp;districtcode=6708&amp;budgetyear=2022" TargetMode="External"/><Relationship Id="rId14" Type="http://schemas.openxmlformats.org/officeDocument/2006/relationships/hyperlink" Target="https://obt.nhso.go.th/obt/balance_report?zonecode=2&amp;provincecode=6700&amp;districtcode=6703&amp;budgetyear=20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hyperlink" Target="https://ucapps.nhso.go.t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hyperlink" Target="https://ucapps.nhso.go.th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1886" y="1626921"/>
            <a:ext cx="2375066" cy="1009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Total Performance Score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0" y="2762990"/>
            <a:ext cx="2149434" cy="67293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Net Working Capital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774"/>
          <a:stretch/>
        </p:blipFill>
        <p:spPr bwMode="auto">
          <a:xfrm>
            <a:off x="6139543" y="1506738"/>
            <a:ext cx="2790701" cy="9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76"/>
            <a:ext cx="9144000" cy="572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/>
        </p:blipFill>
        <p:spPr bwMode="auto">
          <a:xfrm>
            <a:off x="-11877" y="1293985"/>
            <a:ext cx="8989621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40471" y="527734"/>
            <a:ext cx="4946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จัดสรรเพื่อบริหารเงินค่าบริการทางแพทย์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เบิกจ่ายใน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ลักษณะงบลงทุน (ค่าเสื่อม) ปี 2566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73036" y="4316125"/>
            <a:ext cx="6670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IrisUPC" pitchFamily="34" charset="-34"/>
                <a:cs typeface="IrisUPC" pitchFamily="34" charset="-34"/>
              </a:rPr>
              <a:t>- เงิน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ระดับจังหวัด (ไม่เกินร้อยละ 10) </a:t>
            </a:r>
            <a:r>
              <a:rPr lang="th-TH" dirty="0" smtClean="0">
                <a:latin typeface="IrisUPC" pitchFamily="34" charset="-34"/>
                <a:cs typeface="IrisUPC" pitchFamily="34" charset="-34"/>
              </a:rPr>
              <a:t>            17,803,739.46 บาท</a:t>
            </a:r>
          </a:p>
          <a:p>
            <a:r>
              <a:rPr lang="th-TH" dirty="0" smtClean="0">
                <a:latin typeface="IrisUPC" pitchFamily="34" charset="-34"/>
                <a:cs typeface="IrisUPC" pitchFamily="34" charset="-34"/>
              </a:rPr>
              <a:t>- เงิน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ระดับเขต (ไม่เกินร้อยละ 20 ) </a:t>
            </a:r>
            <a:r>
              <a:rPr lang="th-TH" dirty="0" smtClean="0">
                <a:latin typeface="IrisUPC" pitchFamily="34" charset="-34"/>
                <a:cs typeface="IrisUPC" pitchFamily="34" charset="-34"/>
              </a:rPr>
              <a:t>             8,901,869.71 บาท</a:t>
            </a:r>
            <a:endParaRPr lang="th-TH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6044538" y="4448048"/>
            <a:ext cx="760021" cy="322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>
            <a:off x="5850571" y="4816430"/>
            <a:ext cx="760021" cy="322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837714" y="1293985"/>
            <a:ext cx="1151907" cy="2950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391885" y="4316125"/>
            <a:ext cx="2081151" cy="6613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 smtClean="0">
                <a:latin typeface="IrisUPC" pitchFamily="34" charset="-34"/>
                <a:cs typeface="IrisUPC" pitchFamily="34" charset="-34"/>
              </a:rPr>
              <a:t>จั</a:t>
            </a:r>
            <a:r>
              <a:rPr lang="th-TH" sz="2000" b="1" dirty="0" err="1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จัง</a:t>
            </a:r>
            <a:r>
              <a:rPr lang="th-TH" sz="2000" b="1" dirty="0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หวัดพิจารณา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983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87" y="75107"/>
            <a:ext cx="1768475" cy="9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7243"/>
              </p:ext>
            </p:extLst>
          </p:nvPr>
        </p:nvGraphicFramePr>
        <p:xfrm>
          <a:off x="154379" y="1140816"/>
          <a:ext cx="8740239" cy="3938318"/>
        </p:xfrm>
        <a:graphic>
          <a:graphicData uri="http://schemas.openxmlformats.org/drawingml/2006/table">
            <a:tbl>
              <a:tblPr/>
              <a:tblGrid>
                <a:gridCol w="928595"/>
                <a:gridCol w="675341"/>
                <a:gridCol w="1109488"/>
                <a:gridCol w="1133608"/>
                <a:gridCol w="1133608"/>
                <a:gridCol w="1112503"/>
                <a:gridCol w="642177"/>
                <a:gridCol w="1109488"/>
                <a:gridCol w="895431"/>
              </a:tblGrid>
              <a:tr h="4666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อำเภอ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จำนวน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กองทุน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ยอดเงินคง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เหลือยกมา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รายรับ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รายจ่าย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เงินคงเหลือ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%เงิน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คงเหลือ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เงินคงเหลือ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จาก ธ.ก.ส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ผลต่าง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ธกส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/>
                      </a:r>
                      <a:b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กับระบบ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4"/>
                        </a:rPr>
                        <a:t>เมืองเพชรบูรณ์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8,493,322.57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10,827,362.05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11,279,818.00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8,040,866.62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41.62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8,187,201.91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146,335.29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5"/>
                        </a:rPr>
                        <a:t>วิเชียรบุรี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7,364,448.89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6,870,535.28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8,730,489.00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5,504,495.17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38.67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5,517,688.34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13,193.17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6"/>
                        </a:rPr>
                        <a:t>เขาค้อ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763,725.41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2,668,927.56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2,410,236.00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1,022,416.97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29.79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1,383,125.23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360,708.26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7"/>
                        </a:rPr>
                        <a:t>ชนแดน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5,297,832.55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3,919,637.36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6,208,579.02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3,008,890.89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32.64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3,207,591.06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198,700.17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8"/>
                        </a:rPr>
                        <a:t>น้ำหนาว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1,134,422.50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898,625.09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1,418,720.00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614,327.59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30.22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521,300.19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-93,027.40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9"/>
                        </a:rPr>
                        <a:t>บึงสามพัน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2,788,477.87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4,584,186.90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4,696,590.00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2,676,074.77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36.3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2,672,799.90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-3,274.87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10"/>
                        </a:rPr>
                        <a:t>วังโป่ง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2,779,448.44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1,333,841.80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1,705,176.00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2,408,114.24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58.54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2,594,756.87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186,642.63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11"/>
                        </a:rPr>
                        <a:t>ศรีเทพ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4,133,727.14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4,151,848.67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4,717,930.00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3,567,645.81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43.06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3,401,929.74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-165,716.07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12"/>
                        </a:rPr>
                        <a:t>หนองไผ่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7,233,435.59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5,587,811.48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5,888,296.00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6,932,951.07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54.07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6,509,970.50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-422,980.57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13"/>
                        </a:rPr>
                        <a:t>หล่มเก่า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4,199,252.62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3,827,380.63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4,612,809.27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3,413,823.98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42.53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3,464,914.45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51,090.47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FF"/>
                          </a:solidFill>
                          <a:effectLst/>
                          <a:latin typeface="Angsana New"/>
                          <a:cs typeface="+mj-cs"/>
                          <a:hlinkClick r:id="rId14"/>
                        </a:rPr>
                        <a:t>หล่มสัก</a:t>
                      </a:r>
                      <a:endParaRPr lang="th-TH" sz="1800" b="0" i="0" u="none" strike="noStrike">
                        <a:solidFill>
                          <a:srgbClr val="0000FF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7,716,673.52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9,134,306.16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9,090,468.70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7,760,510.98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46.05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6,390,508.61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-1,370,002.37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0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รวม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51,904,767.10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53,804,462.98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60,759,111.99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44,950,118.09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42.52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43,851,786.80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-1,257,859.75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6234545" y="1116281"/>
            <a:ext cx="700645" cy="39901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38637" y="5198849"/>
            <a:ext cx="3933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 smtClean="0">
                <a:cs typeface="+mj-cs"/>
              </a:rPr>
              <a:t>ที่มา </a:t>
            </a:r>
            <a:r>
              <a:rPr lang="en-US" sz="1600" dirty="0" smtClean="0">
                <a:cs typeface="+mj-cs"/>
                <a:hlinkClick r:id="rId15"/>
              </a:rPr>
              <a:t>https://obt.nhso.go.th/</a:t>
            </a:r>
            <a:r>
              <a:rPr lang="en-US" sz="1600" dirty="0" smtClean="0">
                <a:cs typeface="+mj-cs"/>
              </a:rPr>
              <a:t>  </a:t>
            </a:r>
            <a:r>
              <a:rPr lang="th-TH" sz="1600" dirty="0" smtClean="0">
                <a:cs typeface="+mj-cs"/>
              </a:rPr>
              <a:t>ณ วันที่  22  สิงหาคม 2565 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0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2" y="0"/>
            <a:ext cx="53438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953" y="5376446"/>
            <a:ext cx="914400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62013" indent="-404813"/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ระดับวิกฤตทางการเงิน ดาวน์โหลดจาก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website </a:t>
            </a:r>
            <a:r>
              <a:rPr lang="en-US" sz="1600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http://</a:t>
            </a:r>
            <a:r>
              <a:rPr lang="en-US" sz="16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hfo65.cfo.in.th </a:t>
            </a:r>
            <a:r>
              <a:rPr lang="en-US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กองเศรษฐกิจสุขภาพและหลักประกันสุขภาพ </a:t>
            </a:r>
            <a:r>
              <a:rPr lang="th-TH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</a:t>
            </a:r>
            <a:r>
              <a:rPr lang="th-TH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15 สิงหาคม2565</a:t>
            </a:r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802"/>
            <a:ext cx="91249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เดือนกรกฎาคม 2565)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88358" y="5472415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15 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สิ.ค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3">
            <a:extLst>
              <a:ext uri="{FF2B5EF4-FFF2-40B4-BE49-F238E27FC236}">
                <a16:creationId xmlns="" xmlns:a16="http://schemas.microsoft.com/office/drawing/2014/main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50722"/>
              </p:ext>
            </p:extLst>
          </p:nvPr>
        </p:nvGraphicFramePr>
        <p:xfrm>
          <a:off x="164668" y="508736"/>
          <a:ext cx="8814662" cy="4905776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1.21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365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0.74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179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2.03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198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3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3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6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4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8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กรกฏาคม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4064632637"/>
              </p:ext>
            </p:extLst>
          </p:nvPr>
        </p:nvGraphicFramePr>
        <p:xfrm>
          <a:off x="783770" y="825499"/>
          <a:ext cx="7873341" cy="469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599" y="631032"/>
            <a:ext cx="748145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15 สิงหาคม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กรกฏาคม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2565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903451" y="527403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https://ucapps1.nhso.go.th/budgetreport/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31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กรกฏาคม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88950"/>
            <a:ext cx="87820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597"/>
            <a:ext cx="2528083" cy="2558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5339" y="5510152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4"/>
              </a:rPr>
              <a:t>https://</a:t>
            </a:r>
            <a:r>
              <a:rPr lang="en-US" sz="1400" dirty="0" smtClean="0">
                <a:cs typeface="+mj-cs"/>
                <a:hlinkClick r:id="rId4"/>
              </a:rPr>
              <a:t>ucapps.nhso.go.th</a:t>
            </a:r>
            <a:r>
              <a:rPr lang="en-US" sz="1400" dirty="0" smtClean="0">
                <a:cs typeface="+mj-cs"/>
              </a:rPr>
              <a:t> </a:t>
            </a:r>
            <a:r>
              <a:rPr lang="th-TH" sz="1400" dirty="0" smtClean="0">
                <a:cs typeface="+mj-cs"/>
              </a:rPr>
              <a:t>ณ วันที่  25 สิงหาคม 2565</a:t>
            </a:r>
            <a:endParaRPr lang="th-TH" sz="1400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1504" r="53819" b="60162"/>
          <a:stretch/>
        </p:blipFill>
        <p:spPr bwMode="auto">
          <a:xfrm>
            <a:off x="32364" y="3895105"/>
            <a:ext cx="9111636" cy="161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167674844"/>
              </p:ext>
            </p:extLst>
          </p:nvPr>
        </p:nvGraphicFramePr>
        <p:xfrm>
          <a:off x="2291938" y="498764"/>
          <a:ext cx="6852062" cy="350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089"/>
            <a:ext cx="3028950" cy="2620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500" y="5296394"/>
            <a:ext cx="4227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ที่มา </a:t>
            </a:r>
            <a:r>
              <a:rPr lang="en-US" sz="1600" dirty="0">
                <a:cs typeface="+mj-cs"/>
                <a:hlinkClick r:id="rId4"/>
              </a:rPr>
              <a:t>https://</a:t>
            </a:r>
            <a:r>
              <a:rPr lang="en-US" sz="1600" dirty="0" smtClean="0">
                <a:cs typeface="+mj-cs"/>
                <a:hlinkClick r:id="rId4"/>
              </a:rPr>
              <a:t>ucapps.nhso.go.th</a:t>
            </a:r>
            <a:r>
              <a:rPr lang="en-US" sz="1600" dirty="0" smtClean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ณ วันที่  25 สิงหาคม 2565</a:t>
            </a:r>
            <a:endParaRPr lang="th-TH" sz="1600" dirty="0">
              <a:cs typeface="+mj-cs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401207159"/>
              </p:ext>
            </p:extLst>
          </p:nvPr>
        </p:nvGraphicFramePr>
        <p:xfrm>
          <a:off x="2517568" y="914400"/>
          <a:ext cx="6626431" cy="350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85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1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1837535"/>
            <a:ext cx="64841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การจัดสรร</a:t>
            </a:r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เงินค่าบริการทางการแพทย์ที่เบิกจ่ายในลักษณะงบลงทุน (ค่าเสื่อม) ปีงบประมาณ </a:t>
            </a:r>
            <a:r>
              <a:rPr lang="th-TH" sz="4400" b="1" dirty="0" smtClean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2566</a:t>
            </a:r>
            <a:endParaRPr lang="th-TH" sz="4400" b="1" dirty="0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70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11205</TotalTime>
  <Words>598</Words>
  <Application>Microsoft Office PowerPoint</Application>
  <PresentationFormat>นำเสนอทางหน้าจอ (16:10)</PresentationFormat>
  <Paragraphs>269</Paragraphs>
  <Slides>12</Slides>
  <Notes>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21" baseType="lpstr">
      <vt:lpstr>Arial</vt:lpstr>
      <vt:lpstr>Angsana New</vt:lpstr>
      <vt:lpstr>Calibri</vt:lpstr>
      <vt:lpstr>TH SarabunPSK</vt:lpstr>
      <vt:lpstr>Calibri Light</vt:lpstr>
      <vt:lpstr>Tahoma</vt:lpstr>
      <vt:lpstr>IrisUPC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944</cp:revision>
  <cp:lastPrinted>2022-05-02T04:43:34Z</cp:lastPrinted>
  <dcterms:created xsi:type="dcterms:W3CDTF">2020-01-27T08:50:32Z</dcterms:created>
  <dcterms:modified xsi:type="dcterms:W3CDTF">2022-08-29T09:18:42Z</dcterms:modified>
</cp:coreProperties>
</file>