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3"/>
  </p:notesMasterIdLst>
  <p:handoutMasterIdLst>
    <p:handoutMasterId r:id="rId74"/>
  </p:handoutMasterIdLst>
  <p:sldIdLst>
    <p:sldId id="360" r:id="rId2"/>
    <p:sldId id="363" r:id="rId3"/>
    <p:sldId id="256" r:id="rId4"/>
    <p:sldId id="372" r:id="rId5"/>
    <p:sldId id="373" r:id="rId6"/>
    <p:sldId id="374" r:id="rId7"/>
    <p:sldId id="393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414" r:id="rId16"/>
    <p:sldId id="417" r:id="rId17"/>
    <p:sldId id="415" r:id="rId18"/>
    <p:sldId id="416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6" r:id="rId27"/>
    <p:sldId id="427" r:id="rId28"/>
    <p:sldId id="428" r:id="rId29"/>
    <p:sldId id="429" r:id="rId30"/>
    <p:sldId id="430" r:id="rId31"/>
    <p:sldId id="432" r:id="rId32"/>
    <p:sldId id="433" r:id="rId33"/>
    <p:sldId id="434" r:id="rId34"/>
    <p:sldId id="435" r:id="rId35"/>
    <p:sldId id="436" r:id="rId36"/>
    <p:sldId id="437" r:id="rId37"/>
    <p:sldId id="438" r:id="rId38"/>
    <p:sldId id="439" r:id="rId39"/>
    <p:sldId id="440" r:id="rId40"/>
    <p:sldId id="441" r:id="rId41"/>
    <p:sldId id="442" r:id="rId42"/>
    <p:sldId id="443" r:id="rId43"/>
    <p:sldId id="444" r:id="rId44"/>
    <p:sldId id="445" r:id="rId45"/>
    <p:sldId id="446" r:id="rId46"/>
    <p:sldId id="447" r:id="rId47"/>
    <p:sldId id="448" r:id="rId48"/>
    <p:sldId id="408" r:id="rId49"/>
    <p:sldId id="362" r:id="rId50"/>
    <p:sldId id="387" r:id="rId51"/>
    <p:sldId id="388" r:id="rId52"/>
    <p:sldId id="394" r:id="rId53"/>
    <p:sldId id="395" r:id="rId54"/>
    <p:sldId id="389" r:id="rId55"/>
    <p:sldId id="409" r:id="rId56"/>
    <p:sldId id="396" r:id="rId57"/>
    <p:sldId id="397" r:id="rId58"/>
    <p:sldId id="398" r:id="rId59"/>
    <p:sldId id="399" r:id="rId60"/>
    <p:sldId id="400" r:id="rId61"/>
    <p:sldId id="403" r:id="rId62"/>
    <p:sldId id="404" r:id="rId63"/>
    <p:sldId id="405" r:id="rId64"/>
    <p:sldId id="406" r:id="rId65"/>
    <p:sldId id="407" r:id="rId66"/>
    <p:sldId id="413" r:id="rId67"/>
    <p:sldId id="401" r:id="rId68"/>
    <p:sldId id="410" r:id="rId69"/>
    <p:sldId id="411" r:id="rId70"/>
    <p:sldId id="412" r:id="rId71"/>
    <p:sldId id="361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8000"/>
    <a:srgbClr val="FFFFCC"/>
    <a:srgbClr val="FFFF66"/>
    <a:srgbClr val="99FF33"/>
    <a:srgbClr val="CCFFCC"/>
    <a:srgbClr val="CCFF66"/>
    <a:srgbClr val="D15805"/>
    <a:srgbClr val="FDFDFD"/>
    <a:srgbClr val="B7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39" autoAdjust="0"/>
    <p:restoredTop sz="94660"/>
  </p:normalViewPr>
  <p:slideViewPr>
    <p:cSldViewPr snapToGrid="0">
      <p:cViewPr>
        <p:scale>
          <a:sx n="90" d="100"/>
          <a:sy n="90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5553393917261E-3"/>
          <c:y val="0"/>
          <c:w val="0.99444444444444446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Sheet1!$L$7</c:f>
              <c:strCache>
                <c:ptCount val="1"/>
                <c:pt idx="0">
                  <c:v>ร้อยละชาย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val>
            <c:numRef>
              <c:f>Sheet1!$L$8:$L$24</c:f>
              <c:numCache>
                <c:formatCode>0.00</c:formatCode>
                <c:ptCount val="17"/>
                <c:pt idx="0">
                  <c:v>-2.2095808935216148</c:v>
                </c:pt>
                <c:pt idx="1">
                  <c:v>-2.7180108548362814</c:v>
                </c:pt>
                <c:pt idx="2">
                  <c:v>-2.9888184329418368</c:v>
                </c:pt>
                <c:pt idx="3">
                  <c:v>-3.1123411028341588</c:v>
                </c:pt>
                <c:pt idx="4">
                  <c:v>-3.3554943518593441</c:v>
                </c:pt>
                <c:pt idx="5">
                  <c:v>-3.6302964441653978</c:v>
                </c:pt>
                <c:pt idx="6">
                  <c:v>-3.4189968853031578</c:v>
                </c:pt>
                <c:pt idx="7">
                  <c:v>-3.5857422473136893</c:v>
                </c:pt>
                <c:pt idx="8">
                  <c:v>-3.9334698296390904</c:v>
                </c:pt>
                <c:pt idx="9">
                  <c:v>-3.967371988622804</c:v>
                </c:pt>
                <c:pt idx="10">
                  <c:v>-3.8418008499097134</c:v>
                </c:pt>
                <c:pt idx="11">
                  <c:v>-3.5472310334832473</c:v>
                </c:pt>
                <c:pt idx="12">
                  <c:v>-3.0246666373052804</c:v>
                </c:pt>
                <c:pt idx="13">
                  <c:v>-2.250140576172825</c:v>
                </c:pt>
                <c:pt idx="14">
                  <c:v>-1.60702378989265</c:v>
                </c:pt>
                <c:pt idx="15">
                  <c:v>-0.94270535131752398</c:v>
                </c:pt>
                <c:pt idx="16">
                  <c:v>-1.1437625660759223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C8-44B5-A34A-09E9121C8AA1}"/>
            </c:ext>
          </c:extLst>
        </c:ser>
        <c:ser>
          <c:idx val="1"/>
          <c:order val="1"/>
          <c:tx>
            <c:strRef>
              <c:f>Sheet1!$M$7</c:f>
              <c:strCache>
                <c:ptCount val="1"/>
                <c:pt idx="0">
                  <c:v>ร้อยละหญิง</c:v>
                </c:pt>
              </c:strCache>
            </c:strRef>
          </c:tx>
          <c:invertIfNegative val="0"/>
          <c:val>
            <c:numRef>
              <c:f>Sheet1!$M$8:$M$24</c:f>
              <c:numCache>
                <c:formatCode>0.00</c:formatCode>
                <c:ptCount val="17"/>
                <c:pt idx="0">
                  <c:v>2.0367925484898177</c:v>
                </c:pt>
                <c:pt idx="1">
                  <c:v>2.5721598747975856</c:v>
                </c:pt>
                <c:pt idx="2">
                  <c:v>2.8125476909147333</c:v>
                </c:pt>
                <c:pt idx="3">
                  <c:v>2.9278764855239827</c:v>
                </c:pt>
                <c:pt idx="4">
                  <c:v>3.105069038520432</c:v>
                </c:pt>
                <c:pt idx="5">
                  <c:v>3.4237083635909249</c:v>
                </c:pt>
                <c:pt idx="6">
                  <c:v>3.2089264077333799</c:v>
                </c:pt>
                <c:pt idx="7">
                  <c:v>3.5137385682636872</c:v>
                </c:pt>
                <c:pt idx="8">
                  <c:v>3.8305342713954889</c:v>
                </c:pt>
                <c:pt idx="9">
                  <c:v>4.0904849647509725</c:v>
                </c:pt>
                <c:pt idx="10">
                  <c:v>4.178466700602967</c:v>
                </c:pt>
                <c:pt idx="11">
                  <c:v>3.9787409905780677</c:v>
                </c:pt>
                <c:pt idx="12">
                  <c:v>3.5051349992164611</c:v>
                </c:pt>
                <c:pt idx="13">
                  <c:v>2.6488750321353547</c:v>
                </c:pt>
                <c:pt idx="14">
                  <c:v>1.9699100414917359</c:v>
                </c:pt>
                <c:pt idx="15">
                  <c:v>1.2153565513617708</c:v>
                </c:pt>
                <c:pt idx="16">
                  <c:v>1.7042236354381008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C8-44B5-A34A-09E9121C8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06876032"/>
        <c:axId val="206881920"/>
      </c:barChart>
      <c:catAx>
        <c:axId val="206876032"/>
        <c:scaling>
          <c:orientation val="minMax"/>
        </c:scaling>
        <c:delete val="1"/>
        <c:axPos val="l"/>
        <c:majorTickMark val="out"/>
        <c:minorTickMark val="none"/>
        <c:tickLblPos val="nextTo"/>
        <c:crossAx val="206881920"/>
        <c:crosses val="autoZero"/>
        <c:auto val="1"/>
        <c:lblAlgn val="ctr"/>
        <c:lblOffset val="100"/>
        <c:noMultiLvlLbl val="0"/>
      </c:catAx>
      <c:valAx>
        <c:axId val="206881920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2068760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AD81DDF-98D4-498E-A94D-DDD7A807AD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91BFCE-55A1-4C09-B4B5-9359AD6F4D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4FA28-26D5-4BDF-9A75-C27596ADE055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EEB1F3-97EE-4F0D-B402-E34820EC6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54877F-A04A-4D6A-A0A8-95CC6E2D2A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07CFE-5866-4B40-8953-42375E9B5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50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E1D6F-8584-4A53-833D-DCA47225B220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3874D-A20A-4B3E-9C12-F524953D5B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0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FB1CE-57B6-415D-A865-E8E7212C1F71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6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7464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7464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3821" y="6370429"/>
            <a:ext cx="3500715" cy="309201"/>
          </a:xfrm>
        </p:spPr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7464" y="6370430"/>
            <a:ext cx="4973915" cy="309201"/>
          </a:xfrm>
        </p:spPr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777464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0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allery 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394" y="3128470"/>
            <a:ext cx="3024000" cy="1906565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638" y="5144980"/>
            <a:ext cx="3036438" cy="80740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CC09F73-0AD6-4A1E-A331-75A00B808982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DE9A20D-024F-4A17-9B20-526AA403725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02108" y="3128470"/>
            <a:ext cx="3024000" cy="1906565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7D8F60F-F9DD-4AAC-BF28-C004CCDF2D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873638" y="3128470"/>
            <a:ext cx="3024000" cy="1906565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8F09FDD8-5B1C-4AAA-8EEC-0A77C9E477D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595889" y="5144979"/>
            <a:ext cx="3036438" cy="80740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E6DF0B7E-E17E-4875-966D-4DE67F755B7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306587" y="5144978"/>
            <a:ext cx="3036438" cy="80740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685D963-B130-47E9-AFCC-AEBED2B1155B}"/>
              </a:ext>
            </a:extLst>
          </p:cNvPr>
          <p:cNvCxnSpPr>
            <a:cxnSpLocks/>
          </p:cNvCxnSpPr>
          <p:nvPr userDrawn="1"/>
        </p:nvCxnSpPr>
        <p:spPr>
          <a:xfrm>
            <a:off x="4484077" y="5144978"/>
            <a:ext cx="0" cy="80740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FA9B6CF-713A-4942-BE35-A61AFCDDFD3D}"/>
              </a:ext>
            </a:extLst>
          </p:cNvPr>
          <p:cNvCxnSpPr>
            <a:cxnSpLocks/>
          </p:cNvCxnSpPr>
          <p:nvPr userDrawn="1"/>
        </p:nvCxnSpPr>
        <p:spPr>
          <a:xfrm>
            <a:off x="7757747" y="5144978"/>
            <a:ext cx="0" cy="80740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93809A32-C7A4-4739-994B-BE492F855A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0908" y="1617663"/>
            <a:ext cx="9618391" cy="1336675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C1ABD52-D5FE-4FC2-8449-5DA0E528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70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6069" y="6332578"/>
            <a:ext cx="4315852" cy="320123"/>
          </a:xfrm>
        </p:spPr>
        <p:txBody>
          <a:bodyPr/>
          <a:lstStyle>
            <a:lvl1pPr algn="r">
              <a:defRPr/>
            </a:lvl1pPr>
          </a:lstStyle>
          <a:p>
            <a:fld id="{2D202488-4139-4052-B998-251C9C912739}" type="datetimeFigureOut">
              <a:rPr lang="en-US" noProof="0" smtClean="0"/>
              <a:pPr/>
              <a:t>8/29/2022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6332578"/>
            <a:ext cx="5541004" cy="320931"/>
          </a:xfrm>
        </p:spPr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58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E30F0C6-7838-47BB-A827-949DBE7E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55F12473-3418-4A53-855B-2E2DE10E5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41E823F8-A5DE-4045-958C-ED6B6BB5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B929-632B-413B-BF8E-35C7CF0E9D83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12A892A2-0819-426D-8A11-E74035AD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CB640C19-21EC-44AC-9993-1B38D1BC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EA9E-F8CE-4A18-A3B2-2371674CC3A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854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C414FF1F-6558-4E39-87DB-276E44F5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8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0777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780777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3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2239" y="2161853"/>
            <a:ext cx="4645152" cy="3448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679" y="2168318"/>
            <a:ext cx="4645152" cy="3441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15607D-9DE2-4687-AAF8-EF2427252A90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F96D46B-C1B8-46AB-87DF-61A8058B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5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7315" y="1950795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7315" y="2755515"/>
            <a:ext cx="4645152" cy="264445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2486" y="1954249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2486" y="2752737"/>
            <a:ext cx="4645152" cy="263737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384AA55-1960-47F4-BA3C-E97A6F2D0B19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09471694-1220-4CFC-A31F-622E5D3D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74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FB55B52-B62C-4800-AAC1-B15AF2FE1F45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F0054B-B64C-418E-A1B8-428EE4A1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95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FB55B52-B62C-4800-AAC1-B15AF2FE1F45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F0054B-B64C-418E-A1B8-428EE4A1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5A680F6-C147-410B-94DF-19850752D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4656" y="1865037"/>
            <a:ext cx="8802688" cy="312792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24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 </a:t>
            </a:r>
          </a:p>
        </p:txBody>
      </p:sp>
    </p:spTree>
    <p:extLst>
      <p:ext uri="{BB962C8B-B14F-4D97-AF65-F5344CB8AC3E}">
        <p14:creationId xmlns:p14="http://schemas.microsoft.com/office/powerpoint/2010/main" val="377124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246" y="1645522"/>
            <a:ext cx="5807176" cy="3840852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0909" y="1645522"/>
            <a:ext cx="3600000" cy="383672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8/29/2022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CC09F73-0AD6-4A1E-A331-75A00B808982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1B74F78C-6D32-47C3-ABB2-6E7092A9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165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4363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363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96923" y="6340793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D202488-4139-4052-B998-251C9C912739}" type="datetimeFigureOut">
              <a:rPr lang="en-US" noProof="0" smtClean="0"/>
              <a:pPr/>
              <a:t>8/29/2022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4364" y="6339730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Footer Here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5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7" r:id="rId7"/>
    <p:sldLayoutId id="2147483691" r:id="rId8"/>
    <p:sldLayoutId id="2147483692" r:id="rId9"/>
    <p:sldLayoutId id="2147483696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healthkpi.moph.go.th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healthkpi.moph.go.th/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healthkpi.moph.go.th/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healthkpi.moph.go.th/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12" Type="http://schemas.openxmlformats.org/officeDocument/2006/relationships/image" Target="../media/image1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8.em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รูปหกเหลี่ยม 6">
            <a:extLst>
              <a:ext uri="{FF2B5EF4-FFF2-40B4-BE49-F238E27FC236}">
                <a16:creationId xmlns:a16="http://schemas.microsoft.com/office/drawing/2014/main" xmlns="" id="{9FA125D4-B659-4AFC-889D-5E0F2BE6DF51}"/>
              </a:ext>
            </a:extLst>
          </p:cNvPr>
          <p:cNvSpPr/>
          <p:nvPr/>
        </p:nvSpPr>
        <p:spPr>
          <a:xfrm rot="16200000">
            <a:off x="1072348" y="2323657"/>
            <a:ext cx="1892834" cy="2008022"/>
          </a:xfrm>
          <a:prstGeom prst="hexagon">
            <a:avLst/>
          </a:prstGeom>
          <a:solidFill>
            <a:srgbClr val="A5D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10" name="รูปหกเหลี่ยม 6">
            <a:extLst>
              <a:ext uri="{FF2B5EF4-FFF2-40B4-BE49-F238E27FC236}">
                <a16:creationId xmlns:a16="http://schemas.microsoft.com/office/drawing/2014/main" xmlns="" id="{21CE73F9-EC56-4321-BBE4-326EA3E4E561}"/>
              </a:ext>
            </a:extLst>
          </p:cNvPr>
          <p:cNvSpPr/>
          <p:nvPr/>
        </p:nvSpPr>
        <p:spPr>
          <a:xfrm rot="16200000">
            <a:off x="2018860" y="833746"/>
            <a:ext cx="1892834" cy="1914709"/>
          </a:xfrm>
          <a:prstGeom prst="hexagon">
            <a:avLst/>
          </a:prstGeom>
          <a:solidFill>
            <a:srgbClr val="A5D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11" name="รูปหกเหลี่ยม 6">
            <a:extLst>
              <a:ext uri="{FF2B5EF4-FFF2-40B4-BE49-F238E27FC236}">
                <a16:creationId xmlns:a16="http://schemas.microsoft.com/office/drawing/2014/main" xmlns="" id="{579BEE4B-39B1-4499-805D-8A6C2A24A332}"/>
              </a:ext>
            </a:extLst>
          </p:cNvPr>
          <p:cNvSpPr/>
          <p:nvPr/>
        </p:nvSpPr>
        <p:spPr>
          <a:xfrm rot="16200000">
            <a:off x="101864" y="3923010"/>
            <a:ext cx="1892834" cy="1914709"/>
          </a:xfrm>
          <a:prstGeom prst="hexagon">
            <a:avLst/>
          </a:prstGeom>
          <a:solidFill>
            <a:srgbClr val="A5D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pic>
        <p:nvPicPr>
          <p:cNvPr id="33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752" y="241852"/>
            <a:ext cx="1204454" cy="114017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397624" y="1557332"/>
            <a:ext cx="8794376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ประชุมทำแผนควบคุม กำกับ </a:t>
            </a:r>
          </a:p>
          <a:p>
            <a:pPr algn="ctr"/>
            <a:r>
              <a:rPr lang="th-TH" sz="3200" b="1" spc="50" dirty="0" smtClean="0">
                <a:ln w="11430"/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ติดตามผลการดำเนินงาน</a:t>
            </a:r>
          </a:p>
          <a:p>
            <a:pPr algn="ctr"/>
            <a:r>
              <a:rPr lang="th-TH" sz="3200" b="1" spc="50" dirty="0" smtClean="0">
                <a:ln w="11430"/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ปีงบประมาณ 2565</a:t>
            </a:r>
          </a:p>
          <a:p>
            <a:pPr algn="ctr"/>
            <a:endParaRPr lang="th-TH" sz="3200" b="1" spc="50" dirty="0" smtClean="0">
              <a:ln w="11430"/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3200" b="1" spc="50" dirty="0" smtClean="0">
                <a:ln w="11430"/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วันที่ 26 กันยายน 2565</a:t>
            </a:r>
          </a:p>
          <a:p>
            <a:pPr algn="ctr"/>
            <a:endParaRPr lang="th-TH" sz="3200" b="1" spc="50" dirty="0" smtClean="0">
              <a:ln w="11430"/>
              <a:solidFill>
                <a:schemeClr val="accent3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3200" b="1" spc="50" dirty="0" smtClean="0">
                <a:ln w="11430"/>
                <a:solidFill>
                  <a:schemeClr val="accent3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ณ ห้องประชุมพ่อขุนผาเมือง</a:t>
            </a:r>
          </a:p>
          <a:p>
            <a:pPr algn="ctr"/>
            <a:r>
              <a:rPr lang="th-TH" sz="3200" b="1" spc="50" dirty="0">
                <a:ln w="11430"/>
                <a:solidFill>
                  <a:schemeClr val="accent3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</a:t>
            </a:r>
            <a:r>
              <a:rPr lang="th-TH" sz="3200" b="1" spc="50" dirty="0" smtClean="0">
                <a:ln w="11430"/>
                <a:solidFill>
                  <a:schemeClr val="accent3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าคารเพชรปุระ ชั้น 6</a:t>
            </a:r>
          </a:p>
          <a:p>
            <a:pPr algn="ctr"/>
            <a:r>
              <a:rPr lang="th-TH" sz="3200" b="1" spc="50" dirty="0" smtClean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สำนักงานสาธารณสุขจังหวัดเพชรบูรณ์</a:t>
            </a:r>
            <a:endParaRPr lang="th-TH" sz="3200" b="1" spc="50" dirty="0">
              <a:ln w="11430"/>
              <a:solidFill>
                <a:schemeClr val="accent6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 txBox="1">
            <a:spLocks/>
          </p:cNvSpPr>
          <p:nvPr/>
        </p:nvSpPr>
        <p:spPr>
          <a:xfrm>
            <a:off x="-991237" y="359683"/>
            <a:ext cx="11750723" cy="977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4800" b="1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endParaRPr lang="en-US" sz="4800" b="1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  <a:p>
            <a:pPr algn="ctr"/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37" name="รูปภาพ 15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E5"/>
              </a:clrFrom>
              <a:clrTo>
                <a:srgbClr val="E6E6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38" l="0" r="100000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2" y="308097"/>
            <a:ext cx="2729142" cy="343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6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ounded Rectangle 33"/>
          <p:cNvSpPr>
            <a:spLocks noChangeArrowheads="1"/>
          </p:cNvSpPr>
          <p:nvPr/>
        </p:nvSpPr>
        <p:spPr bwMode="auto">
          <a:xfrm>
            <a:off x="708212" y="209244"/>
            <a:ext cx="10766611" cy="5947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การถ่ายโอน รพ.สต. ไป </a:t>
            </a:r>
            <a:r>
              <a:rPr lang="th-TH" sz="28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อบจ</a:t>
            </a:r>
            <a:r>
              <a:rPr lang="th-TH" sz="2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.เพชรบูรณ์  ปีงบประมาณ 2566</a:t>
            </a:r>
            <a:endParaRPr lang="th-TH" sz="2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686754"/>
              </p:ext>
            </p:extLst>
          </p:nvPr>
        </p:nvGraphicFramePr>
        <p:xfrm>
          <a:off x="699248" y="891988"/>
          <a:ext cx="10766610" cy="5619750"/>
        </p:xfrm>
        <a:graphic>
          <a:graphicData uri="http://schemas.openxmlformats.org/drawingml/2006/table">
            <a:tbl>
              <a:tblPr/>
              <a:tblGrid>
                <a:gridCol w="924992"/>
                <a:gridCol w="1891402"/>
                <a:gridCol w="931407"/>
                <a:gridCol w="1114363"/>
                <a:gridCol w="1197521"/>
                <a:gridCol w="1064464"/>
                <a:gridCol w="1064464"/>
                <a:gridCol w="1064464"/>
                <a:gridCol w="1513533"/>
              </a:tblGrid>
              <a:tr h="2667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ลำดับ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อำเภอ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 รพ.สต.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ถ่ายโอน ไป </a:t>
                      </a:r>
                      <a:r>
                        <a:rPr lang="th-TH" sz="2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อบจ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บุคลากรถ่ายโอน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หมายเหตุ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ครม.อนุมัติ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รอแปรญัตติ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เมืองเพชรบูรณ์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39.13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</a:t>
                      </a:r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บุคลากรไม่ได้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ปฎิบัติงาน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ณ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รพ.สต. </a:t>
                      </a:r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แต่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ขอ ถ่ายโอนไป 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อบจ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ปีงบประมาณ 2566 ด้วย จำนวน 8 </a:t>
                      </a:r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คน</a:t>
                      </a:r>
                    </a:p>
                    <a:p>
                      <a:pPr algn="l" fontAlgn="ctr"/>
                      <a:r>
                        <a:rPr lang="th-TH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รวมทั้งหมด 402 คน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ชนแดน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30.77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หล่มสัก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28.13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หล่มเก่า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100.00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77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วิเชียรบุรี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41.18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ศรีเทพ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44.44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หนองไผ่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33.33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บึงสามพัน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22.22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น้ำหนาว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50.00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วังโป่ง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50.00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เขาค้อ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20.00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40.26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1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ตัวเชื่อมต่อตรง 3"/>
          <p:cNvCxnSpPr/>
          <p:nvPr/>
        </p:nvCxnSpPr>
        <p:spPr>
          <a:xfrm>
            <a:off x="6089639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 flipH="1">
            <a:off x="0" y="3501008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591671" y="780330"/>
            <a:ext cx="10963835" cy="985724"/>
          </a:xfrm>
          <a:prstGeom prst="rect">
            <a:avLst/>
          </a:prstGeom>
          <a:solidFill>
            <a:srgbClr val="99FF33"/>
          </a:solidFill>
          <a:ln w="19050">
            <a:solidFill>
              <a:schemeClr val="tx1"/>
            </a:solidFill>
          </a:ln>
        </p:spPr>
        <p:txBody>
          <a:bodyPr lIns="102603" tIns="51305" rIns="102603" bIns="51305">
            <a:noAutofit/>
          </a:bodyPr>
          <a:lstStyle>
            <a:lvl1pPr algn="ctr" defTabSz="104131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อันดับโรคที่ต้องเฝ้าระวังทางระบาด</a:t>
            </a:r>
            <a:r>
              <a:rPr lang="th-TH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วิทยา</a:t>
            </a:r>
            <a:r>
              <a:rPr lang="en-US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เปรียบเทียบ</a:t>
            </a:r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ย้อนหลัง ปี 2561-2565</a:t>
            </a:r>
          </a:p>
          <a:p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(อัตราต่อแสนประชากร)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1" y="1766054"/>
            <a:ext cx="10963835" cy="42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ตัวเชื่อมต่อตรง 3"/>
          <p:cNvCxnSpPr/>
          <p:nvPr/>
        </p:nvCxnSpPr>
        <p:spPr>
          <a:xfrm>
            <a:off x="6089639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 flipH="1">
            <a:off x="0" y="3501008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96056" y="368462"/>
            <a:ext cx="10799885" cy="895563"/>
          </a:xfrm>
          <a:prstGeom prst="rect">
            <a:avLst/>
          </a:prstGeom>
          <a:solidFill>
            <a:srgbClr val="CCCC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603" tIns="51305" rIns="102603" bIns="51305">
            <a:noAutofit/>
          </a:bodyPr>
          <a:lstStyle>
            <a:lvl1pPr algn="ctr" defTabSz="104131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อันดับโรคผู้ป่วยนอกเปรียบเทียบย้อนหลัง ปี 2561-2565</a:t>
            </a:r>
          </a:p>
          <a:p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(อัตราต่อแสนประชากร)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7" y="1272987"/>
            <a:ext cx="10799885" cy="48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ตัวเชื่อมต่อตรง 3"/>
          <p:cNvCxnSpPr/>
          <p:nvPr/>
        </p:nvCxnSpPr>
        <p:spPr>
          <a:xfrm>
            <a:off x="6089639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 flipH="1">
            <a:off x="0" y="3501008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618564" y="301002"/>
            <a:ext cx="10936941" cy="8375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2603" tIns="51305" rIns="102603" bIns="51305">
            <a:noAutofit/>
          </a:bodyPr>
          <a:lstStyle>
            <a:lvl1pPr algn="ctr" defTabSz="104131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อันดับโรคผู้ป่วยในเปรียบเทียบย้อนหลัง ปี 2561-2565</a:t>
            </a:r>
          </a:p>
          <a:p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(อัตราต่อแสนประชากร)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169789"/>
            <a:ext cx="10936941" cy="510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ตัวเชื่อมต่อตรง 3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 flipH="1">
            <a:off x="0" y="3501008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600635" y="408581"/>
            <a:ext cx="10945906" cy="91819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02603" tIns="51305" rIns="102603" bIns="51305">
            <a:noAutofit/>
          </a:bodyPr>
          <a:lstStyle>
            <a:lvl1pPr algn="ctr" defTabSz="104131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อันดับสาเหตุการ</a:t>
            </a:r>
            <a:r>
              <a:rPr lang="th-TH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ตายเปรียบเทียบ</a:t>
            </a:r>
            <a:r>
              <a:rPr lang="th-TH" sz="2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ย้อนหลัง ปี 2561-2565</a:t>
            </a:r>
          </a:p>
          <a:p>
            <a:r>
              <a:rPr lang="th-TH" sz="2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(อัตราต่อแสนประชากร)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1371550"/>
            <a:ext cx="10945906" cy="50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7017278"/>
              </p:ext>
            </p:extLst>
          </p:nvPr>
        </p:nvGraphicFramePr>
        <p:xfrm>
          <a:off x="350874" y="986382"/>
          <a:ext cx="11504427" cy="5193130"/>
        </p:xfrm>
        <a:graphic>
          <a:graphicData uri="http://schemas.openxmlformats.org/drawingml/2006/table">
            <a:tbl>
              <a:tblPr/>
              <a:tblGrid>
                <a:gridCol w="852181"/>
                <a:gridCol w="7030482"/>
                <a:gridCol w="2023926"/>
                <a:gridCol w="1597838"/>
              </a:tblGrid>
              <a:tr h="20430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ตัวชี้วัดที่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รายละเอียด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เกณฑ์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ผลงานร้อยละ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4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อัตราส่วนการตายมารดาไทยต่อการเกิดมีชีพแสน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&lt;= 17ต่อแสนประชากร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72.06 ต่อแสนประชากร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เด็กไทยมีการเจริญเติมโตและพัฒนาการสมวัย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44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2.1 ร้อยละของเด็กอายุ 0-5 ปี สูงดีสมส่วนและส่วนสูงเฉลี่ยที่อายุ 5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 60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51.45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2.2 ร้อยละของเด็กปฐมวัยมีพัฒนาการ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สมวัย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 85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ไตรมาส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3   86.45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4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ร้อยละของผู้สูงอายุและผู้ที่มีภาวะพึ่งพิงได้รับการดูแลตาม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Care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Plan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= ร้อยละ 90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88.89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ประชาชนมีพฤติกรรมป้องกันโรคพึง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ประสงค์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80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76.2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4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13.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ร้อยละการตรวจติดตามยืนยันวินิจฉัยกลุ่มสงสัยป่วยโรคเบาหวาน และ/หรือความดัน โลหิตสูง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44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13.1 ร้อยละการตรวจติดตามยืนยันวินิจฉัยกลุ่มสงสัยป่วย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โรคเบาหวาน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80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51.37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4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13.2 ร้อยละการตรวจติดตามยืนยันวินิจฉัยกลุ่มสงสัยป่วยโรคความดันโลหิต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สูง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80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94.7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2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22.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จำนวนการจัดตั้งหน่วยบริการปฐมภูมิและเครือข่ายหน่วยบริการปฐมภูมิ ตามพระราชบัญญัติระบบสุขภาพปฐมภูมิ พ.ศ.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2562 (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PCU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 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NPCU)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44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35</a:t>
                      </a:r>
                    </a:p>
                  </a:txBody>
                  <a:tcPr marL="6590" marR="6590" marT="6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009775" y="136228"/>
            <a:ext cx="8229600" cy="704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dirty="0" smtClean="0">
                <a:latin typeface="Angsana New" pitchFamily="18" charset="-34"/>
                <a:cs typeface="Angsana New" pitchFamily="18" charset="-34"/>
              </a:rPr>
              <a:t>ตัวชี้วัดกระทรวงสาธารณสุข</a:t>
            </a:r>
            <a:r>
              <a:rPr lang="en-US" sz="44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dirty="0" smtClean="0">
                <a:latin typeface="Angsana New" pitchFamily="18" charset="-34"/>
                <a:cs typeface="Angsana New" pitchFamily="18" charset="-34"/>
              </a:rPr>
              <a:t>ที่ไม่ผ่านเกณฑ์</a:t>
            </a:r>
            <a:endParaRPr lang="en-US" sz="4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633" y="6550223"/>
            <a:ext cx="465916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400" dirty="0" smtClean="0">
                <a:latin typeface="Angsana New" pitchFamily="18" charset="-34"/>
                <a:cs typeface="Angsana New" pitchFamily="18" charset="-34"/>
              </a:rPr>
              <a:t>ที่มา </a:t>
            </a:r>
            <a:r>
              <a:rPr lang="en-US" sz="1400" dirty="0" smtClean="0">
                <a:latin typeface="Angsana New" pitchFamily="18" charset="-34"/>
                <a:cs typeface="Angsana New" pitchFamily="18" charset="-34"/>
              </a:rPr>
              <a:t>: Health </a:t>
            </a:r>
            <a:r>
              <a:rPr lang="en-US" sz="1400" dirty="0" err="1" smtClean="0">
                <a:latin typeface="Angsana New" pitchFamily="18" charset="-34"/>
                <a:cs typeface="Angsana New" pitchFamily="18" charset="-34"/>
              </a:rPr>
              <a:t>kpi</a:t>
            </a:r>
            <a:r>
              <a:rPr lang="en-US" sz="14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400" dirty="0" smtClean="0">
                <a:latin typeface="Angsana New" pitchFamily="18" charset="-34"/>
                <a:cs typeface="Angsana New" pitchFamily="18" charset="-34"/>
              </a:rPr>
              <a:t>กระทรวงสาธารณสุข </a:t>
            </a:r>
            <a:r>
              <a:rPr lang="en-US" sz="1400" dirty="0" smtClean="0">
                <a:latin typeface="Angsana New" pitchFamily="18" charset="-34"/>
                <a:cs typeface="Angsana New" pitchFamily="18" charset="-34"/>
              </a:rPr>
              <a:t> http://healthkpi.moph.go.th</a:t>
            </a:r>
            <a:r>
              <a:rPr lang="en-US" sz="1400" dirty="0" smtClean="0">
                <a:latin typeface="Angsana New" pitchFamily="18" charset="-34"/>
                <a:cs typeface="Angsana New" pitchFamily="18" charset="-34"/>
                <a:hlinkClick r:id="rId2"/>
              </a:rPr>
              <a:t>/</a:t>
            </a:r>
            <a:r>
              <a:rPr lang="th-TH" sz="1400" dirty="0" smtClean="0">
                <a:latin typeface="Angsana New" pitchFamily="18" charset="-34"/>
                <a:cs typeface="Angsana New" pitchFamily="18" charset="-34"/>
              </a:rPr>
              <a:t> ณ วันที่ 13 สิงหาคม 2565</a:t>
            </a:r>
            <a:endParaRPr lang="en-US" sz="14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13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009775" y="136228"/>
            <a:ext cx="8229600" cy="704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ตัวชี้วัดกระทรวงสาธารณสุข</a:t>
            </a:r>
            <a:r>
              <a:rPr lang="en-US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ที่ไม่ผ่านเกณฑ์</a:t>
            </a:r>
            <a:endParaRPr lang="en-US" sz="4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633" y="6550223"/>
            <a:ext cx="465916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ที่มา 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: Health </a:t>
            </a:r>
            <a:r>
              <a:rPr lang="en-US" sz="14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kpi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กระทรวงสาธารณสุข 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http://healthkpi.moph.go.th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hlinkClick r:id="rId2"/>
              </a:rPr>
              <a:t>/</a:t>
            </a:r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ณ วันที่ 13 สิงหาคม 2565</a:t>
            </a:r>
            <a:endParaRPr lang="en-US" sz="1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ัวแทนเนื้อหา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881110"/>
              </p:ext>
            </p:extLst>
          </p:nvPr>
        </p:nvGraphicFramePr>
        <p:xfrm>
          <a:off x="267033" y="1015847"/>
          <a:ext cx="11609534" cy="5184580"/>
        </p:xfrm>
        <a:graphic>
          <a:graphicData uri="http://schemas.openxmlformats.org/drawingml/2006/table">
            <a:tbl>
              <a:tblPr/>
              <a:tblGrid>
                <a:gridCol w="817488"/>
                <a:gridCol w="7696170"/>
                <a:gridCol w="1658505"/>
                <a:gridCol w="1437371"/>
              </a:tblGrid>
              <a:tr h="19822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ตัวชี้วัดที่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รายละเอียด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เกณฑ์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ผลงานร้อยละ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25.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อัตราตายของผู้ป่วยโรคหลอดเลือดสมอง และได้รับการรักษาใน 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Stroke Unit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33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25.1 อัตราตายของผู้ป่วยโรคหลอดเลือดสมอง 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Stroke: I60-I69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7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11.43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25.2 ร้อยละผู้ป่วยโรคหลอดเลือดสมอง 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I60-I69)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ที่มีอาการไม่เกิน 72 ชั่วโมงได้รับการรักษาใน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Stroke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Unit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75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15.09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8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26.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อัตราความสำเร็จการรักษาผู้ป่วยวัณโรคปอดรายใหม่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33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26.1 อัตราความสำเร็จการรักษาผู้ป่วยวัณโรคปอดราย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ใหม่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55.26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26.2 อัตราความครอบคลุมการขึ้นทะเบียนของผู้ป่วยวัณโรครายใหม่และกลับเป็น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ซ้ำ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88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49.63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7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32.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ร้อยละการให้การดูแลตามแผนการดูแลล่วงหน้า 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Advance Care Planning)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ในผู้ป่วยประคับประคองอย่างมี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คุณภาพ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50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19.73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7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33.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ร้อยละของผู้ป่วยนอกทั้งหมดที่ได้รับบริการ ตรวจ วินิจฉัย รักษาโรค และฟื้นฟูสภาพด้วยศาสตร์การแพทย์แผนไทยและการแพทย์ทางเลือก &lt;= ร้อยละ 20.5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= ร้อยละ 20.5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19.1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36.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อัตราตายผู้ป่วยติดเชื้อในกระแสเลือดแบบรุนแรงชนิด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community-acquired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&lt;= ร้อยละ 26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40.21</a:t>
                      </a:r>
                    </a:p>
                  </a:txBody>
                  <a:tcPr marL="6394" marR="6394" marT="6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4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009775" y="136228"/>
            <a:ext cx="8229600" cy="704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ตัวชี้วัดกระทรวงสาธารณสุข</a:t>
            </a:r>
            <a:r>
              <a:rPr lang="en-US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ที่ไม่ผ่านเกณฑ์</a:t>
            </a:r>
            <a:endParaRPr lang="en-US" sz="4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633" y="6550223"/>
            <a:ext cx="465916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ที่มา 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: Health </a:t>
            </a:r>
            <a:r>
              <a:rPr lang="en-US" sz="14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kpi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กระทรวงสาธารณสุข 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http://healthkpi.moph.go.th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hlinkClick r:id="rId2"/>
              </a:rPr>
              <a:t>/</a:t>
            </a:r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ณ วันที่ 13 สิงหาคม 2565</a:t>
            </a:r>
            <a:endParaRPr lang="en-US" sz="1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ัวแทนเนื้อหา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618502"/>
              </p:ext>
            </p:extLst>
          </p:nvPr>
        </p:nvGraphicFramePr>
        <p:xfrm>
          <a:off x="180753" y="1297773"/>
          <a:ext cx="11770241" cy="3570266"/>
        </p:xfrm>
        <a:graphic>
          <a:graphicData uri="http://schemas.openxmlformats.org/drawingml/2006/table">
            <a:tbl>
              <a:tblPr/>
              <a:tblGrid>
                <a:gridCol w="871870"/>
                <a:gridCol w="7854343"/>
                <a:gridCol w="1623481"/>
                <a:gridCol w="1420547"/>
              </a:tblGrid>
              <a:tr h="243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ตัวชี้วัดที่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รายละเอียด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เกณฑ์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ผลงานร้อยละ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8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38.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อัตราตายของผู้ป่วยโรคกล้ามเนื้อหัวใจตายเฉียบพลันชนิด 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STEMI </a:t>
                      </a: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และการให้การรักษา ตามมาตรฐานตามเวลาที่กำหนด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409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38.1 อัตราตายของผู้ป่วยโรคกล้ามเนื้อหัวใจตายเฉียบพลันชนิด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STEMI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&lt; ร้อยละ 8 (1/1)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100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409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38.2 ร้อยละของการให้การรักษาผู้ป่วย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STEMI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ได้ตามมาตรฐานเวลากำหนด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409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38.2.1 ร้อยละของผู้ป่วย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STEMI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ที่ได้รับยาละลายลิ่มเลือดได้ตามมาตรฐานเวลาที่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กำหนด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60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100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409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3.8.2.2 ร้อยละของผู้ป่วย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STEMI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ที่ได้รับการทำ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Primary PCI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ได้ตามมาตรฐานเวลาที่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กำหนด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60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ไม่มีข้อมูล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409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42.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ร้อยละผู้ป่วย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CKD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ที่มีค่า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eGFR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ลดลง น้อยกว่าหรือเท่ากับ 5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ml/min/1.73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m2/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yr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66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64.41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409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43.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ร้อยละผู้ป่วยต้อกระจกชนิดบอด 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Blinding Cataract)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ได้รับการผ่าตัดภายใน 30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วัน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85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42.03</a:t>
                      </a:r>
                    </a:p>
                  </a:txBody>
                  <a:tcPr marL="7846" marR="7846" marT="78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4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009775" y="136228"/>
            <a:ext cx="8229600" cy="704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ตัวชี้วัดกระทรวงสาธารณสุข</a:t>
            </a:r>
            <a:r>
              <a:rPr lang="en-US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ที่ไม่ผ่านเกณฑ์</a:t>
            </a:r>
            <a:endParaRPr lang="en-US" sz="4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633" y="6550223"/>
            <a:ext cx="465916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ที่มา 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: Health </a:t>
            </a:r>
            <a:r>
              <a:rPr lang="en-US" sz="14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kpi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กระทรวงสาธารณสุข 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http://healthkpi.moph.go.th</a:t>
            </a:r>
            <a:r>
              <a:rPr lang="en-US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hlinkClick r:id="rId2"/>
              </a:rPr>
              <a:t>/</a:t>
            </a:r>
            <a:r>
              <a:rPr lang="th-TH" sz="1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ณ วันที่ 13 สิงหาคม 2565</a:t>
            </a:r>
            <a:endParaRPr lang="en-US" sz="1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53730"/>
              </p:ext>
            </p:extLst>
          </p:nvPr>
        </p:nvGraphicFramePr>
        <p:xfrm>
          <a:off x="228600" y="1281676"/>
          <a:ext cx="11594804" cy="2983230"/>
        </p:xfrm>
        <a:graphic>
          <a:graphicData uri="http://schemas.openxmlformats.org/drawingml/2006/table">
            <a:tbl>
              <a:tblPr/>
              <a:tblGrid>
                <a:gridCol w="866553"/>
                <a:gridCol w="7676987"/>
                <a:gridCol w="1525632"/>
                <a:gridCol w="1525632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ตัวชี้วัดที่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รายละเอียด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เกณฑ์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ผลงานร้อยละ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65.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ร้อยละของโรงพยาบาลสังกัดกระทรวงสาธารณสุขมีคุณภาพมาตรฐานผ่านการรับรอง 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HA </a:t>
                      </a: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ขั้น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65.1 ร้อยละของโรงพยาบาลศูนย์ โรงพยาบาลทั่วไปสังกัดสำนักงานปลัดกระทรวงสาธารณสุข มีคุณภาพมาตรฐานผ่านการรับรอง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HA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ขั้น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= ร้อยละ 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65.2 ร้อยละของโรงพยาบาลสังกัดกรมการแพทย์ กรมควบคุมโรค และกรมสุขภาพจิตมีคุณภาพมาตรฐานผ่านการรับรอง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HA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ขั้น 3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= ร้อยละ 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65.3 ร้อยละของโรงพยาบาลชุมชนมีคุณภาพมาตรฐานผ่านการ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รับรอง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69.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ร้อยละของจังหวัดที่มีการใช้บริการศูนย์ข้อมูลกลางด้านสุขภาพของ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ประชาชน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&gt;= ร้อยละ 60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36.36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4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726" y="1609385"/>
            <a:ext cx="105208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cap="small" dirty="0">
                <a:latin typeface="Angsana New" pitchFamily="18" charset="-34"/>
                <a:ea typeface="+mj-ea"/>
                <a:cs typeface="Angsana New" pitchFamily="18" charset="-34"/>
              </a:rPr>
              <a:t>ตัวชี้วัด แผนยุทธศาสตร์ ระยะ 5 ปี </a:t>
            </a:r>
            <a:r>
              <a:rPr lang="th-TH" sz="6000" b="1" cap="small" dirty="0" err="1">
                <a:latin typeface="Angsana New" pitchFamily="18" charset="-34"/>
                <a:ea typeface="+mj-ea"/>
                <a:cs typeface="Angsana New" pitchFamily="18" charset="-34"/>
              </a:rPr>
              <a:t>สสจ</a:t>
            </a:r>
            <a:r>
              <a:rPr lang="th-TH" sz="6000" b="1" cap="small" dirty="0">
                <a:latin typeface="Angsana New" pitchFamily="18" charset="-34"/>
                <a:ea typeface="+mj-ea"/>
                <a:cs typeface="Angsana New" pitchFamily="18" charset="-34"/>
              </a:rPr>
              <a:t>.เพชรบูรณ์</a:t>
            </a:r>
            <a:br>
              <a:rPr lang="th-TH" sz="6000" b="1" cap="small" dirty="0"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lang="th-TH" sz="6000" b="1" cap="small" dirty="0">
                <a:latin typeface="Angsana New" pitchFamily="18" charset="-34"/>
                <a:ea typeface="+mj-ea"/>
                <a:cs typeface="Angsana New" pitchFamily="18" charset="-34"/>
              </a:rPr>
              <a:t>ปีงบประมาณ </a:t>
            </a:r>
            <a:r>
              <a:rPr lang="th-TH" sz="6000" b="1" cap="small" dirty="0" smtClean="0">
                <a:latin typeface="Angsana New" pitchFamily="18" charset="-34"/>
                <a:ea typeface="+mj-ea"/>
                <a:cs typeface="Angsana New" pitchFamily="18" charset="-34"/>
              </a:rPr>
              <a:t>2560-2564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0BBD762-685C-4411-998E-378C5D4FC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84" y="1930150"/>
            <a:ext cx="11484429" cy="3450613"/>
          </a:xfrm>
        </p:spPr>
        <p:txBody>
          <a:bodyPr>
            <a:normAutofit/>
          </a:bodyPr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ข้อมูลสังเขป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แผนยุทธศาสตร์สุขภาพจังหวัดเพชรบูรณ์</a:t>
            </a:r>
            <a:endParaRPr lang="en-GB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A69E9A-F5B6-489F-A747-1E1EBC5F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500"/>
            <a:ext cx="12191999" cy="133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BBC218D-60C8-4767-9A1F-24F4E505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0614"/>
            <a:ext cx="6095999" cy="1219200"/>
          </a:xfrm>
        </p:spPr>
        <p:txBody>
          <a:bodyPr>
            <a:noAutofit/>
          </a:bodyPr>
          <a:lstStyle/>
          <a:p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  ประเด็น</a:t>
            </a:r>
            <a:r>
              <a:rPr lang="th-TH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นำเสนอ</a:t>
            </a: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/>
            </a:r>
            <a:b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th-TH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12BB9D-0EFB-49F9-BBD7-AEBD979D3609}"/>
              </a:ext>
            </a:extLst>
          </p:cNvPr>
          <p:cNvSpPr txBox="1"/>
          <p:nvPr/>
        </p:nvSpPr>
        <p:spPr>
          <a:xfrm>
            <a:off x="9720943" y="5856514"/>
            <a:ext cx="247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64389" y="606044"/>
            <a:ext cx="4092082" cy="22159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tarlight Sans JL" pitchFamily="2" charset="0"/>
                <a:cs typeface="TH Niramit AS" panose="02000506000000020004" pitchFamily="2" charset="-34"/>
              </a:rPr>
              <a:t>CBL</a:t>
            </a:r>
            <a:endParaRPr lang="th-TH" sz="13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tarlight Sans JL" pitchFamily="2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47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50163"/>
            <a:ext cx="90428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th-TH" sz="3200" b="1" dirty="0">
                <a:latin typeface="Angsana New" pitchFamily="18" charset="-34"/>
                <a:ea typeface="Angsana New"/>
                <a:cs typeface="Angsana New" pitchFamily="18" charset="-34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PH01 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จำนวนรายได้จากการท่องเที่ยวเพื่อสุขภาพของจังหวัดเพชรบูรณ์</a:t>
            </a:r>
            <a:endParaRPr lang="en-US" sz="3200" dirty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63921"/>
              </p:ext>
            </p:extLst>
          </p:nvPr>
        </p:nvGraphicFramePr>
        <p:xfrm>
          <a:off x="582910" y="1315453"/>
          <a:ext cx="11134169" cy="22433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036025"/>
                <a:gridCol w="1252729"/>
                <a:gridCol w="1252729"/>
                <a:gridCol w="1252729"/>
                <a:gridCol w="1113319"/>
                <a:gridCol w="1113319"/>
                <a:gridCol w="1113319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หน่วยวัด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ผลการดำเนินงานในอดีต ปี พ.ศ. 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 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61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2562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จำนวนรายได้จากการท่องเที่ยวเพื่อสุขภาพของจังหวัดเพชรบูรณ์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บาท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6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50163"/>
            <a:ext cx="90428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latin typeface="Angsana New" pitchFamily="18" charset="-34"/>
                <a:ea typeface="Cordia New"/>
                <a:cs typeface="Angsana New" pitchFamily="18" charset="-34"/>
              </a:rPr>
              <a:t>PH02 </a:t>
            </a:r>
            <a:r>
              <a:rPr lang="th-TH" sz="3200" b="1" dirty="0">
                <a:latin typeface="Angsana New" pitchFamily="18" charset="-34"/>
                <a:ea typeface="Cordia New"/>
                <a:cs typeface="Angsana New" pitchFamily="18" charset="-34"/>
              </a:rPr>
              <a:t>จำนวนการจ้างงานในระบบการท่องเที่ยวเพื่อสุขภาพของจังหวัด</a:t>
            </a:r>
            <a:endParaRPr lang="en-US" sz="3200" dirty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115443"/>
              </p:ext>
            </p:extLst>
          </p:nvPr>
        </p:nvGraphicFramePr>
        <p:xfrm>
          <a:off x="582910" y="1315453"/>
          <a:ext cx="11134169" cy="2804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036025"/>
                <a:gridCol w="1252729"/>
                <a:gridCol w="1252729"/>
                <a:gridCol w="1252729"/>
                <a:gridCol w="1113319"/>
                <a:gridCol w="1113319"/>
                <a:gridCol w="1113319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หน่วยวัด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ผลการดำเนินงานในอดีต ปี พ.ศ. 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 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61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2562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จำนวนรายได้จากการจ้างงานในระบบการท่องเที่ยวเพื่อสุขภาพของจังหวัด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บาท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2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50163"/>
            <a:ext cx="904446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: 	03 ระดับความสำเร็จในการพัฒนาสถานที่ผลิต</a:t>
            </a:r>
            <a:r>
              <a:rPr lang="th-TH" sz="3200" b="1" dirty="0" smtClean="0">
                <a:latin typeface="Angsana New" pitchFamily="18" charset="-34"/>
                <a:ea typeface="Cordia New"/>
                <a:cs typeface="Angsana New" pitchFamily="18" charset="-34"/>
              </a:rPr>
              <a:t>และ</a:t>
            </a:r>
          </a:p>
          <a:p>
            <a:pPr algn="ctr"/>
            <a:r>
              <a:rPr lang="th-TH" sz="3200" b="1" dirty="0" smtClean="0">
                <a:latin typeface="Angsana New" pitchFamily="18" charset="-34"/>
                <a:ea typeface="Cordia New"/>
                <a:cs typeface="Angsana New" pitchFamily="18" charset="-34"/>
              </a:rPr>
              <a:t>ผลิตภัณฑ์</a:t>
            </a:r>
            <a:r>
              <a:rPr lang="th-TH" sz="3200" b="1" dirty="0">
                <a:latin typeface="Angsana New" pitchFamily="18" charset="-34"/>
                <a:ea typeface="Cordia New"/>
                <a:cs typeface="Angsana New" pitchFamily="18" charset="-34"/>
              </a:rPr>
              <a:t>จากภูมิปัญญาท้องถิ่นเพื่อสุขภาพของจังหวัดได้รับการรับรองมาตรฐาน</a:t>
            </a:r>
            <a:endParaRPr lang="en-US" sz="3200" dirty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6605"/>
              </p:ext>
            </p:extLst>
          </p:nvPr>
        </p:nvGraphicFramePr>
        <p:xfrm>
          <a:off x="736747" y="1789940"/>
          <a:ext cx="10831475" cy="33649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250281"/>
                <a:gridCol w="975161"/>
                <a:gridCol w="975161"/>
                <a:gridCol w="1407718"/>
                <a:gridCol w="1407718"/>
                <a:gridCol w="1407718"/>
                <a:gridCol w="1407718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 พ.ศ. 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 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64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61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คำสั่ง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มี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มี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มี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มี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มี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สถานที่ผลิตผ่านการรับรองมาตรฐาน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80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80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86.96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ผลิตภัณฑ์</a:t>
                      </a: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ผ่านการรับรองมาตรฐาน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100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96.97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97.73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แม่ข่าย/ต้นแบบ </a:t>
                      </a:r>
                      <a:r>
                        <a:rPr lang="th-TH" sz="24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สถานที่ผลิต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แห่ง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1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1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สถานที่ผลิตหรือ</a:t>
                      </a:r>
                      <a:r>
                        <a:rPr lang="th-TH" sz="24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ผลิตภัณฑ์</a:t>
                      </a: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ได้รับรางวัลรับรองมาตรฐาน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แห่ง/ผลิตภัณฑ์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1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1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1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963" y="133200"/>
            <a:ext cx="114746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: 	04 ระดับความสำเร็จในการขับเคลื่อนวาระด้านสุขภาพจังหวัดเพชรบูรณ์เมืองอาหารปลอดภัย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989954"/>
              </p:ext>
            </p:extLst>
          </p:nvPr>
        </p:nvGraphicFramePr>
        <p:xfrm>
          <a:off x="432963" y="963285"/>
          <a:ext cx="11474616" cy="5047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61994"/>
                <a:gridCol w="1043519"/>
                <a:gridCol w="1043519"/>
                <a:gridCol w="1506396"/>
                <a:gridCol w="1506396"/>
                <a:gridCol w="1506396"/>
                <a:gridCol w="1506396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 พ.ศ. 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 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64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61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คำสั่ง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มีแผนการดำเนินงาน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มี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มี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มี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มี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มี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อาหารและผลิตภัณฑ์สุขภาพ ผ่านการตรวจวิเคราะห์เบื้องต้น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95.37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96.85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96.40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แหล่งจำหน่ายอาหารและผลิตภัณฑ์เพื่อสุขภาพผ่านเกณฑ์มาตรฐานที่เกี่ยวข้อง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แห่ง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งค์กรปกครองส่วนท้องถิ่นมีเทศบัญญัติ/ข้อบัญญัติในเรื่องสถานที่ผลิตและจำหน่ายอาหารและผลิตภัณฑ์เพื่อสุขภาพ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เทศบัญญัติ/ข้อบัญญัติ/แห่ง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7628" y="255777"/>
            <a:ext cx="725230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PH05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ร้อยละของประชาชนที่มีสุขภาพดี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แข็งแรง</a:t>
            </a: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ทั้ง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ร่างกายและจิตใจถึงอายุ 72 ปี (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Health adjust life expectancy)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027879"/>
              </p:ext>
            </p:extLst>
          </p:nvPr>
        </p:nvGraphicFramePr>
        <p:xfrm>
          <a:off x="582910" y="1613164"/>
          <a:ext cx="11134169" cy="2804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036025"/>
                <a:gridCol w="1252729"/>
                <a:gridCol w="1252729"/>
                <a:gridCol w="1252729"/>
                <a:gridCol w="1113319"/>
                <a:gridCol w="1113319"/>
                <a:gridCol w="1113319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หน่วยวัด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ผลการดำเนินงานในอดีต ปี พ.ศ. 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 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61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2562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อายุของประชาชนที่มีสุขภาพดีแข็งแรงทั้งร่างกายและจิตใจถึงอายุ 72 ปี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N/A</a:t>
                      </a:r>
                      <a:endParaRPr lang="en-US" sz="32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858" y="245724"/>
            <a:ext cx="626645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PH06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อายุคาดเฉลี่ยเมื่อแรกเกิดของประชาชน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27118"/>
              </p:ext>
            </p:extLst>
          </p:nvPr>
        </p:nvGraphicFramePr>
        <p:xfrm>
          <a:off x="667967" y="1209119"/>
          <a:ext cx="10995948" cy="44866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85920"/>
                <a:gridCol w="1237178"/>
                <a:gridCol w="1237178"/>
                <a:gridCol w="1237178"/>
                <a:gridCol w="1099498"/>
                <a:gridCol w="1099498"/>
                <a:gridCol w="1099498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 พ.ศ. </a:t>
                      </a:r>
                      <a:r>
                        <a:rPr lang="en-US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r>
                        <a:rPr lang="en-US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 – 25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61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จำนวนประชากรกลางปี ณ ปีที่คำนวณ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คน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995,807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994,960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จำนวนประชากรที่เสียชีวิตในปีที่คำนวณ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คน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6,948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7,200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อายุคาดเฉลี่ยเมื่อแรกเกิดของประชาชน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ปี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77.63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78.65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N/A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9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183" y="245724"/>
            <a:ext cx="698781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: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PH07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ร้อยละของผู้ป่วยรายใหม่ด้วยโรคเรื้อรัง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ลดลง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799819"/>
              </p:ext>
            </p:extLst>
          </p:nvPr>
        </p:nvGraphicFramePr>
        <p:xfrm>
          <a:off x="627321" y="1147308"/>
          <a:ext cx="11089757" cy="44866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85730"/>
                <a:gridCol w="1306369"/>
                <a:gridCol w="969282"/>
                <a:gridCol w="1507094"/>
                <a:gridCol w="1507094"/>
                <a:gridCol w="1507094"/>
                <a:gridCol w="1507094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 พ.ศ. </a:t>
                      </a: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</a:t>
                      </a:r>
                      <a:r>
                        <a:rPr lang="th-TH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- </a:t>
                      </a: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</a:t>
                      </a:r>
                      <a:r>
                        <a:rPr lang="th-TH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64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60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</a:t>
                      </a: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5</a:t>
                      </a:r>
                      <a:r>
                        <a:rPr lang="th-TH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61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อัตราป่วยรายใหม่ด้วยโรคเบาหวาน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อัตราต่อแสนประชากร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400.32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(3,980)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535.24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(5,330)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297.71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(2,968)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อัตราป่วยรายใหม่ด้วยโรคความดันโลหิตสูง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อัตราต่อแสนประชากร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1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9568" y="245724"/>
            <a:ext cx="72170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PH08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ร้อยละของหมู่บ้านต้นแบบที่พึ่งตนเองทาง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สุขภาพ</a:t>
            </a: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ได้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ตามเกณฑ์มาตรฐานเพชรบูรณ์เมืองแห่งสุขภาวะ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588751"/>
              </p:ext>
            </p:extLst>
          </p:nvPr>
        </p:nvGraphicFramePr>
        <p:xfrm>
          <a:off x="942673" y="1570626"/>
          <a:ext cx="10646815" cy="3925824"/>
        </p:xfrm>
        <a:graphic>
          <a:graphicData uri="http://schemas.openxmlformats.org/drawingml/2006/table">
            <a:tbl>
              <a:tblPr firstRow="1" firstCol="1" bandRow="1"/>
              <a:tblGrid>
                <a:gridCol w="2293209"/>
                <a:gridCol w="1159700"/>
                <a:gridCol w="1160518"/>
                <a:gridCol w="1508347"/>
                <a:gridCol w="1508347"/>
                <a:gridCol w="1508347"/>
                <a:gridCol w="1508347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จำนวนหมู่บ้าน/ชุมชนที่ผ่านเกณฑ์การประเมินระดับดีขึ้นไป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หมู่บ้าน</a:t>
                      </a:r>
                      <a:endParaRPr lang="en-US" sz="32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802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(53.54)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1,153 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(76.97)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1,177 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(81.79)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5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4558" y="245724"/>
            <a:ext cx="65870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ตัวชี้วัดที่.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PH09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ร้อยละของกลุ่มวัยเด็กที่มีพัฒนาการสมวัย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182963"/>
              </p:ext>
            </p:extLst>
          </p:nvPr>
        </p:nvGraphicFramePr>
        <p:xfrm>
          <a:off x="942673" y="1570626"/>
          <a:ext cx="10646815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2293209"/>
                <a:gridCol w="1159700"/>
                <a:gridCol w="1160518"/>
                <a:gridCol w="1508347"/>
                <a:gridCol w="1508347"/>
                <a:gridCol w="1508347"/>
                <a:gridCol w="1508347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เด็กอายุ 0-5 ปี ที่มีพัฒนาการสมวัย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5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8020" y="245724"/>
            <a:ext cx="588013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PH10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ร้อยละของกลุ่มวัยเรียนที่มีสุขภาพดี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277367"/>
              </p:ext>
            </p:extLst>
          </p:nvPr>
        </p:nvGraphicFramePr>
        <p:xfrm>
          <a:off x="942673" y="1570626"/>
          <a:ext cx="10646815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2293209"/>
                <a:gridCol w="1159700"/>
                <a:gridCol w="1160518"/>
                <a:gridCol w="1508347"/>
                <a:gridCol w="1508347"/>
                <a:gridCol w="1508347"/>
                <a:gridCol w="1508347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เด็กอายุ 6-14 ปี สูงสมส่วน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8259" y="-160789"/>
            <a:ext cx="6579562" cy="3119142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ข้อมูลสังเขป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จังหวัด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" name="รูปภาพ 3">
            <a:extLst>
              <a:ext uri="{FF2B5EF4-FFF2-40B4-BE49-F238E27FC236}">
                <a16:creationId xmlns:a16="http://schemas.microsoft.com/office/drawing/2014/main" xmlns="" id="{1E7A7F84-70AA-45FC-B773-95524EC7B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928" y="452553"/>
            <a:ext cx="1100896" cy="1042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9720943" y="5856514"/>
            <a:ext cx="239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115" y="5690868"/>
            <a:ext cx="8637072" cy="97762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pPr algn="ctr"/>
            <a:endParaRPr lang="en-US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56093" y="3061948"/>
            <a:ext cx="58644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คำขวัญประจำจังหวัด</a:t>
            </a:r>
          </a:p>
          <a:p>
            <a:pPr algn="r"/>
            <a:r>
              <a:rPr lang="th-TH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“ </a:t>
            </a:r>
            <a:r>
              <a:rPr lang="th-TH" sz="2800" b="1" dirty="0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เมือง</a:t>
            </a:r>
            <a:r>
              <a:rPr lang="th-TH" sz="2800" b="1" dirty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มะขามหวาน อุทยานน้ำหนาว </a:t>
            </a:r>
            <a:r>
              <a:rPr lang="th-TH" sz="2800" b="1" dirty="0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ศรี</a:t>
            </a:r>
            <a:r>
              <a:rPr lang="th-TH" sz="2800" b="1" dirty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เทพเมืองเก่า เขาค้ออนุสรณ์ </a:t>
            </a:r>
            <a:r>
              <a:rPr lang="th-TH" sz="2800" b="1" dirty="0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นคร</a:t>
            </a:r>
            <a:r>
              <a:rPr lang="th-TH" sz="2800" b="1" dirty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พ่อขุนผา</a:t>
            </a:r>
            <a:r>
              <a:rPr lang="th-TH" sz="2800" b="1" dirty="0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เมือง </a:t>
            </a:r>
            <a:r>
              <a:rPr lang="th-TH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รูปภาพ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3" y="1905085"/>
            <a:ext cx="4875059" cy="3357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5"/>
          <p:cNvPicPr>
            <a:picLocks noChangeAspect="1"/>
          </p:cNvPicPr>
          <p:nvPr/>
        </p:nvPicPr>
        <p:blipFill>
          <a:blip r:embed="rId6">
            <a:clrChange>
              <a:clrFrom>
                <a:srgbClr val="E6E6E5"/>
              </a:clrFrom>
              <a:clrTo>
                <a:srgbClr val="E6E6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38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69" y="336012"/>
            <a:ext cx="1412426" cy="177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3149" y="245724"/>
            <a:ext cx="680987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PH11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ร้อยละการตั้งครรภ์ซ้ำในหญิง ที่ต่ำกว่า 20 ปี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841265"/>
              </p:ext>
            </p:extLst>
          </p:nvPr>
        </p:nvGraphicFramePr>
        <p:xfrm>
          <a:off x="942673" y="1570626"/>
          <a:ext cx="10646815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2293209"/>
                <a:gridCol w="1159700"/>
                <a:gridCol w="1160518"/>
                <a:gridCol w="1508347"/>
                <a:gridCol w="1508347"/>
                <a:gridCol w="1508347"/>
                <a:gridCol w="1508347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การตั้งครรภ์ซ้ำในหญิงอายุน้อยกว่า 20 ปี 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6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8428" y="245724"/>
            <a:ext cx="501932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</a:t>
            </a:r>
            <a:r>
              <a:rPr lang="th-TH" sz="3200" dirty="0">
                <a:solidFill>
                  <a:srgbClr val="0000FF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</a:t>
            </a:r>
            <a:r>
              <a:rPr lang="en-US" sz="32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12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Angsana New"/>
                <a:cs typeface="Angsana New" pitchFamily="18" charset="-34"/>
              </a:rPr>
              <a:t>ร้อยละของกลุ่มวัยทำงาน 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470193"/>
              </p:ext>
            </p:extLst>
          </p:nvPr>
        </p:nvGraphicFramePr>
        <p:xfrm>
          <a:off x="467833" y="1007101"/>
          <a:ext cx="11203663" cy="3925824"/>
        </p:xfrm>
        <a:graphic>
          <a:graphicData uri="http://schemas.openxmlformats.org/drawingml/2006/table">
            <a:tbl>
              <a:tblPr firstRow="1" firstCol="1" bandRow="1"/>
              <a:tblGrid>
                <a:gridCol w="2850057"/>
                <a:gridCol w="1159700"/>
                <a:gridCol w="1160518"/>
                <a:gridCol w="1508347"/>
                <a:gridCol w="1508347"/>
                <a:gridCol w="1508347"/>
                <a:gridCol w="1508347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วัยทำงานอายุ 30-44 ปีที่มีดัชนีมวลกายปกติ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วัยทำงานที่มี พฤติกรรมสุขภาพที่พึงประสงค์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ร้อยละ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2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4429" y="245724"/>
            <a:ext cx="800732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PH13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ร้อยละของวัยสูงอายุที่มีพฤติกรรมสุขภาพที่พึงประสงค์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695104"/>
              </p:ext>
            </p:extLst>
          </p:nvPr>
        </p:nvGraphicFramePr>
        <p:xfrm>
          <a:off x="467833" y="1113431"/>
          <a:ext cx="11203663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2850057"/>
                <a:gridCol w="1159700"/>
                <a:gridCol w="1160518"/>
                <a:gridCol w="1508347"/>
                <a:gridCol w="1508347"/>
                <a:gridCol w="1508347"/>
                <a:gridCol w="1508347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วัยสูงอายุที่มีพฤติกรรมสุขภาพที่พึงประสงค์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3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9541" y="245724"/>
            <a:ext cx="1023709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ตัวชี้วัดที่. </a:t>
            </a:r>
            <a:r>
              <a:rPr lang="en-US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PH14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อัตราการลดลงของการเจ็บป่วยในโรคที่เป็นปัญหา 3 ลำดับแรกของจังหวัด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61857"/>
              </p:ext>
            </p:extLst>
          </p:nvPr>
        </p:nvGraphicFramePr>
        <p:xfrm>
          <a:off x="318977" y="975202"/>
          <a:ext cx="11621387" cy="4416552"/>
        </p:xfrm>
        <a:graphic>
          <a:graphicData uri="http://schemas.openxmlformats.org/drawingml/2006/table">
            <a:tbl>
              <a:tblPr firstRow="1" firstCol="1" bandRow="1"/>
              <a:tblGrid>
                <a:gridCol w="3710763"/>
                <a:gridCol w="1244009"/>
                <a:gridCol w="1424763"/>
                <a:gridCol w="1360967"/>
                <a:gridCol w="1297172"/>
                <a:gridCol w="1265275"/>
                <a:gridCol w="1318438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อัตราป่วยตายด้วยโรคไข้เลือดออก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อัตราความสำเร็จการรักษาวัณโรคทุกประเภท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ร้อยละ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อัตราตายของผู้ป่วยวัณโรค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ร้อยละ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อัตราป่วยโรคอุจจาระร่วง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อัตราต่อแสนประชากร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1301" y="96862"/>
            <a:ext cx="1049357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: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 </a:t>
            </a:r>
            <a:r>
              <a:rPr lang="en-US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15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อัตราการลดลงของการป่วยตายในโรคที่เป็นปัญหา 5 ลำดับแรกของจังหวัด 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423937"/>
              </p:ext>
            </p:extLst>
          </p:nvPr>
        </p:nvGraphicFramePr>
        <p:xfrm>
          <a:off x="318977" y="783808"/>
          <a:ext cx="11621387" cy="5888736"/>
        </p:xfrm>
        <a:graphic>
          <a:graphicData uri="http://schemas.openxmlformats.org/drawingml/2006/table">
            <a:tbl>
              <a:tblPr firstRow="1" firstCol="1" bandRow="1"/>
              <a:tblGrid>
                <a:gridCol w="4720856"/>
                <a:gridCol w="1435395"/>
                <a:gridCol w="1116419"/>
                <a:gridCol w="1180213"/>
                <a:gridCol w="1041991"/>
                <a:gridCol w="1127051"/>
                <a:gridCol w="999462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อัตราป่วยตายด้วยโรคมะเร็งตับ (</a:t>
                      </a:r>
                      <a:r>
                        <a:rPr lang="en-US" sz="28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C22-C229)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อัตราต่อแสนประชากร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อัตราป่วยตายด้วยโรคมะเร็งปอด (</a:t>
                      </a:r>
                      <a:r>
                        <a:rPr lang="en-US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C349)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อัตราต่อแสนประชากร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ผู้ป่วยตายจากอุบัติเหตุทางท้องถนน </a:t>
                      </a:r>
                      <a:endParaRPr lang="en-US" sz="28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(รหัส </a:t>
                      </a:r>
                      <a:r>
                        <a:rPr lang="en-US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V01-V89)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อัตราต่อแสนประชากร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อัตราป่วยตายด้วยโรคหัวใจและหลอดเลือด</a:t>
                      </a:r>
                      <a:endParaRPr lang="en-US" sz="28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 (</a:t>
                      </a:r>
                      <a:r>
                        <a:rPr lang="en-US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I20-I25)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อัตราต่อแสนประชากร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การตายมารดาไทยต่อการเกิดมีชีพแสนคน</a:t>
                      </a:r>
                      <a:endParaRPr lang="en-US" sz="2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อัตราต่อแสนประชากร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8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084" y="245724"/>
            <a:ext cx="837601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PH16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ร้อยละของระดับความเชื่อมั่นของ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ผู้ใช้บริการ</a:t>
            </a:r>
            <a:endParaRPr lang="en-US" sz="3200" b="1" dirty="0" smtClean="0">
              <a:solidFill>
                <a:prstClr val="black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และ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ประชาชนในคุณภาพทางการแพทย์ของสถานบริการสุขภาพของจังหวัด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464864"/>
              </p:ext>
            </p:extLst>
          </p:nvPr>
        </p:nvGraphicFramePr>
        <p:xfrm>
          <a:off x="382772" y="1453687"/>
          <a:ext cx="11546959" cy="4486656"/>
        </p:xfrm>
        <a:graphic>
          <a:graphicData uri="http://schemas.openxmlformats.org/drawingml/2006/table">
            <a:tbl>
              <a:tblPr firstRow="1" firstCol="1" bandRow="1"/>
              <a:tblGrid>
                <a:gridCol w="2937386"/>
                <a:gridCol w="1195235"/>
                <a:gridCol w="1196078"/>
                <a:gridCol w="1554565"/>
                <a:gridCol w="1554565"/>
                <a:gridCol w="1554565"/>
                <a:gridCol w="1554565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ระดับความเชื่อมั่นของผู้ใช้บริการและประชาชนในคุณภาพทางการแพทย์ของสถานบริการสุขภาพของจังหวัด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6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9152" y="245724"/>
            <a:ext cx="979787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: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PH17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จำนวนสถานบริการสุขภาพที่ผ่านเกณฑ์มาตรฐานคุณภาพสถานบริการ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751129"/>
              </p:ext>
            </p:extLst>
          </p:nvPr>
        </p:nvGraphicFramePr>
        <p:xfrm>
          <a:off x="318978" y="943307"/>
          <a:ext cx="11546959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2937386"/>
                <a:gridCol w="2304464"/>
                <a:gridCol w="1382232"/>
                <a:gridCol w="1201480"/>
                <a:gridCol w="1350334"/>
                <a:gridCol w="1233377"/>
                <a:gridCol w="1137686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โรงพยาบาลที่ผ่านเกณฑ์มาตรฐานคุณภาพสถานบริการ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 HA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ร้อยละของ รพ.สต. ในแต่ละอำเภอที่ผ่านเกณฑ์ระดับการพัฒนาคุณภาพ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ร้อยละ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88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766" y="224458"/>
            <a:ext cx="1142492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: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PH18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อัตราการลดลงของความเสี่ยงของการเกิดอุบัติการณ์ทางคลินิกในสถานบริการสุขภาพ 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181828"/>
              </p:ext>
            </p:extLst>
          </p:nvPr>
        </p:nvGraphicFramePr>
        <p:xfrm>
          <a:off x="180754" y="1028384"/>
          <a:ext cx="11730936" cy="4486656"/>
        </p:xfrm>
        <a:graphic>
          <a:graphicData uri="http://schemas.openxmlformats.org/drawingml/2006/table">
            <a:tbl>
              <a:tblPr firstRow="1" firstCol="1" bandRow="1"/>
              <a:tblGrid>
                <a:gridCol w="4295554"/>
                <a:gridCol w="1127051"/>
                <a:gridCol w="1392865"/>
                <a:gridCol w="1158949"/>
                <a:gridCol w="1297172"/>
                <a:gridCol w="1201479"/>
                <a:gridCol w="1257866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อัตราการลดลงของการเกิดอุบัติการณ์ทางคลินิกในโรงพยาบาลทั่วไป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ครั้ง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อัตราการลดลงของการเกิดอุบัติการณ์ทางคลินิกในโรงพยาบาลชุมชน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อัตราการลดลงของการเกิดอุบัติการณ์ทางคลินิกใน รพ.สต.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9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8825" y="245724"/>
            <a:ext cx="843852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PH19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ร้อยละของบุคลากรทางการแพทย์ระดับเชี่ยวชาญเฉพาะทาง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799803"/>
              </p:ext>
            </p:extLst>
          </p:nvPr>
        </p:nvGraphicFramePr>
        <p:xfrm>
          <a:off x="467833" y="1113431"/>
          <a:ext cx="1120366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2850057"/>
                <a:gridCol w="1159700"/>
                <a:gridCol w="1160518"/>
                <a:gridCol w="1508347"/>
                <a:gridCol w="1508347"/>
                <a:gridCol w="1508347"/>
                <a:gridCol w="1508347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จำนวนแพทย์ที่ผ่านการอบรม/ศึกษาต่อสาขา          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เฉพาะทาง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9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258" y="245724"/>
            <a:ext cx="925766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PH20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ร้อยละของบุคลากรสาธารณสุขทุกระดับที่เป็นต้นแบบคนสุขภาพดี </a:t>
            </a:r>
            <a:endParaRPr lang="th-TH" sz="3200" b="1" dirty="0" smtClean="0">
              <a:solidFill>
                <a:prstClr val="black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ตาม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มาตรฐานของสำนักงานสาธารณสุขจังหวัดเพชรบูรณ์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15822"/>
              </p:ext>
            </p:extLst>
          </p:nvPr>
        </p:nvGraphicFramePr>
        <p:xfrm>
          <a:off x="467833" y="1443054"/>
          <a:ext cx="1120366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จำนวนบุคลากรที่ได้รับการตรวจสุขภาพประจำปี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และมีผลการตรวจยืนยัน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0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4208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9278" r="12308"/>
          <a:stretch/>
        </p:blipFill>
        <p:spPr>
          <a:xfrm>
            <a:off x="264395" y="75175"/>
            <a:ext cx="5647294" cy="7177996"/>
          </a:xfrm>
          <a:prstGeom prst="rect">
            <a:avLst/>
          </a:prstGeom>
        </p:spPr>
      </p:pic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5469628" y="203686"/>
            <a:ext cx="6578675" cy="2282957"/>
          </a:xfrm>
          <a:prstGeom prst="roundRect">
            <a:avLst>
              <a:gd name="adj" fmla="val 1769"/>
            </a:avLst>
          </a:prstGeom>
          <a:solidFill>
            <a:srgbClr val="CCFFCC"/>
          </a:solidFill>
          <a:ln w="28575" algn="ctr">
            <a:solidFill>
              <a:srgbClr val="007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defTabSz="1061145"/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พื้นที่12,668.416 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ตารางกิโลเมตร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 7.918  ล้าน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ไร่ ลักษณะสภาพภูมิ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ประเทศเป็นเทือกเขาขนาบพื้นที่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ราบ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ลุ่มแอ่ง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กระทะ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ลาดลงจาก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เหนือจรดใต้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296 กิโลเมตร</a:t>
            </a:r>
          </a:p>
          <a:p>
            <a:pPr defTabSz="1061145"/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จากระดับทะเล ประมาณ 114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เมตร แม่น้ำสายสำคัญ “แม่น้ำป่าสัก”  </a:t>
            </a:r>
          </a:p>
          <a:p>
            <a:pPr defTabSz="1061145"/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อยู่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ห่างกรุงเทพ 346 กิโลเมตร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(ทาง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หลวงหมายเลข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21) </a:t>
            </a:r>
          </a:p>
          <a:p>
            <a:pPr defTabSz="1061145"/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ทิศ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เหนือ	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  จังหวัด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เลย </a:t>
            </a:r>
          </a:p>
          <a:p>
            <a:pPr defTabSz="1061145"/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ทิศใต้	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  จังหวัด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ลพบุรี</a:t>
            </a:r>
          </a:p>
          <a:p>
            <a:pPr defTabSz="1061145"/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ทิศตะวันออก ติด จังหวัด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ขอนแก่น และจังหวัดชัยภูมิ</a:t>
            </a:r>
          </a:p>
          <a:p>
            <a:pPr defTabSz="1061145"/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ทิศ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ตะวันตก	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 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จังหวัดพิษณุโลก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จังหวัดพิจิตร 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จังหวัดนครสวรรค์ </a:t>
            </a:r>
          </a:p>
          <a:p>
            <a:pPr defTabSz="1061145"/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 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 อำเภอ</a:t>
            </a:r>
            <a:r>
              <a:rPr lang="en-US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117 ตำบล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1,489 หมู่บ้าน </a:t>
            </a:r>
            <a:r>
              <a:rPr lang="en-US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061145"/>
            <a:r>
              <a:rPr lang="th-TH" sz="1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อปท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รวม 128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 </a:t>
            </a:r>
            <a:r>
              <a:rPr lang="th-TH" sz="14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อบจ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แห่ง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ทม. 3 แห่ง </a:t>
            </a:r>
            <a:r>
              <a:rPr lang="th-TH" sz="14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ทต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22  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 </a:t>
            </a:r>
            <a:r>
              <a:rPr lang="th-TH" sz="1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อบต</a:t>
            </a: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102 </a:t>
            </a:r>
            <a:r>
              <a:rPr lang="th-TH" sz="1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</a:t>
            </a:r>
          </a:p>
        </p:txBody>
      </p:sp>
      <p:sp>
        <p:nvSpPr>
          <p:cNvPr id="20" name="Rounded Rectangle 33"/>
          <p:cNvSpPr>
            <a:spLocks noChangeArrowheads="1"/>
          </p:cNvSpPr>
          <p:nvPr/>
        </p:nvSpPr>
        <p:spPr bwMode="auto">
          <a:xfrm>
            <a:off x="166902" y="75175"/>
            <a:ext cx="1538112" cy="66283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เพชรบูรณ์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4007224" y="1129553"/>
            <a:ext cx="1640541" cy="357322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1705014" y="2210937"/>
            <a:ext cx="3942751" cy="265689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935958" y="3942677"/>
            <a:ext cx="4711807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V="1">
            <a:off x="2447365" y="4548435"/>
            <a:ext cx="3200400" cy="174478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2052918" y="4404815"/>
            <a:ext cx="3594847" cy="137311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 flipH="1" flipV="1">
            <a:off x="2528047" y="2961564"/>
            <a:ext cx="3119718" cy="52570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 flipH="1" flipV="1">
            <a:off x="2873262" y="833719"/>
            <a:ext cx="2774503" cy="2968953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 flipH="1" flipV="1">
            <a:off x="2975212" y="1757083"/>
            <a:ext cx="2672553" cy="190709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0" name="ตัวเชื่อมต่อตรง 39"/>
          <p:cNvCxnSpPr/>
          <p:nvPr/>
        </p:nvCxnSpPr>
        <p:spPr>
          <a:xfrm flipV="1">
            <a:off x="2366682" y="4096871"/>
            <a:ext cx="3281083" cy="30794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 flipV="1">
            <a:off x="1460310" y="4250843"/>
            <a:ext cx="4187455" cy="903863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ตัวเชื่อมต่อตรง 59"/>
          <p:cNvCxnSpPr/>
          <p:nvPr/>
        </p:nvCxnSpPr>
        <p:spPr>
          <a:xfrm>
            <a:off x="1107996" y="3101788"/>
            <a:ext cx="4539769" cy="190051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3" name="สี่เหลี่ยมผืนผ้า 1032"/>
          <p:cNvSpPr/>
          <p:nvPr/>
        </p:nvSpPr>
        <p:spPr>
          <a:xfrm>
            <a:off x="2975212" y="19020"/>
            <a:ext cx="958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จังหวัดเลย </a:t>
            </a:r>
            <a:endParaRPr lang="en-US" sz="1200" dirty="0"/>
          </a:p>
        </p:txBody>
      </p:sp>
      <p:sp>
        <p:nvSpPr>
          <p:cNvPr id="1034" name="สี่เหลี่ยมผืนผ้า 1033"/>
          <p:cNvSpPr/>
          <p:nvPr/>
        </p:nvSpPr>
        <p:spPr>
          <a:xfrm>
            <a:off x="3392264" y="6386310"/>
            <a:ext cx="1066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จังหวัดลพบุรี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35" name="สี่เหลี่ยมผืนผ้า 1034"/>
          <p:cNvSpPr/>
          <p:nvPr/>
        </p:nvSpPr>
        <p:spPr>
          <a:xfrm>
            <a:off x="4146637" y="1933938"/>
            <a:ext cx="1319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จังหวัดขอนแก่น </a:t>
            </a:r>
            <a:endParaRPr lang="en-US" sz="1200" dirty="0"/>
          </a:p>
        </p:txBody>
      </p:sp>
      <p:sp>
        <p:nvSpPr>
          <p:cNvPr id="1036" name="สี่เหลี่ยมผืนผ้า 1035"/>
          <p:cNvSpPr/>
          <p:nvPr/>
        </p:nvSpPr>
        <p:spPr>
          <a:xfrm>
            <a:off x="3758635" y="3664173"/>
            <a:ext cx="1085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61145"/>
            <a:r>
              <a:rPr lang="th-TH" sz="1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จังหวัดชัยภูมิ</a:t>
            </a:r>
          </a:p>
        </p:txBody>
      </p:sp>
      <p:sp>
        <p:nvSpPr>
          <p:cNvPr id="1037" name="สี่เหลี่ยมผืนผ้า 1036"/>
          <p:cNvSpPr/>
          <p:nvPr/>
        </p:nvSpPr>
        <p:spPr>
          <a:xfrm>
            <a:off x="774064" y="926024"/>
            <a:ext cx="1372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จังหวัดพิษณุโลก </a:t>
            </a:r>
            <a:endParaRPr lang="en-US" sz="1200" dirty="0"/>
          </a:p>
        </p:txBody>
      </p:sp>
      <p:sp>
        <p:nvSpPr>
          <p:cNvPr id="1038" name="สี่เหลี่ยมผืนผ้า 1037"/>
          <p:cNvSpPr/>
          <p:nvPr/>
        </p:nvSpPr>
        <p:spPr>
          <a:xfrm>
            <a:off x="0" y="5647122"/>
            <a:ext cx="13420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1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จังหวัดนครสวรรค์ </a:t>
            </a:r>
            <a:endParaRPr lang="en-US" sz="1100" dirty="0"/>
          </a:p>
        </p:txBody>
      </p:sp>
      <p:sp>
        <p:nvSpPr>
          <p:cNvPr id="1039" name="สี่เหลี่ยมผืนผ้า 1038"/>
          <p:cNvSpPr/>
          <p:nvPr/>
        </p:nvSpPr>
        <p:spPr>
          <a:xfrm>
            <a:off x="0" y="3277666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จังหวัดพิจิตร </a:t>
            </a:r>
            <a:endParaRPr lang="en-US" sz="1200" dirty="0"/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5466229" y="2678580"/>
            <a:ext cx="6582074" cy="2968542"/>
          </a:xfrm>
          <a:prstGeom prst="roundRect">
            <a:avLst>
              <a:gd name="adj" fmla="val 6821"/>
            </a:avLst>
          </a:prstGeom>
          <a:solidFill>
            <a:srgbClr val="FFFFC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-1" r="12104" b="1506"/>
          <a:stretch/>
        </p:blipFill>
        <p:spPr bwMode="auto">
          <a:xfrm>
            <a:off x="5484687" y="2957939"/>
            <a:ext cx="6548555" cy="240982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66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2051" y="139394"/>
            <a:ext cx="969207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PH21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ร้อยละของบุคลากรที่ผ่านเกณฑ์สมรรถนะ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หลัก</a:t>
            </a: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ของ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องค์กรด้านวิชาชีพ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core competency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และสมรรถนะหลักด้านคุณธรรม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Core Value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070973"/>
              </p:ext>
            </p:extLst>
          </p:nvPr>
        </p:nvGraphicFramePr>
        <p:xfrm>
          <a:off x="457200" y="1719500"/>
          <a:ext cx="11203663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แบบประเมินด้านสมรรถนะหลักรายบุคคลของหน่วยงาน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6533" y="139394"/>
            <a:ext cx="832311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PH22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ร้อยละของหน่วยงานมีค่าเฉลี่ยดัชนีความสุขของคนทำงาน</a:t>
            </a:r>
          </a:p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(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Happy Work Life Index )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97853"/>
              </p:ext>
            </p:extLst>
          </p:nvPr>
        </p:nvGraphicFramePr>
        <p:xfrm>
          <a:off x="457200" y="1719500"/>
          <a:ext cx="11203663" cy="3925824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จำนวนหน่วยงานในสังกัด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err="1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สสจ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.เพชรบูรณ์ ที่มีการ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ประเมินระดับความสุขในการปฏิบัติงาน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9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8280" y="139394"/>
            <a:ext cx="773961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PH23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ระดับความสำเร็จในการขับเคลื่อน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องค์กร</a:t>
            </a: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สู่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เกณฑ์การพัฒนาคุณภาพการบริหารจัดการภาครัฐ (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PMQA)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ระดับ 3</a:t>
            </a:r>
            <a:endParaRPr lang="en-US" sz="3200" b="1" dirty="0">
              <a:solidFill>
                <a:prstClr val="black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217006"/>
              </p:ext>
            </p:extLst>
          </p:nvPr>
        </p:nvGraphicFramePr>
        <p:xfrm>
          <a:off x="478465" y="1357993"/>
          <a:ext cx="11203663" cy="2243328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สถานบริการผ่านเกณฑ์ 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PMQA</a:t>
                      </a:r>
                      <a:endParaRPr lang="th-TH" sz="3200" dirty="0" smtClean="0">
                        <a:effectLst/>
                        <a:latin typeface="Angsana New" pitchFamily="18" charset="-34"/>
                        <a:ea typeface="Cordia New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068" y="171293"/>
            <a:ext cx="1074204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PH24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ร้อยละของหน่วยงานที่ไม่พบข้อท้วงติงจากการตรวจสอบของหน่วยงานภายนอก</a:t>
            </a:r>
            <a:endParaRPr lang="en-US" sz="3200" b="1" dirty="0">
              <a:solidFill>
                <a:prstClr val="black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976606"/>
              </p:ext>
            </p:extLst>
          </p:nvPr>
        </p:nvGraphicFramePr>
        <p:xfrm>
          <a:off x="478465" y="1357993"/>
          <a:ext cx="1120366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ร้อยละของหน่วยงานที่ไม่พบข้อท้วงติงจากการตรวจสอบของหน่วยงานภายนอก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ร้อยละ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0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613" y="171293"/>
            <a:ext cx="951895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PH25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จำนวนหน่วยงานในระบบสาธารณสุขที่ผ่านเกณฑ์องค์กรธรรม</a:t>
            </a:r>
            <a:r>
              <a:rPr lang="th-TH" sz="3200" b="1" dirty="0" err="1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มาภิ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บาล</a:t>
            </a:r>
            <a:endParaRPr lang="en-US" sz="3200" b="1" dirty="0">
              <a:solidFill>
                <a:prstClr val="black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573276"/>
              </p:ext>
            </p:extLst>
          </p:nvPr>
        </p:nvGraphicFramePr>
        <p:xfrm>
          <a:off x="478465" y="1357993"/>
          <a:ext cx="1120366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จำนวนหน่วยงานในระบบสาธารณสุขที่ผ่านเกณฑ์องค์กรธรรม</a:t>
                      </a:r>
                      <a:r>
                        <a:rPr lang="th-TH" sz="3200" dirty="0" err="1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มาภิ</a:t>
                      </a: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บาล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จำนวน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3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0377" y="171293"/>
            <a:ext cx="76354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PH26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จำนวนระบบสารสนเทศที่มีการพัฒนา ประกอบด้วย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E-Service, E-Learning,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และ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E-Management 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926667"/>
              </p:ext>
            </p:extLst>
          </p:nvPr>
        </p:nvGraphicFramePr>
        <p:xfrm>
          <a:off x="478465" y="1357993"/>
          <a:ext cx="11203663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จำนวนระบบเทคโนโลยีเพื่อการเรียนรู้ ของบุคลากร (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e-Learning)</a:t>
                      </a:r>
                      <a:endParaRPr lang="th-TH" sz="3200" dirty="0" smtClean="0">
                        <a:effectLst/>
                        <a:latin typeface="Angsana New" pitchFamily="18" charset="-34"/>
                        <a:ea typeface="Cordia New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จำนวน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96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7110" y="171293"/>
            <a:ext cx="856195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PH27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ร้อยละของสถานบริการที่ผ่านเกณฑ์มาตรฐานคุณภาพข้อมูล</a:t>
            </a:r>
            <a:endParaRPr lang="en-US" sz="3200" b="1" dirty="0">
              <a:solidFill>
                <a:prstClr val="black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767448"/>
              </p:ext>
            </p:extLst>
          </p:nvPr>
        </p:nvGraphicFramePr>
        <p:xfrm>
          <a:off x="478465" y="1357993"/>
          <a:ext cx="11203663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3806455"/>
                <a:gridCol w="1105786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จำนวนสถานบริการที่ผ่านเกณฑ์คุณภาพข้อมูลตามเกณฑ์ที่กำหนด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จำนวน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3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363" y="171293"/>
            <a:ext cx="1106745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ตัวชี้วัดที่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PH28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ร้อยละของผลงานวิชาการด้านสุขภาพที่เผยแพร่ให้หน่วยงานต่างๆนำไปใช้ประโยชน์</a:t>
            </a:r>
            <a:endParaRPr lang="en-US" sz="3200" b="1" dirty="0">
              <a:solidFill>
                <a:prstClr val="black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66112"/>
              </p:ext>
            </p:extLst>
          </p:nvPr>
        </p:nvGraphicFramePr>
        <p:xfrm>
          <a:off x="478465" y="1357993"/>
          <a:ext cx="11203663" cy="2243328"/>
        </p:xfrm>
        <a:graphic>
          <a:graphicData uri="http://schemas.openxmlformats.org/drawingml/2006/table">
            <a:tbl>
              <a:tblPr firstRow="1" firstCol="1" bandRow="1"/>
              <a:tblGrid>
                <a:gridCol w="3604437"/>
                <a:gridCol w="1307804"/>
                <a:gridCol w="1127052"/>
                <a:gridCol w="1350334"/>
                <a:gridCol w="1307805"/>
                <a:gridCol w="1286540"/>
                <a:gridCol w="1219691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ข้อมูลพื้นฐานประกอบตัวชี้วัด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หน่วยวัด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ผลการดำเนินงานในอดีต ปีงบประมาณ พ.ศ. </a:t>
                      </a: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2560-2564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2560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2561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2562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2563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2564</a:t>
                      </a:r>
                      <a:endParaRPr lang="en-US" sz="32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จำนวนหน่วยงานที่มีผลงานวิจัย/</a:t>
                      </a:r>
                      <a:r>
                        <a:rPr lang="en-US" sz="3200" dirty="0" smtClean="0">
                          <a:effectLst/>
                          <a:latin typeface="Angsana New" pitchFamily="18" charset="-34"/>
                          <a:ea typeface="Cordia New"/>
                          <a:cs typeface="Angsana New" pitchFamily="18" charset="-34"/>
                        </a:rPr>
                        <a:t>R2R</a:t>
                      </a:r>
                      <a:endParaRPr lang="th-TH" sz="3200" dirty="0" smtClean="0">
                        <a:effectLst/>
                        <a:latin typeface="Angsana New" pitchFamily="18" charset="-34"/>
                        <a:ea typeface="Cordia New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หน่วยงาน</a:t>
                      </a:r>
                      <a:endParaRPr lang="en-US" sz="32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3"/>
          <a:stretch/>
        </p:blipFill>
        <p:spPr bwMode="auto">
          <a:xfrm>
            <a:off x="5842407" y="983880"/>
            <a:ext cx="5723443" cy="284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600635" y="408581"/>
            <a:ext cx="10945906" cy="56857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02603" tIns="51305" rIns="102603" bIns="51305">
            <a:noAutofit/>
          </a:bodyPr>
          <a:lstStyle>
            <a:lvl1pPr algn="ctr" defTabSz="104131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ปัญหาสาธารณสุขสำคัญของคนเพชรบูรณ์</a:t>
            </a:r>
            <a:endParaRPr lang="th-TH" sz="28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7"/>
          <a:stretch/>
        </p:blipFill>
        <p:spPr bwMode="auto">
          <a:xfrm>
            <a:off x="6618158" y="3724335"/>
            <a:ext cx="2087897" cy="93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578221" y="977153"/>
            <a:ext cx="549536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เชิงประเด็น</a:t>
            </a:r>
          </a:p>
          <a:p>
            <a:pPr marL="457200" indent="-457200">
              <a:buFont typeface="+mj-lt"/>
              <a:buAutoNum type="arabicParenR"/>
            </a:pPr>
            <a:r>
              <a:rPr lang="th-TH" sz="2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ไวรัส</a:t>
            </a: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ตับอักเสบ</a:t>
            </a:r>
          </a:p>
          <a:p>
            <a:pPr marL="457200" indent="-457200">
              <a:buFont typeface="+mj-lt"/>
              <a:buAutoNum type="arabicParenR"/>
            </a:pP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มะเร็ง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หัวใจและหลอดเลือด  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แม่ตาย ลูกตาย </a:t>
            </a:r>
          </a:p>
          <a:p>
            <a:pPr marL="457200" indent="-457200">
              <a:buFont typeface="+mj-lt"/>
              <a:buAutoNum type="arabicParenR"/>
            </a:pP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โรคเบาหวาน </a:t>
            </a: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ความดันโลหิตสูง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TB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covid-19</a:t>
            </a:r>
            <a:endParaRPr lang="th-TH" sz="2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ไข้เลือดออก</a:t>
            </a:r>
          </a:p>
          <a:p>
            <a:pPr marL="457200" indent="-457200">
              <a:buFont typeface="+mj-lt"/>
              <a:buAutoNum type="arabicParenR"/>
            </a:pP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คุณภาพชีวิต ผู้สูงอายุ</a:t>
            </a:r>
          </a:p>
          <a:p>
            <a:pPr marL="457200" indent="-457200">
              <a:buFont typeface="+mj-lt"/>
              <a:buAutoNum type="arabicParenR"/>
            </a:pP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การบาดเจ็บจากอุบัติเหตุ </a:t>
            </a:r>
          </a:p>
          <a:p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เชิงระบบ</a:t>
            </a:r>
          </a:p>
          <a:p>
            <a:pPr marL="457200" indent="-457200">
              <a:buFont typeface="+mj-lt"/>
              <a:buAutoNum type="arabicParenR"/>
            </a:pP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ระบบบริการ </a:t>
            </a:r>
          </a:p>
          <a:p>
            <a:pPr marL="457200" indent="-457200">
              <a:buFont typeface="+mj-lt"/>
              <a:buAutoNum type="arabicParenR"/>
            </a:pP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ระบบบริหารการเงิน</a:t>
            </a: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การคลัง  </a:t>
            </a:r>
            <a:endParaRPr lang="th-TH" sz="2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ข้อมูล</a:t>
            </a: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สารสนเทศ</a:t>
            </a:r>
            <a:r>
              <a:rPr lang="th-TH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สุขภาพ</a:t>
            </a:r>
            <a:endParaRPr lang="th-TH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76" y="992779"/>
            <a:ext cx="2382031" cy="7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9"/>
          <a:stretch/>
        </p:blipFill>
        <p:spPr bwMode="auto">
          <a:xfrm>
            <a:off x="4898839" y="5630256"/>
            <a:ext cx="1799940" cy="100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79" y="5355549"/>
            <a:ext cx="1873685" cy="127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29" y="4806366"/>
            <a:ext cx="1745229" cy="82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64" y="4764192"/>
            <a:ext cx="1780152" cy="107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05" y="4594497"/>
            <a:ext cx="1969959" cy="90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29" y="3724335"/>
            <a:ext cx="1745229" cy="110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64" y="3770352"/>
            <a:ext cx="1805172" cy="10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872" y="3360930"/>
            <a:ext cx="1339606" cy="103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48" y="1686303"/>
            <a:ext cx="1451959" cy="83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9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79" y="717954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571443" y="1596023"/>
            <a:ext cx="86210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ทิศทางยุทธศาสตร์การพัฒนา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สุขภาพ  (สอดคล้องของแผน 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ระดับ)</a:t>
            </a:r>
          </a:p>
          <a:p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40"/>
          <p:cNvSpPr/>
          <p:nvPr/>
        </p:nvSpPr>
        <p:spPr>
          <a:xfrm>
            <a:off x="969216" y="1974924"/>
            <a:ext cx="2934043" cy="5232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th-TH" sz="1200" b="1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แผนยุทธศาสตร์ชาติ ระยะ </a:t>
            </a:r>
            <a:r>
              <a:rPr lang="en-US" sz="1200" b="1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th-TH" sz="1200" b="1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ปี </a:t>
            </a:r>
            <a:endParaRPr lang="th-TH" sz="1200" b="1" dirty="0" smtClean="0">
              <a:solidFill>
                <a:srgbClr val="00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th-TH" sz="1200" b="1" dirty="0" smtClean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sz="1200" b="1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ด้านสาธารณสุข) </a:t>
            </a:r>
            <a:endParaRPr lang="en-US" sz="12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969217" y="2516871"/>
            <a:ext cx="2934043" cy="5422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th-TH" sz="1200" b="1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แผนยุทธศาสตร์พัฒนา</a:t>
            </a:r>
            <a:r>
              <a:rPr lang="th-TH" sz="1200" b="1" dirty="0" smtClean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 และ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th-TH" sz="1200" b="1" dirty="0" smtClean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กลุ่ม</a:t>
            </a:r>
            <a:r>
              <a:rPr lang="th-TH" sz="1200" b="1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จังหวัด(ภาคเหนือ</a:t>
            </a:r>
            <a:r>
              <a:rPr lang="th-TH" sz="1200" b="1" dirty="0" smtClean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ตอนล่าง 1)</a:t>
            </a:r>
            <a:endParaRPr lang="en-US" sz="11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080681" y="1880781"/>
            <a:ext cx="510426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แผนยุทธศาสตร์สุขภาพจังหวัดเพชรบูรณ์ ระยะ 5 ปี (พ.ศ.2560 – 2564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และ ฉบับทบทวน พ.ศ.2565 </a:t>
            </a:r>
          </a:p>
          <a:p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กำลังจัดทำ ฉบับ พ.ศ. 2566 – 2570 ปรับตามแผนยุทธศาสตร์พัฒนาจังหวัดเพชรบูรณ์ 2566 - 2570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 </a:t>
            </a:r>
          </a:p>
          <a:p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โดยพิจารณา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ความสอดคล้องเชื่อมโยง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กับ</a:t>
            </a:r>
          </a:p>
          <a:p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แผนยุทธศาสตร์ชาติ 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ระดับ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กระทรวง กลุ่มจังหวัด     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เขตสุขภาพ 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กับ</a:t>
            </a:r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ประเด็น</a:t>
            </a:r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ปัญหาสุขภาพ</a:t>
            </a:r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และ      บริบท</a:t>
            </a:r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ของ</a:t>
            </a:r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พื้นที่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ตามแนวยุทธศาสตร์ความ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เลิศ      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 ด้าน 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(4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Excellences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ได้แก่ </a:t>
            </a:r>
            <a:endParaRPr lang="th-TH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 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สุขภาพ ป้องกันโรค และคุ้มครองผู้บริโภคเป็นเลิศ (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Promotion Prevention and Protection: PP&amp;P Excellence) </a:t>
            </a:r>
            <a:endParaRPr lang="th-TH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ด้านบริการเป็น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เลิศ </a:t>
            </a:r>
            <a:endParaRPr lang="th-TH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Service Excellence) </a:t>
            </a:r>
            <a:endParaRPr lang="th-TH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ด้าน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บุคลากรเป็นเลิศ </a:t>
            </a:r>
            <a:endParaRPr lang="th-TH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People Excellence) </a:t>
            </a:r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และ</a:t>
            </a:r>
          </a:p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ด้าน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บริหารเป็นเลิศ </a:t>
            </a:r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ด้วย</a:t>
            </a:r>
            <a:r>
              <a:rPr lang="th-TH" sz="1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ธรรมาภิ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บาล </a:t>
            </a:r>
            <a:endParaRPr lang="th-TH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Governance Excellence) </a:t>
            </a:r>
          </a:p>
        </p:txBody>
      </p:sp>
      <p:sp>
        <p:nvSpPr>
          <p:cNvPr id="11" name="Rectangle 2"/>
          <p:cNvSpPr/>
          <p:nvPr/>
        </p:nvSpPr>
        <p:spPr>
          <a:xfrm>
            <a:off x="969217" y="3066496"/>
            <a:ext cx="2934043" cy="5422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th-TH" sz="1200" b="1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แผน</a:t>
            </a:r>
            <a:r>
              <a:rPr lang="th-TH" sz="1200" b="1" dirty="0" smtClean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เขตสุขภาพที่ 2</a:t>
            </a:r>
            <a:endParaRPr lang="en-US" sz="11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ดาว 32 แฉก 6"/>
          <p:cNvSpPr/>
          <p:nvPr/>
        </p:nvSpPr>
        <p:spPr>
          <a:xfrm>
            <a:off x="8871045" y="2124880"/>
            <a:ext cx="2921672" cy="2751920"/>
          </a:xfrm>
          <a:prstGeom prst="star32">
            <a:avLst>
              <a:gd name="adj" fmla="val 44483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ประเด็น</a:t>
            </a:r>
          </a:p>
          <a:p>
            <a:pPr algn="ctr"/>
            <a:r>
              <a:rPr lang="th-TH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ปัญหาสุขภาพ และบริบท</a:t>
            </a:r>
          </a:p>
          <a:p>
            <a:pPr algn="ctr"/>
            <a:r>
              <a:rPr lang="th-TH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ของ</a:t>
            </a:r>
            <a:r>
              <a:rPr lang="th-TH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พื้นที่ </a:t>
            </a:r>
            <a:endParaRPr lang="en-US" sz="2400" dirty="0">
              <a:solidFill>
                <a:srgbClr val="FFFF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21" y="3647685"/>
            <a:ext cx="1471268" cy="1864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8" name="Picture 4" descr="http://www.osmnorth-s1.moi.go.th/storage/news/September2021/ARZ2EtTNc7BUVLIQRoA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77" y="3685422"/>
            <a:ext cx="1579243" cy="111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1" y="4433998"/>
            <a:ext cx="1592890" cy="1078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105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5120000" y="104185"/>
            <a:ext cx="1681366" cy="5229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190" tIns="45591" rIns="91190" bIns="45591" rtlCol="0">
            <a:spAutoFit/>
          </a:bodyPr>
          <a:lstStyle/>
          <a:p>
            <a:pPr defTabSz="1061145"/>
            <a:r>
              <a:rPr lang="th-TH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ประชากร</a:t>
            </a:r>
            <a:endParaRPr lang="th-TH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9" name="แผนภูมิ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29586"/>
              </p:ext>
            </p:extLst>
          </p:nvPr>
        </p:nvGraphicFramePr>
        <p:xfrm>
          <a:off x="535023" y="877362"/>
          <a:ext cx="5397141" cy="3851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38451" y="1603781"/>
            <a:ext cx="1075431" cy="4614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lIns="91190" tIns="45591" rIns="91190" bIns="45591" rtlCol="0">
            <a:spAutoFit/>
          </a:bodyPr>
          <a:lstStyle/>
          <a:p>
            <a:pPr defTabSz="911910"/>
            <a:r>
              <a:rPr lang="en-US" sz="2400" dirty="0" smtClean="0">
                <a:solidFill>
                  <a:prstClr val="black"/>
                </a:solidFill>
              </a:rPr>
              <a:t>49.28%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24482" y="1525334"/>
            <a:ext cx="1075431" cy="4614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lIns="91190" tIns="45591" rIns="91190" bIns="45591" rtlCol="0">
            <a:spAutoFit/>
          </a:bodyPr>
          <a:lstStyle/>
          <a:p>
            <a:pPr defTabSz="911910"/>
            <a:r>
              <a:rPr lang="en-US" sz="2400" dirty="0" smtClean="0">
                <a:solidFill>
                  <a:prstClr val="black"/>
                </a:solidFill>
              </a:rPr>
              <a:t>50.72%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5" name="รูปภาพ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9" y="877362"/>
            <a:ext cx="953746" cy="637167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74" y="812158"/>
            <a:ext cx="727060" cy="637167"/>
          </a:xfrm>
          <a:prstGeom prst="rect">
            <a:avLst/>
          </a:prstGeom>
        </p:spPr>
      </p:pic>
      <p:sp>
        <p:nvSpPr>
          <p:cNvPr id="45" name="สี่เหลี่ยมผืนผ้า 44"/>
          <p:cNvSpPr/>
          <p:nvPr/>
        </p:nvSpPr>
        <p:spPr>
          <a:xfrm>
            <a:off x="32437" y="6342511"/>
            <a:ext cx="7863299" cy="4303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6105" tIns="53052" rIns="106105" bIns="53052">
            <a:spAutoFit/>
          </a:bodyPr>
          <a:lstStyle/>
          <a:p>
            <a:pPr defTabSz="1061145"/>
            <a:r>
              <a:rPr lang="th-TH" sz="21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ที่มา : ข้อมูลประชากรจากฐานข้อมูลทะเบียนราษฎร์ เดือน พฤษภาคม ปี 2565</a:t>
            </a:r>
            <a:endParaRPr lang="en-US" sz="21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</p:txBody>
      </p:sp>
      <p:sp>
        <p:nvSpPr>
          <p:cNvPr id="22" name="วงรี 21"/>
          <p:cNvSpPr/>
          <p:nvPr/>
        </p:nvSpPr>
        <p:spPr>
          <a:xfrm>
            <a:off x="4826834" y="3341120"/>
            <a:ext cx="1573649" cy="14658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90" tIns="45591" rIns="91190" bIns="45591" rtlCol="0" anchor="ctr"/>
          <a:lstStyle/>
          <a:p>
            <a:pPr algn="ctr" defTabSz="911910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3877204" y="4586919"/>
            <a:ext cx="1573649" cy="1465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190" tIns="45591" rIns="91190" bIns="45591" rtlCol="0" anchor="ctr"/>
          <a:lstStyle/>
          <a:p>
            <a:pPr algn="ctr" defTabSz="911910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24" name="วงรี 23"/>
          <p:cNvSpPr/>
          <p:nvPr/>
        </p:nvSpPr>
        <p:spPr>
          <a:xfrm>
            <a:off x="2347771" y="4629054"/>
            <a:ext cx="1573649" cy="1465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190" tIns="45591" rIns="91190" bIns="45591" rtlCol="0" anchor="ctr"/>
          <a:lstStyle/>
          <a:p>
            <a:pPr algn="ctr" defTabSz="911910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25" name="วงรี 24"/>
          <p:cNvSpPr/>
          <p:nvPr/>
        </p:nvSpPr>
        <p:spPr>
          <a:xfrm>
            <a:off x="794181" y="4594114"/>
            <a:ext cx="1573649" cy="1465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190" tIns="45591" rIns="91190" bIns="45591" rtlCol="0" anchor="ctr"/>
          <a:lstStyle/>
          <a:p>
            <a:pPr algn="ctr" defTabSz="911910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26" name="วงรี 25"/>
          <p:cNvSpPr/>
          <p:nvPr/>
        </p:nvSpPr>
        <p:spPr>
          <a:xfrm>
            <a:off x="-6466" y="3130287"/>
            <a:ext cx="1573649" cy="14256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190" tIns="45591" rIns="91190" bIns="45591" rtlCol="0" anchor="ctr"/>
          <a:lstStyle/>
          <a:p>
            <a:pPr algn="ctr" defTabSz="911910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694" y="3135907"/>
            <a:ext cx="697122" cy="399849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ปฐมวัย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1983" y="4594114"/>
            <a:ext cx="719564" cy="399849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วัยเรียน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7539" y="4626436"/>
            <a:ext cx="580103" cy="399849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วัยรุ่น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0615" y="4628952"/>
            <a:ext cx="833378" cy="399849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วัยทำงาน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7160" y="3341120"/>
            <a:ext cx="745212" cy="399849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ผู้สูงอายุ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8335" y="3922308"/>
            <a:ext cx="653840" cy="707626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algn="ctr" defTabSz="911910"/>
            <a:r>
              <a:rPr lang="th-TH" sz="20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ร้อยละ</a:t>
            </a:r>
          </a:p>
          <a:p>
            <a:pPr algn="ctr"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4.25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4845" y="5386135"/>
            <a:ext cx="653840" cy="707626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algn="ctr" defTabSz="911910"/>
            <a:r>
              <a:rPr lang="th-TH" sz="20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ร้อยละ</a:t>
            </a:r>
          </a:p>
          <a:p>
            <a:pPr algn="ctr"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11.09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37539" y="5420973"/>
            <a:ext cx="653840" cy="707626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algn="ctr" defTabSz="911910"/>
            <a:r>
              <a:rPr lang="th-TH" sz="20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ร้อยละ</a:t>
            </a:r>
          </a:p>
          <a:p>
            <a:pPr algn="ctr"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8.45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37110" y="5421075"/>
            <a:ext cx="653840" cy="707626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algn="ctr" defTabSz="911910"/>
            <a:r>
              <a:rPr lang="th-TH" sz="20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ร้อยละ</a:t>
            </a:r>
          </a:p>
          <a:p>
            <a:pPr algn="ctr" defTabSz="911910"/>
            <a:r>
              <a:rPr lang="th-TH" sz="20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56.20</a:t>
            </a:r>
            <a:endParaRPr lang="en-US" sz="20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88532" y="4145337"/>
            <a:ext cx="653840" cy="707626"/>
          </a:xfrm>
          <a:prstGeom prst="rect">
            <a:avLst/>
          </a:prstGeom>
          <a:noFill/>
        </p:spPr>
        <p:txBody>
          <a:bodyPr wrap="none" lIns="91190" tIns="45591" rIns="91190" bIns="45591" rtlCol="0">
            <a:spAutoFit/>
          </a:bodyPr>
          <a:lstStyle/>
          <a:p>
            <a:pPr algn="ctr" defTabSz="911910"/>
            <a:r>
              <a:rPr lang="th-TH" sz="20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ร้อยละ</a:t>
            </a:r>
          </a:p>
          <a:p>
            <a:pPr algn="ctr" defTabSz="911910"/>
            <a:r>
              <a:rPr lang="th-TH" sz="2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20.01</a:t>
            </a:r>
            <a:endParaRPr lang="en-US" sz="20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6" y="3527621"/>
            <a:ext cx="1053915" cy="54938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1" y="4889120"/>
            <a:ext cx="975210" cy="65170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95" y="4923958"/>
            <a:ext cx="1006079" cy="65170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91" y="3595440"/>
            <a:ext cx="1558958" cy="77096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26" y="4923959"/>
            <a:ext cx="1101156" cy="651706"/>
          </a:xfrm>
          <a:prstGeom prst="rect">
            <a:avLst/>
          </a:prstGeom>
        </p:spPr>
      </p:pic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940720" y="73899"/>
            <a:ext cx="2744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976,339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คน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39533" y="6281800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  <a:latin typeface="FreesiaUPC" pitchFamily="34" charset="-34"/>
                <a:cs typeface="FreesiaUPC" pitchFamily="34" charset="-34"/>
              </a:rPr>
              <a:t>**</a:t>
            </a:r>
            <a:r>
              <a:rPr lang="th-TH" b="1" dirty="0" smtClean="0">
                <a:solidFill>
                  <a:srgbClr val="CCFFCC"/>
                </a:solidFill>
                <a:latin typeface="FreesiaUPC" pitchFamily="34" charset="-34"/>
                <a:cs typeface="FreesiaUPC" pitchFamily="34" charset="-34"/>
              </a:rPr>
              <a:t>ตาม</a:t>
            </a:r>
            <a:r>
              <a:rPr lang="th-TH" b="1" dirty="0">
                <a:solidFill>
                  <a:srgbClr val="CCFFCC"/>
                </a:solidFill>
                <a:latin typeface="FreesiaUPC" pitchFamily="34" charset="-34"/>
                <a:cs typeface="FreesiaUPC" pitchFamily="34" charset="-34"/>
              </a:rPr>
              <a:t>ทะเบียนราษฎร์</a:t>
            </a:r>
            <a:r>
              <a:rPr lang="en-US" b="1" dirty="0">
                <a:solidFill>
                  <a:srgbClr val="CCFFCC"/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20216" y="2163851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481,115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450853" y="1977265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495,224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219707" y="227383"/>
            <a:ext cx="4703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(2564) อัตราเกิด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6.03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อัตราตาย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9.68</a:t>
            </a:r>
          </a:p>
          <a:p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ต่อ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พัน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ประชากร (</a:t>
            </a:r>
            <a:r>
              <a:rPr lang="th-TH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อัตราเพิ่ม – 3.65</a:t>
            </a:r>
            <a:r>
              <a:rPr lang="th-TH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83" y="723782"/>
            <a:ext cx="5136776" cy="279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66" y="3522879"/>
            <a:ext cx="5166679" cy="261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2-2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1922305" y="1596023"/>
            <a:ext cx="4846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จุดยืนการพัฒนาแผนยุทธศาสตร์สุขภาพ 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922305" y="1921043"/>
            <a:ext cx="9159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แนวทางและจุดยืนตำแหน่งการพัฒนาด้านสุขภาพจังหวัดเพชรบูรณ์ </a:t>
            </a:r>
            <a:endParaRPr lang="th-TH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Strategic Needs: SN &amp; Strategic Positioning: SP)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829478" y="2567374"/>
            <a:ext cx="9251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ระดม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พลังภาคีทุกภาคส่วนทั้งภาครัฐ ภาคเอกชน ภาคประชาชนและประชาสังคม เกิดคุณค่าต่อการพัฒนา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จัดการ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แหล่งอาหารของประชาชนให้มีความมั่นคงทางสุขภาพ ให้มีสภาพแวดล้อมที่ปราศจากมลพิษ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มุ่ง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พัฒนาคุณภาพชีวิตของคนทุกกลุ่มวัยที่สามารถดูแลสุขภาพได้อย่างทั่วถึง เป็นธรรม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สร้างชุมชน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ที่เป็นสังคมสุขภาวะ 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เสริมสร้าง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ขีดความสามารถของประชาชน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สร้าง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นิสัยสุขภาพใหม่แก่ประชาชนให้การมีสุขภาพดีเป็นหน้าที่พื้นฐานของทุกคน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ควบคุม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ป้องกันโรค และภัยคุกคามทางสุขภาพเชิง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รุก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จัดการวิกฤตการป่วยตายของประชาชน 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ลด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ความเสี่ยงการเกิด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ผู้ป่วย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บริหารจัดการผู้ป่วยแบบองค์รวม ปฏิรูประบบการจัดการปัญหาโรคเรื้อรัง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สร้างความเข้มแข็งของระบบบริการปฐมภูมิที่เหมาะสม  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พัฒนา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สถานบริการสุขภาพทุกระดับให้มีคุณภาพ มาตรฐาน ที่ยั่งยืน ผู้รับบริการเชื่อมั่นในระบบบริการสุขภาพ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เสริมสร้างศักยภาพการบริหารจัดการให้มีความเป็นเลิศ มี</a:t>
            </a:r>
            <a:r>
              <a:rPr lang="th-TH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ธรรมาภิ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บาล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พัฒนาบุคลากรทางการแพทย์ แ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ละสาธารณสุข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2-3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018272" y="1685670"/>
            <a:ext cx="5748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ทิศทางการพัฒนาตามศักยภาพ (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TOWS Matrix)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292387"/>
              </p:ext>
            </p:extLst>
          </p:nvPr>
        </p:nvGraphicFramePr>
        <p:xfrm>
          <a:off x="1311275" y="2244209"/>
          <a:ext cx="9604375" cy="340004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5005800"/>
                <a:gridCol w="459857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ทิศทางเชิงรุก</a:t>
                      </a:r>
                      <a:r>
                        <a:rPr lang="en-US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(SO)</a:t>
                      </a:r>
                      <a:endParaRPr lang="en-US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ทิศทางเชิงป้อง</a:t>
                      </a:r>
                      <a:r>
                        <a:rPr lang="en-US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(ST)</a:t>
                      </a:r>
                      <a:endParaRPr lang="en-US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เสริมสร้างความเข้มแข็งการเป็นเมืองสุขภาวะด้วยความร่วมมือขององค์กรภาคีทุกภาคส่วนในการ</a:t>
                      </a:r>
                      <a:b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th-TH" sz="16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บูรณา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การนโยบายทรัพยากรและ</a:t>
                      </a:r>
                      <a:r>
                        <a:rPr lang="th-TH" sz="16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พันธ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สัญญาในการขับเคลื่อนวาระสุขภาพ เมืองแห่งความสุขด้วยสุขภาพดี</a:t>
                      </a:r>
                      <a:endParaRPr lang="en-US" sz="12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กระดับการบริการทางการแพทย์สู่ความเป็นเลิศด้านโรคหัวใจและหลอดเลือดและการจัดการสุขภาพผู้สูงอายุที่มีมาตรฐานทางการแพทย์ระดับประเทศและสากล</a:t>
                      </a:r>
                      <a:endParaRPr lang="en-US" sz="12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7559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ัฒนาระบบบริการสุขภาพปฐมภูมิสร้างระบบสุขภาพของชุมชนให้ชุมชนสามารถจัดการสุขภาพโดยการสร้างสิ่งแวดล้อมที่เอื้อต่อการสร้างและจัดการปัญหาสุขภาพด้วยพลังชุมชนเอง </a:t>
                      </a:r>
                      <a:endParaRPr lang="en-US" sz="12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สร้างหลักประกันสุขภาพทางด้านอาหารให้มีความปลอดภัยโดยการร่วมมือกับภาคีเครือข่ายให้จังหวัดเพชรบูรณ์เป็นแหล่งอาหารสุขภาพครบวงจรและยั่งยืน</a:t>
                      </a:r>
                      <a:endParaRPr lang="en-US" sz="12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ปฏิรูประบบการคุ้มครองป้องกันโรคด้วยทีมสุขภาพระดับเชี่ยวชาญและการปฏิบัติการที่รวดเร็ว ทันสมัย พร้อมเพิ่มประสิทธิภาพการคุ้มครองผู้บริโภคให้ปลอดจากภัยคุกคามทางสุขภาพได้</a:t>
                      </a:r>
                      <a:endParaRPr lang="en-US" sz="12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rgbClr val="FFFF0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2-4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018272" y="1685670"/>
            <a:ext cx="5748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ทิศทางการพัฒนาตามศักยภาพ (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TOWS Matrix)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149045"/>
              </p:ext>
            </p:extLst>
          </p:nvPr>
        </p:nvGraphicFramePr>
        <p:xfrm>
          <a:off x="1234115" y="2119135"/>
          <a:ext cx="9888810" cy="368046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9888810"/>
              </a:tblGrid>
              <a:tr h="202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ทิศทางเชิงแก้</a:t>
                      </a:r>
                      <a:r>
                        <a:rPr lang="en-US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(WO)</a:t>
                      </a:r>
                      <a:endParaRPr lang="en-US" sz="11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9627" marR="49627" marT="0" marB="0"/>
                </a:tc>
              </a:tr>
              <a:tr h="32467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เสริมสร้างขีดความสามารถทางสุขภาพแก่ประชาชนเพื่อให้พึ่งตนเองทางสุขภาพได้ จัดการสุขภาพของตนเอง ครอบครัว จนเกิดนิสัยครอบครัวสุขภาพดีที่ยั่งยืน 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รวมพลังทุกภาคส่วน ท้องถิ่น และชุมชนเพื่อแก้วิกฤตปัญหา</a:t>
                      </a:r>
                      <a:r>
                        <a:rPr lang="th-TH" sz="16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สุขภาพและ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การจัดการโรคเรื้อรังที่ยั่งยืน เน้นการเปลี่ยนแปลงในทั่วทุกพื้นที่อย่างทั่วถึง และปฏิบัติการเชิงรุกจนถึงประชาชนระดับทั่วถึง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ปฏิรูประบบการจัดการสุขภาพแม่และเด็ก วัยเรียน วัยรุ่น วัยทำงาน เน้นการเสริมความเข้มแข็งคนสุขภาพดี เปลี่ยนสุขภาพกลุ่มเสี่ยงและฟื้นฟูสุขภาพกลุ่มป่วยด้วยระบบการดูแลสุขภาพแบบเข้าถึงในระดับครอบครัวและบุคคลด้วยกลไกทีมหมอครอบครัว และประชารัฐด้านสุขภาพ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พัฒนาคุณภาพการจัดบริการของสถานบริการสุขภาพทุกระดับให้มีความปลอดภัยไร้รอยต่อ ประชาชนเข้าถึงด้วยความสะดวก มีความเชื่อมั่นในคุณภาพการบริการ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 เตรียมพร้อมระบบสุขภาพจังหวัดเพชรบูรณ์รองรับระบบสุขภาพของผู้สูงอายุ </a:t>
                      </a:r>
                      <a:r>
                        <a:rPr lang="th-TH" sz="16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บูรณา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การความร่วมมือกับท้องถิ่น ชุมชน และภาคีทุกภาคส่วนร่วมจัดการระบบสุขภาพและสวัสดิการสุขภาพในผู้สูงอายุ ยกระดับจังหวัดเป็นศูนย์อภิบาลสุขภาพผู้สูงอายุในระดับ</a:t>
                      </a:r>
                      <a:r>
                        <a:rPr lang="th-TH" sz="16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ภูมิภาค</a:t>
                      </a:r>
                      <a:r>
                        <a:rPr lang="th-TH" sz="1600" u="none" strike="noStrike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9627" marR="49627" marT="0" marB="0">
                    <a:solidFill>
                      <a:srgbClr val="CCFFCC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4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2-5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018272" y="1685670"/>
            <a:ext cx="5748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ทิศทางการพัฒนาตามศักยภาพ (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TOWS Matrix)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17877"/>
              </p:ext>
            </p:extLst>
          </p:nvPr>
        </p:nvGraphicFramePr>
        <p:xfrm>
          <a:off x="1234115" y="2244209"/>
          <a:ext cx="9681535" cy="356218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9681535"/>
              </a:tblGrid>
              <a:tr h="202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ทิศทางเชิงแก้</a:t>
                      </a:r>
                      <a:r>
                        <a:rPr lang="en-US" sz="1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(WO)</a:t>
                      </a:r>
                      <a:endParaRPr lang="en-US" sz="11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9627" marR="49627" marT="0" marB="0"/>
                </a:tc>
              </a:tr>
              <a:tr h="32467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พัฒนาระบบการบริหารสุขภาพด้วยยุทธศาสตร์การพัฒนาทั่วทั้งจังหวัดเน้นการยกระดับการบริหารสู่องค์กร</a:t>
                      </a:r>
                      <a:r>
                        <a:rPr lang="th-TH" sz="16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ธรรมาภิ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บาลที่เข้มแข็งและมีศักยภาพในการพึ่งตนเองทางการเงินการคลังได้สูง มุ่งพัฒนาองค์กรสาธารณสุขทุกแห่งให้เป็นองค์กรแห่งการเรียนรู้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 สร้างสรรค์องค์ความรู้และนวัตกรรมสุขภาพ เพื่อการจัดการสุขภาพเพื่อสนองต่อความต้องการพื้นที่ พร้อมยกระดับการจัดการและการบริการสู่องค์กรทันสมัยสู่</a:t>
                      </a:r>
                      <a:r>
                        <a:rPr lang="th-TH" sz="16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สังคมดิจิทัล</a:t>
                      </a: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ที่ก้าวทันความเปลี่ยนแปลง สร้างคลังสารสนเทศสุขทางภาพที่มีคุณภาพ เพื่อการบริหารและการพัฒนาที่มีคุณภาพ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 เพิ่มประสิทธิภาพการบริหารทรัพยากรบุคคลเน้นการใช้ประโยชน์ร่วมกันอย่างมีประสิทธิภาพสูงสุดพร้อมทั้งพัฒนาบุคลากรทางการแพทย์และบุคลากรทุกระดับให้มีสมรรถนะที่สูงรองรับภารกิจและยุทธศาสตร์สุขภาพของประชาชน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 เสริมสร้างความสุข ความภาคภูมิใจในภารกิจสุขภาพเพื่อประชาชนแก่บุคลากรทุกระดับ และภาคีเครือข่าย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u="none" strike="noStrike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9627" marR="49627" marT="0" marB="0">
                    <a:solidFill>
                      <a:srgbClr val="CCFFCC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1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2-6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700996" y="2327596"/>
            <a:ext cx="1146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ภาพรวม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/>
        </p:blipFill>
        <p:spPr bwMode="auto">
          <a:xfrm>
            <a:off x="1824929" y="1484914"/>
            <a:ext cx="8328757" cy="501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2-7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6606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การแปลงแผนยุทธศาสตร์สู่การปฏิบัติ และแผนปฏิบัติการ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19951" y="2055002"/>
            <a:ext cx="8961453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8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วิสัยทัศน์ (</a:t>
            </a:r>
            <a:r>
              <a:rPr lang="en-US" sz="28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Vision</a:t>
            </a:r>
            <a:r>
              <a:rPr lang="th-TH" sz="28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34115" y="2716323"/>
            <a:ext cx="10061414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th-TH" sz="4800" b="1" i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เพชรบูรณ์</a:t>
            </a:r>
            <a:r>
              <a:rPr lang="th-TH" sz="4800" b="1" i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ดินแดนแห่งความสุข ประชาชนมีสุขภาวะที่</a:t>
            </a:r>
            <a:r>
              <a:rPr lang="th-TH" sz="4800" b="1" i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ยั่งยืน </a:t>
            </a:r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4800" b="1" i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en-US" sz="48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50" y="4310479"/>
            <a:ext cx="7480144" cy="126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1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2-8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6606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การแปลงแผนยุทธศาสตร์สู่การปฏิบัติ และแผนปฏิบัติการ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43300" y="1881682"/>
            <a:ext cx="109300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u="sng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พันธ</a:t>
            </a:r>
            <a:r>
              <a:rPr lang="th-TH" sz="24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กิจ (</a:t>
            </a:r>
            <a:r>
              <a:rPr lang="en-US" sz="24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Mission</a:t>
            </a:r>
            <a:r>
              <a:rPr lang="th-TH" sz="24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endParaRPr lang="th-TH" sz="2400" b="1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 สนับสนุนให้ทุกภาคส่วนทั้งภาครัฐ เอกชน และประชาชนมีส่วนร่วมอย่างเข้มแข็ง ต่อเนื่อง และมี</a:t>
            </a:r>
            <a:r>
              <a:rPr lang="th-TH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พันธ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สัญญาในการพัฒนาระบบสุขภาพจังหวัด และการขับเคลื่อนการพัฒนาจังหวัดเพชรบูรณ์เป็น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เมืองสุขภาวะที่ยั่งยืน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เสริมสร้างขีดความสามารถของชุมชนในการจัดการสุขภาพของชุมชนอย่างเข้มแข็ง และให้ประชาชน </a:t>
            </a:r>
            <a:b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มีขีดศักยภาพในการ</a:t>
            </a:r>
            <a:r>
              <a:rPr lang="th-TH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พึ่งตนเองทางสุขภาพ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จัดการกับปัญหาวิกฤติทางสุขภาพ ภัยคุกคามทางสุขภาพได้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 สนับสนุน พัฒนาระบบเครือข่ายสุขภาพทั้งในและนอกระบบสาธารณสุขของจังหวัด ให้มีความเข้มแข็ง มี</a:t>
            </a:r>
            <a:r>
              <a:rPr lang="th-TH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พันธ</a:t>
            </a:r>
            <a:r>
              <a:rPr lang="th-TH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สัญญาในการร่วม จัดบริการ และการบริหาร </a:t>
            </a:r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สุขภาพ 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ของ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 อำเภอ ตำบล 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หมู่บ้าน ที่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สามารถสนองตอบต่อปัญหา และแนวโน้มความต้องการทางสุขภาพของพื้นที่ได้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อย่างมี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ประสิทธิภาพ 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จัดบริการสุขภาพแบบองค์รวม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แก่ประชาชนในทุกกลุ่มวัย อย่างทั่วถึง เป็นธรรม มีคุณภาพ และเป็นองค์รวมที่ครอบคลุมทั้งการส่งเสริมสุขภาพ ป้องกันควบคุมโรค รักษาโรค ฟื้นฟู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สุขภาพ การ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คุ้มครองผู้บริโภค   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พัฒนาขีด</a:t>
            </a:r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ความสามารถ 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ทางการ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บริหาร สมรรถนะความเชี่ยวชาญของบุคลากร และการบริการสุขภาพ และการสร้างสรรค์องค์ความรู้ นวัตกรรมทางสุขภาพ สารสนเทศสุขภาพให้มีศักยภาพในการจัดการสุขภาพของจังหวัดได้อย่างมีมาตรฐาน และรองรับความต้องการในอนาคตได้อย่างมีประสิทธิภาพ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2-9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6606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การแปลงแผนยุทธศาสตร์สู่การปฏิบัติ และแผนปฏิบัติการ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43300" y="1881682"/>
            <a:ext cx="1129849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ประเด็นยุทธศาสตร์ (</a:t>
            </a:r>
            <a:r>
              <a:rPr lang="en-US" sz="24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Strategic Issue) </a:t>
            </a:r>
            <a:endParaRPr lang="th-TH" sz="2400" b="1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th-TH" sz="1400" b="1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สุขภาพและป้องกันโรคเป็นเลิศ (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P&amp;P Excellence)</a:t>
            </a: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ขับเคลื่อนการพัฒนาจังหวัดด้วยการ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สร้างเมืองสุขภาวะที่เข้มแข็งแบบมีส่วนร่วม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รวมทั้งจัดการระบบสุขภาพชุมชน พฤติกรรมสุขภาพประชาชนให้เข้มแข็งและพึ่งตนเองได้</a:t>
            </a:r>
          </a:p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บริการเป็นเลิศ (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Service Excellence)</a:t>
            </a:r>
          </a:p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พัฒนาสถานบริการสุขภาพให้มี</a:t>
            </a:r>
            <a:r>
              <a:rPr lang="th-TH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คุณภาพ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 และระบบบริการสุขภาพให้มี</a:t>
            </a:r>
            <a:r>
              <a:rPr lang="th-TH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ความเป็นเลิศ</a:t>
            </a:r>
          </a:p>
          <a:p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บุคลากร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เป็นเลิศ (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People Excellence)</a:t>
            </a: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เสริมสร้างสมรรถนะบุคลากรให้มีความ</a:t>
            </a:r>
            <a:r>
              <a:rPr lang="th-TH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เป็นเลิศในการบริการสุขภาพ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รวมทั้ง</a:t>
            </a:r>
            <a:r>
              <a:rPr lang="th-TH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มีความสุข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ตระหนักในคุณค่าของตนเอง และความ</a:t>
            </a:r>
            <a:r>
              <a:rPr lang="th-TH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ภาคภูมิใจในภารกิจสุขภาพเพื่อประชาชน</a:t>
            </a:r>
          </a:p>
          <a:p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บริหาร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เป็นเลิศด้วย</a:t>
            </a:r>
            <a:r>
              <a:rPr lang="th-TH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ธรรมาภิ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บาล (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Governance Excellence)</a:t>
            </a: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พัฒนาระบบบริหารจัดการให้เป็น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องค์กร</a:t>
            </a:r>
            <a:r>
              <a:rPr lang="th-TH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ธรรมาภิ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บาล </a:t>
            </a:r>
          </a:p>
        </p:txBody>
      </p:sp>
    </p:spTree>
    <p:extLst>
      <p:ext uri="{BB962C8B-B14F-4D97-AF65-F5344CB8AC3E}">
        <p14:creationId xmlns:p14="http://schemas.microsoft.com/office/powerpoint/2010/main" val="6250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2-10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6606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การแปลงแผนยุทธศาสตร์สู่การปฏิบัติ และแผนปฏิบัติการ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43300" y="1881682"/>
            <a:ext cx="1093000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เป้าประสงค์ของประเด็นยุทธศาสตร์ (</a:t>
            </a:r>
            <a:r>
              <a:rPr lang="en-US" sz="20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Strategic Issue Goal) </a:t>
            </a:r>
            <a:r>
              <a:rPr lang="th-TH" sz="1200" b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1)	ระบบสุขภาพจังหวัดสามารถรองรับ และสร้างคุณค่าต่อการขับเคลื่อนการพัฒนาจังหวัด ทั้งด้านเศรษฐกิจ สังคม ความมั่นคง ทรัพยากรธรรมชาติ และสิ่งแวดล้อม</a:t>
            </a: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2)	ภาคีทุกภาคส่วนทั้งภาครัฐ ภาคเอกชน ภาคประชาชนและประชาสังคมมีส่วนขับเคลื่อนวาระสุขภาพของจังหวัดจนบรรลุผลสัมฤทธิ์ </a:t>
            </a: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3)	ประชาชนสุขภาพดี มีความสุขทางสุขภาพแบบองค์รวม ระบบสุขภาพชุมชนเข้มแข็ง  พึ่งตนเองทางสุขภาพได้ ชุมชนเพชรบูรณ์โดดเด่นเป็นเลิศด้านการส่งเสริมสุขภาพ การดูแลสุขภาพทุกกลุ่มวัยแบบองค์รวม และการจัดการโรคเรื้อรัง   </a:t>
            </a: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4)	จังหวัดเพชรบูรณ์ประสบความสำเร็จในการแก้ปัญหาสุขภาพ และโรคสำคัญของพื้นที่ให้ลดน้อยลง อย่างเป็นรูปธรรมในทุกหมู่บ้าน และผ่านมาตรฐานที่สูงกว่าเกณฑ์ประเทศ</a:t>
            </a: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5)	สถานบริการสุขภาพทุกระดับ มีคุณภาพ มาตรฐาน ที่ยั่งยืน มีผลสัมฤทธิ์ทางการแพทย์ในระดับสถานบริการมาตรฐานการสาธารณสุขชั้นนำ เป็นสถานบริการปลอดภัย ที่ประชาชนเชื่อมั่น วางใจได้ </a:t>
            </a: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การบริการที่ยอดเยี่ยม และมาตรฐานการบริการด้วยหัวใจความเป็นมนุษย์</a:t>
            </a: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6)	บุคลากรทางการแพทย์ บุคลากรการสาธารณสุขของจังหวัดมีความเชี่ยวชาญ มีผลงานเป็นที่ประจักษ์ และบุคลากรเครือข่ายสุขภาพมีสมรรถนะดี บุคลากรทุกระดับ มีความสุข ภาคภูมิใจในการบริการสุขภาพประชาชน เป็นต้นแบบของคนสุขภาพดีให้แก่ประชาชน</a:t>
            </a: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7)	องค์กรสาธารณสุขทุกแห่งมีการบริหารจัดการที่เป็นเลิศ เข้มแข็งทางการเงินการคลัง มี</a:t>
            </a:r>
            <a:r>
              <a:rPr lang="th-TH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ธรรมาภิ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บาล และเป็นองค์กรแห่งการเรียนรู้</a:t>
            </a:r>
          </a:p>
          <a:p>
            <a:pPr marL="341313" lvl="0" indent="-341313"/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8)	ระบบสุขภาพของจังหวัดมีความทันสมัย มีระบบฐานข้อมูลและสารสนเทศที่มีคุณภาพ สามารถรองรับการพัฒนาของจังหวัดได้อย่างมีประสิทธิภาพ</a:t>
            </a:r>
          </a:p>
        </p:txBody>
      </p:sp>
    </p:spTree>
    <p:extLst>
      <p:ext uri="{BB962C8B-B14F-4D97-AF65-F5344CB8AC3E}">
        <p14:creationId xmlns:p14="http://schemas.microsoft.com/office/powerpoint/2010/main" val="6250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2-11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6606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การแปลงแผนยุทธศาสตร์สู่การปฏิบัติ และแผนปฏิบัติการ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34115" y="1881682"/>
            <a:ext cx="1033918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กลยุทธ์เพื่อการขับเคลื่อนยุทธศาสตร์ </a:t>
            </a:r>
            <a:endParaRPr lang="th-TH" sz="2000" b="1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การเสริมสร้าง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ความเข้มแข็งการเป็นเมืองสุขภาวะด้วยความร่วมมือขององค์กรภาคีทุกภาคส่วน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ลดปัจจัยเสี่ยงด้านสุขภาพ โรคติดต่อและโรคไม่ติดต่อ โดยสร้างหลักประกันสุขภาพทางด้านอาหารให้มีความปลอดภัย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การป้องกันควบคุมโรคและภัยสุขภาพ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การเสริมสร้าง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ขีดความสามารถทางสุขภาพแก่ประชาชน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ระบบบริการสุขภาพปฐมภูมิ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คุณภาพชีวิตคนไทยทุกกลุ่มวัย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การเตรียมพร้อม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ระบบสุขภาพจังหวัดเพชรบูรณ์รองรับระบบสุขภาพของผู้สูงอายุ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การแก้ไขวิกฤต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ปัญหาสุขภาพด้านการท้องก่อนวัยอันควร อุบัติเหตุ </a:t>
            </a:r>
            <a:r>
              <a:rPr lang="th-TH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ยาเสพติด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และการจัดการโรคเรื้อรังที่ยั่งยืน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การพัฒนาระบบบริการสุขภาพโดยยกระดับการให้บริการสุขภาพทุก</a:t>
            </a: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สาขา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(Service Plan)</a:t>
            </a:r>
            <a:endParaRPr lang="th-TH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การพัฒนาระบบริการปฐมภูมิและหน่วยบริการสุขภาพทุกระดับ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การพัฒนาระบบบริการการแพทย์ฉุกเฉินครบวงจรและระบบการส่งต่อ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การพัฒนาสถานบริการสุขภาพทุกระดับให้ผ่านเกณฑ์มาตรฐาน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การพัฒนาระบบริหารจัดการกำลังคนด้านสุขภาพอย่างมีประสิทธิภาพ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การพัฒนาเครือข่ายภาคประชาชน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การพัฒนาระบบ</a:t>
            </a:r>
            <a:r>
              <a:rPr lang="th-TH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ธรรมาภิ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บาลและคุณภาพการบริหารจัดการภาครัฐ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การพัฒนาระบบข้อมูลสารสนเทศด้านสุขภาพ 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ปรับโครงสร้างและการพัฒนากฎหมายด้านสุขภาพ</a:t>
            </a:r>
          </a:p>
        </p:txBody>
      </p:sp>
    </p:spTree>
    <p:extLst>
      <p:ext uri="{BB962C8B-B14F-4D97-AF65-F5344CB8AC3E}">
        <p14:creationId xmlns:p14="http://schemas.microsoft.com/office/powerpoint/2010/main" val="14747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สี่เหลี่ยมผืนผ้า 35"/>
          <p:cNvSpPr/>
          <p:nvPr/>
        </p:nvSpPr>
        <p:spPr>
          <a:xfrm>
            <a:off x="750288" y="2122375"/>
            <a:ext cx="10785231" cy="4260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190" tIns="45591" rIns="91190" bIns="45591" rtlCol="0" anchor="ctr"/>
          <a:lstStyle/>
          <a:p>
            <a:pPr algn="ctr" defTabSz="911910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50288" y="136124"/>
            <a:ext cx="10785231" cy="799189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0429" tIns="45210" rIns="90429" bIns="45210" anchor="ctr">
            <a:spAutoFit/>
          </a:bodyPr>
          <a:lstStyle/>
          <a:p>
            <a:pPr algn="ctr" defTabSz="904221" fontAlgn="base">
              <a:spcBef>
                <a:spcPct val="0"/>
              </a:spcBef>
              <a:spcAft>
                <a:spcPct val="0"/>
              </a:spcAft>
            </a:pPr>
            <a:r>
              <a:rPr lang="th-TH" sz="23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ความครอบคลุมของการมีหลักประกันสุขภาพถ้วนหน้า </a:t>
            </a:r>
          </a:p>
          <a:p>
            <a:pPr algn="ctr" defTabSz="904221" fontAlgn="base">
              <a:spcBef>
                <a:spcPct val="0"/>
              </a:spcBef>
              <a:spcAft>
                <a:spcPct val="0"/>
              </a:spcAft>
            </a:pPr>
            <a:r>
              <a:rPr lang="th-TH" sz="23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ปีงบประมาณ 2565 ณ ธันวาคม 2564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287" y="1052817"/>
            <a:ext cx="10785231" cy="95384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66"/>
            </a:solidFill>
          </a:ln>
        </p:spPr>
        <p:txBody>
          <a:bodyPr wrap="square" lIns="91190" tIns="45591" rIns="91190" bIns="45591" rtlCol="0">
            <a:spAutoFit/>
          </a:bodyPr>
          <a:lstStyle/>
          <a:p>
            <a:pPr algn="ctr" defTabSz="911910"/>
            <a:r>
              <a:rPr lang="th-TH" sz="28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ประชากรสิทธิ์ทั้งหมด ของจังหวัดเพชรบูรณ์</a:t>
            </a:r>
          </a:p>
          <a:p>
            <a:pPr algn="ctr" defTabSz="911910"/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982,078</a:t>
            </a:r>
            <a:r>
              <a:rPr lang="th-TH" sz="28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8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 </a:t>
            </a:r>
            <a:endParaRPr lang="en-US" sz="28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1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64" y="2122372"/>
            <a:ext cx="1861130" cy="408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สี่เหลี่ยมผืนผ้า 41"/>
          <p:cNvSpPr/>
          <p:nvPr/>
        </p:nvSpPr>
        <p:spPr>
          <a:xfrm>
            <a:off x="4362293" y="2290221"/>
            <a:ext cx="6993642" cy="445268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446" tIns="45221" rIns="90446" bIns="45221">
            <a:spAutoFit/>
          </a:bodyPr>
          <a:lstStyle/>
          <a:p>
            <a:pPr defTabSz="911910"/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สิทธิข้าราชการ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รัฐวิสาหกิจ   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%</a:t>
            </a:r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4351993" y="2896098"/>
            <a:ext cx="5252957" cy="445268"/>
          </a:xfrm>
          <a:prstGeom prst="rect">
            <a:avLst/>
          </a:prstGeom>
          <a:solidFill>
            <a:srgbClr val="2CE0A4"/>
          </a:solidFill>
        </p:spPr>
        <p:txBody>
          <a:bodyPr wrap="none" lIns="90446" tIns="45221" rIns="90446" bIns="45221">
            <a:spAutoFit/>
          </a:bodyPr>
          <a:lstStyle/>
          <a:p>
            <a:pPr defTabSz="911910"/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สิทธิประกันสังคม                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17.69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4367899" y="3472157"/>
            <a:ext cx="6988034" cy="4452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0446" tIns="45221" rIns="90446" bIns="45221">
            <a:spAutoFit/>
          </a:bodyPr>
          <a:lstStyle/>
          <a:p>
            <a:pPr defTabSz="911910"/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สิทธิครูเอกชน                       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0.1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4351971" y="4077090"/>
            <a:ext cx="7003963" cy="445268"/>
          </a:xfrm>
          <a:prstGeom prst="rect">
            <a:avLst/>
          </a:prstGeom>
          <a:solidFill>
            <a:srgbClr val="FFC000"/>
          </a:solidFill>
        </p:spPr>
        <p:txBody>
          <a:bodyPr wrap="square" lIns="90446" tIns="45221" rIns="90446" bIns="45221">
            <a:spAutoFit/>
          </a:bodyPr>
          <a:lstStyle/>
          <a:p>
            <a:pPr defTabSz="911910"/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สิทธิ </a:t>
            </a:r>
            <a:r>
              <a:rPr lang="th-TH" sz="23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อปท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0.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4333534" y="4705685"/>
            <a:ext cx="7022400" cy="4452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0446" tIns="45221" rIns="90446" bIns="45221">
            <a:spAutoFit/>
          </a:bodyPr>
          <a:lstStyle/>
          <a:p>
            <a:pPr defTabSz="911910"/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สิทธิประกันสุขภาพถ้วนหน้า 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73.93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4333525" y="5834625"/>
            <a:ext cx="7022409" cy="4452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0446" tIns="45221" rIns="90446" bIns="45221">
            <a:spAutoFit/>
          </a:bodyPr>
          <a:lstStyle/>
          <a:p>
            <a:pPr defTabSz="911910"/>
            <a:r>
              <a:rPr lang="th-TH" sz="23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สิทธิว่าง                                  </a:t>
            </a:r>
            <a:r>
              <a:rPr lang="en-US" sz="23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0.40</a:t>
            </a:r>
            <a:r>
              <a:rPr lang="th-TH" sz="23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-1778" y="6454798"/>
            <a:ext cx="4218916" cy="4303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6105" tIns="53052" rIns="106105" bIns="53052">
            <a:spAutoFit/>
          </a:bodyPr>
          <a:lstStyle/>
          <a:p>
            <a:pPr defTabSz="1061145"/>
            <a:r>
              <a:rPr lang="th-TH" sz="21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ที่มา : </a:t>
            </a:r>
            <a:r>
              <a:rPr lang="th-TH" sz="21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สปสช</a:t>
            </a:r>
            <a:r>
              <a:rPr lang="th-TH" sz="21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. เดือน มิถุนายน ปี 2565</a:t>
            </a:r>
            <a:endParaRPr lang="en-US" sz="21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333534" y="5281753"/>
            <a:ext cx="7022400" cy="445268"/>
          </a:xfrm>
          <a:prstGeom prst="rect">
            <a:avLst/>
          </a:prstGeom>
          <a:solidFill>
            <a:srgbClr val="FFFF00"/>
          </a:solidFill>
        </p:spPr>
        <p:txBody>
          <a:bodyPr wrap="square" lIns="90446" tIns="45221" rIns="90446" bIns="45221">
            <a:spAutoFit/>
          </a:bodyPr>
          <a:lstStyle/>
          <a:p>
            <a:pPr defTabSz="911910"/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สิทธิอื่น                                   0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 </a:t>
            </a:r>
            <a:r>
              <a:rPr lang="en-US" sz="2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268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2-12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5044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4 ด้าน เป้าประสงค์ และกลยุทธ์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76465"/>
              </p:ext>
            </p:extLst>
          </p:nvPr>
        </p:nvGraphicFramePr>
        <p:xfrm>
          <a:off x="1234115" y="2150596"/>
          <a:ext cx="10175413" cy="3667498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95437"/>
                <a:gridCol w="1651379"/>
                <a:gridCol w="2906973"/>
                <a:gridCol w="4121624"/>
              </a:tblGrid>
              <a:tr h="361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 Strategies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เป้าประสงค์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</a:t>
                      </a:r>
                      <a:r>
                        <a:rPr lang="th-TH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ยุทธ์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</a:tr>
              <a:tr h="294125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P&amp;P</a:t>
                      </a:r>
                      <a:r>
                        <a:rPr lang="en-US" sz="105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ระบบสุขภาพจังหวัดสามารถรองรับ และสร้างคุณค่าต่อการขับเคลื่อนการพัฒนาจังหวัด ทั้งด้านเศรษฐกิจ สังคม ความมั่นคง ทรัพยากรธรรมชาติ และสิ่งแวดล้อม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01 จำนวนรายได้จากการท่องเที่ยวเพื่อสุขภาพของจังหวัด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 rowSpan="4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</a:t>
                      </a:r>
                      <a:r>
                        <a:rPr lang="en-US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เสริมสร้างความเข้มแข็งการเป็นเมืองสุขภาวะด้วยความร่วมมือขององค์กรภาคีทุกภาคส่วน ในการบูร</a:t>
                      </a:r>
                      <a:r>
                        <a:rPr lang="th-TH" sz="12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ณา</a:t>
                      </a: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การนโยบายทรัพยากรและพันธะสัญญาในการขับเคลื่อนวาระสุขภาพ เมืองแห่งความสุขด้วยสุขภาพดี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</a:t>
                      </a:r>
                      <a:r>
                        <a:rPr lang="en-US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</a:t>
                      </a: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การลดปัจจัยเสี่ยงด้านสุขภาพ และโรคติดต่อและโรคไม่ติดต่อ โดยสร้างหลักประกันสุขภาพทางด้านอาหารให้มีความปลอดภัยโดยการร่วมมือกับภาคีเครือข่ายให้จังหวัดเพชรบูรณ์เป็นแหล่งอาหารสุขภาพครบวงจรและยั่งยืน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</a:t>
                      </a:r>
                      <a:r>
                        <a:rPr lang="en-US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th-TH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การป้องกันควบคุมโรคและภัยสุขภาพ โดยปฏิรูประบบการคุ้มครองป้องกันโรคด้วยทีมสุขภาพระดับเชี่ยวชาญและการปฏิบัติการที่รวดเร็ว ทันสมัย พร้อมเพิ่มประสิทธิภาพการคุ้มครองผู้บริโภคให้ปลอดจากภัยคุกคามทางสุขภาพได้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</a:t>
                      </a: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 เสริมสร้างขีดความสามารถทางสุขภาพแก่ประชาชนเพื่อให้พึ่งตนเองทางสุขภาพได้จัดการสุขภาพของตนเอง ครอบครัว จนเกิดพฤติกรรมครอบครัวสุขภาพดีที่ยั่งยืน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294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02 จำนวนการจ้างงานในระบบการท่องเที่ยวเพื่อสุขภาพของจังหวัด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03 ระดับความสำเร็จในการพัฒนาสถานที่ผลิตและผลิตภัณฑ์จาก </a:t>
                      </a: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ภูมิ</a:t>
                      </a: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ปัญญาท้องถิ่นเพื่อสุขภาพของจังหวัดได้รับการรับรองมาตรฐาน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045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ภาคีทุกภาคส่วนทั้งภาครัฐ ภาคเอกชน ภาคประชาชนและประชาสังคมมีส่วนขับเคลื่อนวาระสุขภาพของจังหวัดจนบรรลุผลสัมฤทธิ์ 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04 ระดับความสำเร็จในการขับเคลื่อนวาระสุขภาพจังหวัดด้านเพชรบูรณ์เมืองอาหาร</a:t>
                      </a: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ปลอดภัย</a:t>
                      </a:r>
                      <a:endParaRPr lang="en-US" sz="12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05 ร้อยละของประชาชนที่มีสุขภาพดีแข็งแรงถึงอายุ 72 ปี (</a:t>
                      </a:r>
                      <a:r>
                        <a:rPr lang="en-US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Health adjust life expectancy)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06 อายุคาดเฉลี่ยเมื่อแรกเกิดของประชาชน</a:t>
                      </a:r>
                      <a:endParaRPr lang="en-US" sz="12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2-13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5044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4 ด้าน เป้าประสงค์ และกลยุทธ์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76805"/>
              </p:ext>
            </p:extLst>
          </p:nvPr>
        </p:nvGraphicFramePr>
        <p:xfrm>
          <a:off x="1234115" y="2055576"/>
          <a:ext cx="10175413" cy="373798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95437"/>
                <a:gridCol w="1651379"/>
                <a:gridCol w="2906973"/>
                <a:gridCol w="4121624"/>
              </a:tblGrid>
              <a:tr h="361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 Strategies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เป้าประสงค์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</a:t>
                      </a:r>
                      <a:r>
                        <a:rPr lang="th-TH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ยุทธ์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</a:tr>
              <a:tr h="29412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P&amp;P</a:t>
                      </a:r>
                      <a:r>
                        <a:rPr lang="en-US" sz="105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ประชาชนสุขภาพดี มีความสุขทางสุขภาพแบบองค์รวม ระบบสุขภาพชุมชนเข้มแข็ง  พึ่งตนเองทางสุขภาพได้ชุมชนเพชรบูรณ์โดดเด่นเป็นเลิศด้านการส่งเสริมสุขภาพ การดูแลสุขภาพทุกกลุ่มวัยแบบองค์รวม และการจัดการโรคเรื้อรัง 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07 ร้อยละของผู้ป่วยรายใหม่ด้วยโรคเรื้อรังลดลง</a:t>
                      </a:r>
                      <a:endParaRPr lang="en-US" sz="10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r>
                        <a:rPr lang="th-TH" sz="120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พัฒนาระบบบริการสุขภาพปฐมภูมิ สร้างระบบสุขภาพของชุมชนให้ชุมชนสามารถจัดการสุขภาพโดยการบริหารจัดการสิ่งแวดล้อมที่เอื้อต่อการสร้างและจัดการปัญหาสุขภาพด้วยพลังชุมชนเอง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6</a:t>
                      </a:r>
                      <a:r>
                        <a:rPr lang="th-TH" sz="120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พัฒนาคุณภาพชีวิตคนไทยทุกกลุ่มวัย โดยปฏิรูประบบการจัดการสุขภาพแม่และเด็ก วัยเรียน วัยรุ่น วัยทำงาน เน้นการเสริมความเข้มแข็งคนสุขภาพดี เปลี่ยนสุขภาพกลุ่มเสี่ยงและฟื้นฟูสุขภาพกลุ่มป่วยด้วยระบบการดูแลสุขภาพแบบเข้าถึงในระดับครอบครัวและบุคคลด้วยกลไกทีมหมอครอบครัว และประชารัฐด้านสุขภาพ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7</a:t>
                      </a:r>
                      <a:r>
                        <a:rPr lang="th-TH" sz="120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เตรียมพร้อมระบบสุขภาพจังหวัดเพชรบูรณ์รองรับระบบสุขภาพของผู้สูงอายุ </a:t>
                      </a:r>
                      <a:r>
                        <a:rPr lang="th-TH" sz="1200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บูรณา</a:t>
                      </a:r>
                      <a:r>
                        <a:rPr lang="th-TH" sz="120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การความร่วมมือกับท้องถิ่น ชุมชน และภาคีทุกภาคส่วนร่วมจัดการระบบสุขภาพและสวัสดิการสุขภาพในผู้สูงอายุ ยกระดับจังหวัดเป็นศูนย์อภิบาลสุขภาพผู้สูงอายุในระดับภูมิภาค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294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08 ร้อยละของหมู่บ้านต้นแบบที่พึ่งตนเองทางสุขภาพได้ตามเกณฑ์มาตรฐานเพชรบูรณ์เมืองแห่งสุขภาวะ</a:t>
                      </a:r>
                      <a:endParaRPr lang="en-US" sz="9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4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09 ร้อยละของเด็กอายุ 0-5 ปีมีพัฒนาการสมวัย</a:t>
                      </a:r>
                      <a:endParaRPr lang="en-US" sz="12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 ร้อยละของกลุ่มวัยเรียนที่มีสุขภาพดี</a:t>
                      </a:r>
                      <a:r>
                        <a:rPr lang="en-US" sz="105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BMI</a:t>
                      </a:r>
                      <a:r>
                        <a:rPr lang="en-US" sz="105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สูงดีสมวัย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 ร้อยละการตั้งครรภ์ซ้ำในหญิงที่ต่ำกว่า 20 ปี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 ร้อยละของกลุ่มวัยทำงาน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-ร้อยละของวัยทำงานอายุ 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30-44 ปีที่มีดัชนีมวลกายปกติ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-ร้อยละของวัยทำงานที่มีพฤติกรรมสุขภาพที่พึงประสงค์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 ร้อยละของกลุ่มวัยสูงอายุ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ร้อยละของวัยสูงอายุที่มีพฤติกรรมสุขภาพที่พึงประสงค์</a:t>
                      </a:r>
                      <a:endParaRPr lang="en-US" sz="105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8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2-14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5044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4 ด้าน เป้าประสงค์ และกลยุทธ์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66520"/>
              </p:ext>
            </p:extLst>
          </p:nvPr>
        </p:nvGraphicFramePr>
        <p:xfrm>
          <a:off x="1234115" y="2016125"/>
          <a:ext cx="10175413" cy="345565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95437"/>
                <a:gridCol w="1651379"/>
                <a:gridCol w="2906973"/>
                <a:gridCol w="4121624"/>
              </a:tblGrid>
              <a:tr h="361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 Strategies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เป้าประสงค์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</a:t>
                      </a:r>
                      <a:r>
                        <a:rPr lang="th-TH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ยุทธ์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</a:tr>
              <a:tr h="29412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P&amp;P</a:t>
                      </a:r>
                      <a:r>
                        <a:rPr lang="en-US" sz="105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จังหวัดเพชรบูรณ์ประสบความสำเร็จในการแก้ปัญหาสุขภาพ และโรคสำคัญของพื้นที่</a:t>
                      </a:r>
                    </a:p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ให้ลดน้อยลง อย่างเป็นรูปธรรมในทุกหมู่บ้าน และผ่านมาตรฐานที่สูงกว่าเกณฑ์ประเทศ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 อัตราการลดลงของการเจ็บป่วยในโรคที่เป็นปัญหา 3 ลำดับแรกของจังหวัด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	ไข้เลือดออก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	วัณโรค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	อุจจาระร่วง</a:t>
                      </a: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4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8 </a:t>
                      </a:r>
                      <a:r>
                        <a:rPr lang="th-TH" sz="14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รวมพลังทุกภาคส่วน ท้องถิ่น และชุมชนเพื่อแก้วิกฤตปัญหาสุขภาพและการจัดการโรคเรื้อรังที่ยั่งยืน เน้นการเปลี่ยนแปลงในทั่วทุกพื้นที่อย่างทั่วถึง และปฏิบัติการเชิงรุกจนถึงประชาชนทุกระดับ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294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 อัตราการลดลงของการป่วยตายในโรคที่เป็นปัญหา 5 ลำดับแรกของจังหวัด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15.1 มะเร็ง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15.2 อุบัติเหตุ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15.3 ปอดบวม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15.4 หัวใจและหลอดเลือด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15.5 แม่ตาย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6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5044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4 ด้าน เป้าประสงค์ และกลยุทธ์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802938"/>
              </p:ext>
            </p:extLst>
          </p:nvPr>
        </p:nvGraphicFramePr>
        <p:xfrm>
          <a:off x="1234115" y="2244209"/>
          <a:ext cx="10175413" cy="4171188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95437"/>
                <a:gridCol w="1651379"/>
                <a:gridCol w="2906973"/>
                <a:gridCol w="4121624"/>
              </a:tblGrid>
              <a:tr h="361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 Strategies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เป้าประสงค์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</a:t>
                      </a:r>
                      <a:r>
                        <a:rPr lang="th-TH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ยุทธ์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</a:tr>
              <a:tr h="29412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Service Excellence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 สถานบริการสุขภาพทุกระดับมีคุณภาพ มาตรฐาน ที่ยั่งยืน มีผลสัมฤทธิ์ทางการแพทย์ในระดับสถานบริการมาตรฐานการสาธารณสุขชั้นนำ เป็นสถานบริการปลอดภัยที่ประชาชนเชื่อมั่น วางใจได้ ในการบริการที่ยอดเยี่ยม และมาตรฐานการบริการด้วยหัวใจความเป็นมนุษย์ 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16. ร้อยละของระดับความเชื่อมั่นของผู้ใช้บริการและประชาชนในคุณภาพทางการแพทย์ของสถานบริการสุขภาพของจังหวัด</a:t>
                      </a: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10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การพัฒนาระบบริการปฐมภูมิและหน่วยบริการสุขภาพทุกระดับให้มีคุณภาพและความปลอดภัย</a:t>
                      </a:r>
                    </a:p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 11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การพัฒนาระบบบริการการแพทย์ฉุกเฉินครบวงจรและระบบการส่งต่อ ของสถานบริการสุขภาพทุกระดับให้มีความปลอดภัยไร้รอยต่อ ประชาชนเข้าถึงด้วยความสะดวก มีความเชื่อมั่นในคุณภาพการบริการ</a:t>
                      </a:r>
                    </a:p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12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การพัฒนาสถานบริการสุขภาพทุกระดับให้ผ่านเกณฑ์มาตรฐานตามที่กำหนด</a:t>
                      </a: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294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 จำนวนสถานบริการสุขภาพที่ผ่านเกณฑ์มาตรฐานคุณภาพสถานบริการ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17.1 โรงพยาบาล ผ่าน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HA Advanced/ HA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17.2 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รพ.สต/</a:t>
                      </a:r>
                      <a:r>
                        <a:rPr lang="th-TH" sz="1050" dirty="0" err="1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สสอ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ผ่านการประเมิน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PCA 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ขั้น 2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17.3 หน่อยบริหารผ่านเกณฑ์ประเมิน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PMQA 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ขั้น 3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 อัตราการลดลงของความเสี่ยงของการเกิดอุบัติการณ์ทางคลินิกในสถานบริการสุขภาพ (ความเสี่ยงอันเกิดจาก มาตรา 41 )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18.1 ความเสี่ยงตามมาตรา 41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18.2 ความเสี่ยงของผู้ให้บริการ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 ร้อยละของบุคลากรทางการแพทย์ระดับเชี่ยวชาญเฉพาะทาง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19.1 โรงพยาบาล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M1 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มีบุคลากรทางการแพทย์เฉพาะทางครบ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SP 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19.2 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โรงพยาบาล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M2 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มีบุคลากรทางการแพทย์เฉพาะทางครบ 5 สาขาหลัก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76" l="2053" r="997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2-15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80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2-16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5044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4 ด้าน เป้าประสงค์ และกลยุทธ์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870696"/>
              </p:ext>
            </p:extLst>
          </p:nvPr>
        </p:nvGraphicFramePr>
        <p:xfrm>
          <a:off x="1234115" y="2244209"/>
          <a:ext cx="10175413" cy="280416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95437"/>
                <a:gridCol w="1651379"/>
                <a:gridCol w="2906973"/>
                <a:gridCol w="4121624"/>
              </a:tblGrid>
              <a:tr h="361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 Strategies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เป้าประสงค์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</a:t>
                      </a:r>
                      <a:r>
                        <a:rPr lang="th-TH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ยุทธ์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</a:tr>
              <a:tr h="29412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People Excellence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 บุคลากรทางการแพทย์ และการสาธารณสุขของจังหวัดมีความเชี่ยวชาญ มีผลงานเป็นที่ประจักษ์ และบุคลากรเครือข่ายสุขภาพมีสมรรถนะดี และบุคลากรทุกระดับ    มีความสุข ภาคภูมิใจในการบริการสุขภาพประชาชน เป็นต้นแบบของคนสุขภาพดีให้แก่ประชาชน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 ร้อยละบุคลากรสาธารณสุขทุกระดับที่เป็นต้นแบบคนสุขภาพดีตามมาตรฐานของสำนักงานสาธารณสุขจังหวัด โดยบุคลากรสาธารณสุขทุกระดับมีขนาดรอบเอวไม่เกินเกณฑ์มาตรฐาน (ชายไม่เกิน 90 </a:t>
                      </a:r>
                      <a:r>
                        <a:rPr lang="en-US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CM </a:t>
                      </a: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หญิงไม่เกิน 80 </a:t>
                      </a:r>
                      <a:r>
                        <a:rPr lang="en-US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CM) </a:t>
                      </a:r>
                      <a:endParaRPr lang="th-TH" sz="11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13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พัฒนาระบบริหารจัดการกำลังคนด้านสุขภาพอย่างมีประสิทธิภาพโดยเน้นการพัฒนาศักยภาพบุคลากรทางการแพทย์และบุคลากรทุกระดับให้มีสมรรถนะที่สูงรองรับภารกิจและยุทธศาสตร์สุขภาพของจังหวัดเพชรบูรณ์</a:t>
                      </a:r>
                    </a:p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14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การพัฒนาเครือข่ายภาคประชาชน โดยเน้นการเสริมสร้างความสุขความภาคภูมิใจในภารกิจสุขภาพเพื่อประชาชนแก่บุคลากรทุกระดับ และภาคีเครือข่าย</a:t>
                      </a: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294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21. ร้อยละของบุคลากรที่ผ่านเกณฑ์สมรรถนะหลักขององค์กรด้านวิชาชีพ </a:t>
                      </a:r>
                      <a:r>
                        <a:rPr lang="en-US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core competency</a:t>
                      </a: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และสมรรถนะหลักด้านคุณธรรม </a:t>
                      </a:r>
                      <a:r>
                        <a:rPr lang="en-US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Core Value</a:t>
                      </a:r>
                      <a:endParaRPr lang="th-TH" sz="11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22. ร้อยละของหน่วยงานมีค่าเฉลี่ยดัชนีความสุขของคนทำงาน( </a:t>
                      </a:r>
                      <a:r>
                        <a:rPr lang="en-US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Happy Work Life Index )</a:t>
                      </a:r>
                      <a:endParaRPr lang="en-US" sz="11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05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2-17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5044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4 ด้าน เป้าประสงค์ และกลยุทธ์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494723"/>
              </p:ext>
            </p:extLst>
          </p:nvPr>
        </p:nvGraphicFramePr>
        <p:xfrm>
          <a:off x="1234115" y="2244209"/>
          <a:ext cx="10175413" cy="337106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95437"/>
                <a:gridCol w="1651379"/>
                <a:gridCol w="2906973"/>
                <a:gridCol w="4121624"/>
              </a:tblGrid>
              <a:tr h="361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Excellence Strategies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เป้าประสงค์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</a:t>
                      </a:r>
                      <a:r>
                        <a:rPr lang="th-TH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ยุทธ์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/>
                </a:tc>
              </a:tr>
              <a:tr h="294125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Governance Excellence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 องค์กรสาธารณสุขทุกแห่งมีการบริหารจัดการที่เป็นเลิศ เข้มแข็งทางการเงินการคลัง มี</a:t>
                      </a:r>
                      <a:r>
                        <a:rPr lang="th-TH" sz="1200" dirty="0" err="1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ธรรมาภิ</a:t>
                      </a: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บาล และเป็นองค์กรแห่งการเรียนรู้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23. ระดับความสำเร็จในการขับเคลื่อนองค์กรสู่เกณฑ์การพัฒนาคุณภาพการบริหารจัดการภาครัฐ (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PMQA)</a:t>
                      </a:r>
                      <a:endParaRPr lang="th-TH" sz="105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15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การพัฒนาระบบ</a:t>
                      </a:r>
                      <a:r>
                        <a:rPr lang="th-TH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ธรรมาภิ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บาลและคุณภาพการบริการจัดการภาครัฐโดยเน้นการยกระดับสู่องค์กร</a:t>
                      </a:r>
                      <a:r>
                        <a:rPr lang="th-TH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ธรรมาภิ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บาลที่เข้มแข็งและมีศักยภาพในการพึ่งตนเอง รวมถึงการบริหารจัดการด้านการเงินการคลังสุขภาพได้สูง มุ่งพัฒนาองค์กรสาธารณสุขทุกแห่งให้เป็นองค์กรแห่งการเรียนรู้</a:t>
                      </a:r>
                    </a:p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16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การพัฒนาระบบข้อมูลสารสนเทศด้านสุขภาพ โดยการสร้างสรรค์องค์ความรู้และนวัตกรรมสุขภาพ เพื่อการจัดการสุขภาพเพื่อสนองต่อความต้องการพื้นที่ พร้อมยกระดับการจัดการและการบริการสู่องค์กรทันสมัยสู่</a:t>
                      </a:r>
                      <a:r>
                        <a:rPr lang="th-TH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สังคมดิจิทัล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ที่ก้าวทันความเปลี่ยนแปลง สร้างคลังสารสนเทศสุขทางภาพที่มีคุณภาพ เพื่อการบริหารและการพัฒนาที่มีคุณภาพ</a:t>
                      </a:r>
                    </a:p>
                    <a:p>
                      <a:r>
                        <a:rPr lang="th-TH" sz="1200" b="1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กลยุทธ์ที่ 17 </a:t>
                      </a:r>
                      <a:r>
                        <a:rPr lang="th-TH" sz="1200" b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การปรับโครงสร้างและการพัฒนากฎหมายด้านสุขภาพ</a:t>
                      </a: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294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24. ร้อยละของหน่วยงานที่ไม่พบข้อท้วงติงจากการตรวจสอบของหน่วยงานภายนอก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25. จำนวนหน่วยงานในระบบสาธารณสุขที่ผ่านเกณฑ์องค์กร</a:t>
                      </a:r>
                      <a:r>
                        <a:rPr lang="th-TH" sz="1050" dirty="0" err="1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ธรรมาภิ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บาล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18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 ระบบสุขภาพของจังหวัดมีความทันสมัย มีระบบฐานข้อมูลและสารสนเทศที่มีคุณภาพ สามารถรองรับการพัฒนาของจังหวัดได้อย่างมีประสิทธิภาพ</a:t>
                      </a: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26. จำนวนระบบสารสนเทศที่มีการพัฒนา ประกอบด้วย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e-Service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e-Learning</a:t>
                      </a: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e-Management</a:t>
                      </a: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200" b="0" kern="1200" dirty="0" smtClean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44118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2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27. ร้อยละของสถานบริการที่ผ่านเกณฑ์มาตรฐานคุณภาพข้อมูล </a:t>
                      </a:r>
                      <a:endParaRPr lang="en-US" sz="11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200" b="0" kern="1200" dirty="0" smtClean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  <a:tr h="44118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99FF33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2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 ร้อยละของผลงานวิชาการด้านสุขภาพที่เผยแพร่ให้หน่วยงานต่างๆนำไปใช้ประโยชน์</a:t>
                      </a:r>
                    </a:p>
                    <a:p>
                      <a:pPr marL="20955" marR="0" indent="-209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05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29. ร้อยละของกฎหมายที่ควรปรับปรุงได้รับการแก้ไข และบังคับใช้</a:t>
                      </a:r>
                      <a:endParaRPr lang="en-US" sz="105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rgbClr val="FFFF66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200" b="0" kern="1200" dirty="0" smtClean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5966" marR="35966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7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2-18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03734" y="1484914"/>
            <a:ext cx="3175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 4 ด้าน 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ตัวชี้วัด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52" y="1626987"/>
            <a:ext cx="3660404" cy="4875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29" y="1885024"/>
            <a:ext cx="3439511" cy="4664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92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54" y="1555007"/>
            <a:ext cx="7873963" cy="4795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2-19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997376" y="1555008"/>
            <a:ext cx="32207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สู่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แผนปฏิบัติราชการประจำปี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4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2-20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997376" y="1555008"/>
            <a:ext cx="32207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สู่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แผนปฏิบัติราชการประจำปี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37" y="1555007"/>
            <a:ext cx="8342250" cy="4947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70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2-21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997376" y="1555008"/>
            <a:ext cx="32207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สู่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แผนปฏิบัติราชการประจำปี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"/>
          <a:stretch/>
        </p:blipFill>
        <p:spPr bwMode="auto">
          <a:xfrm>
            <a:off x="1911025" y="1555008"/>
            <a:ext cx="8568151" cy="48016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70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4208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78"/>
          <a:stretch/>
        </p:blipFill>
        <p:spPr>
          <a:xfrm>
            <a:off x="440883" y="0"/>
            <a:ext cx="7694950" cy="7210748"/>
          </a:xfrm>
          <a:prstGeom prst="rect">
            <a:avLst/>
          </a:prstGeom>
        </p:spPr>
      </p:pic>
      <p:sp>
        <p:nvSpPr>
          <p:cNvPr id="6" name="Rounded Rectangle 20"/>
          <p:cNvSpPr>
            <a:spLocks noChangeArrowheads="1"/>
          </p:cNvSpPr>
          <p:nvPr/>
        </p:nvSpPr>
        <p:spPr bwMode="auto">
          <a:xfrm>
            <a:off x="5781526" y="1880758"/>
            <a:ext cx="2147222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M2 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150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32 แห่ง</a:t>
            </a:r>
          </a:p>
        </p:txBody>
      </p:sp>
      <p:sp>
        <p:nvSpPr>
          <p:cNvPr id="7" name="Rounded Rectangle 22"/>
          <p:cNvSpPr>
            <a:spLocks noChangeArrowheads="1"/>
          </p:cNvSpPr>
          <p:nvPr/>
        </p:nvSpPr>
        <p:spPr bwMode="auto">
          <a:xfrm>
            <a:off x="5832628" y="2715408"/>
            <a:ext cx="2110414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(509) 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b="1" dirty="0">
              <a:solidFill>
                <a:srgbClr val="EEECE1">
                  <a:lumMod val="1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 23 แห่ง</a:t>
            </a:r>
          </a:p>
        </p:txBody>
      </p:sp>
      <p:sp>
        <p:nvSpPr>
          <p:cNvPr id="8" name="Rounded Rectangle 29"/>
          <p:cNvSpPr>
            <a:spLocks noChangeArrowheads="1"/>
          </p:cNvSpPr>
          <p:nvPr/>
        </p:nvSpPr>
        <p:spPr bwMode="auto">
          <a:xfrm>
            <a:off x="5812362" y="3618779"/>
            <a:ext cx="2150945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F1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114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b="1" dirty="0">
              <a:solidFill>
                <a:srgbClr val="EEECE1">
                  <a:lumMod val="1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15 แห่ง</a:t>
            </a:r>
          </a:p>
        </p:txBody>
      </p:sp>
      <p:sp>
        <p:nvSpPr>
          <p:cNvPr id="9" name="Rounded Rectangle 31"/>
          <p:cNvSpPr>
            <a:spLocks noChangeArrowheads="1"/>
          </p:cNvSpPr>
          <p:nvPr/>
        </p:nvSpPr>
        <p:spPr bwMode="auto">
          <a:xfrm>
            <a:off x="1705013" y="568699"/>
            <a:ext cx="2083753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F1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(90)</a:t>
            </a:r>
            <a:r>
              <a:rPr lang="en-US" b="1" dirty="0" smtClean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b="1" dirty="0">
              <a:solidFill>
                <a:srgbClr val="EEECE1">
                  <a:lumMod val="1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 smtClean="0">
                <a:solidFill>
                  <a:srgbClr val="EEECE1">
                    <a:lumMod val="10000"/>
                  </a:srgbClr>
                </a:solidFill>
                <a:latin typeface="Tahoma" pitchFamily="34" charset="0"/>
                <a:ea typeface="Tahoma" pitchFamily="34" charset="0"/>
                <a:cs typeface="+mj-cs"/>
              </a:rPr>
              <a:t>รพ.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Tahoma" pitchFamily="34" charset="0"/>
                <a:ea typeface="Tahoma" pitchFamily="34" charset="0"/>
                <a:cs typeface="+mj-cs"/>
              </a:rPr>
              <a:t>สต. 14 แห่ง</a:t>
            </a:r>
          </a:p>
        </p:txBody>
      </p:sp>
      <p:sp>
        <p:nvSpPr>
          <p:cNvPr id="10" name="Rounded Rectangle 32"/>
          <p:cNvSpPr>
            <a:spLocks noChangeArrowheads="1"/>
          </p:cNvSpPr>
          <p:nvPr/>
        </p:nvSpPr>
        <p:spPr bwMode="auto">
          <a:xfrm>
            <a:off x="554030" y="1461760"/>
            <a:ext cx="1944382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F2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(30)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b="1" dirty="0">
              <a:solidFill>
                <a:srgbClr val="EEECE1">
                  <a:lumMod val="1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10 แห่ง </a:t>
            </a:r>
          </a:p>
        </p:txBody>
      </p:sp>
      <p:sp>
        <p:nvSpPr>
          <p:cNvPr id="11" name="Rounded Rectangle 33"/>
          <p:cNvSpPr>
            <a:spLocks noChangeArrowheads="1"/>
          </p:cNvSpPr>
          <p:nvPr/>
        </p:nvSpPr>
        <p:spPr bwMode="auto">
          <a:xfrm>
            <a:off x="227870" y="2715409"/>
            <a:ext cx="1933732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F2 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(30)</a:t>
            </a: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8 แห่ง</a:t>
            </a:r>
          </a:p>
        </p:txBody>
      </p:sp>
      <p:sp>
        <p:nvSpPr>
          <p:cNvPr id="12" name="Rounded Rectangle 34"/>
          <p:cNvSpPr>
            <a:spLocks noChangeArrowheads="1"/>
          </p:cNvSpPr>
          <p:nvPr/>
        </p:nvSpPr>
        <p:spPr bwMode="auto">
          <a:xfrm>
            <a:off x="227870" y="4103987"/>
            <a:ext cx="1933732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F2 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(60)</a:t>
            </a: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13 แห่ง</a:t>
            </a:r>
          </a:p>
        </p:txBody>
      </p:sp>
      <p:sp>
        <p:nvSpPr>
          <p:cNvPr id="13" name="Rounded Rectangle 36"/>
          <p:cNvSpPr>
            <a:spLocks noChangeArrowheads="1"/>
          </p:cNvSpPr>
          <p:nvPr/>
        </p:nvSpPr>
        <p:spPr bwMode="auto">
          <a:xfrm>
            <a:off x="227870" y="6076493"/>
            <a:ext cx="1933732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F2 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(30)</a:t>
            </a: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9 แห่ง</a:t>
            </a:r>
          </a:p>
        </p:txBody>
      </p:sp>
      <p:sp>
        <p:nvSpPr>
          <p:cNvPr id="14" name="Rounded Rectangle 37"/>
          <p:cNvSpPr>
            <a:spLocks noChangeArrowheads="1"/>
          </p:cNvSpPr>
          <p:nvPr/>
        </p:nvSpPr>
        <p:spPr bwMode="auto">
          <a:xfrm>
            <a:off x="6243186" y="934165"/>
            <a:ext cx="1892673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F3 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(10)</a:t>
            </a: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4 แห่ง</a:t>
            </a:r>
          </a:p>
        </p:txBody>
      </p:sp>
      <p:sp>
        <p:nvSpPr>
          <p:cNvPr id="15" name="Rounded Rectangle 39"/>
          <p:cNvSpPr>
            <a:spLocks noChangeArrowheads="1"/>
          </p:cNvSpPr>
          <p:nvPr/>
        </p:nvSpPr>
        <p:spPr bwMode="auto">
          <a:xfrm>
            <a:off x="5855202" y="5263576"/>
            <a:ext cx="2108105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M1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240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b="1" dirty="0">
              <a:solidFill>
                <a:srgbClr val="EEECE1">
                  <a:lumMod val="1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17 แห่ง</a:t>
            </a:r>
          </a:p>
        </p:txBody>
      </p:sp>
      <p:sp>
        <p:nvSpPr>
          <p:cNvPr id="16" name="Rounded Rectangle 29"/>
          <p:cNvSpPr>
            <a:spLocks noChangeArrowheads="1"/>
          </p:cNvSpPr>
          <p:nvPr/>
        </p:nvSpPr>
        <p:spPr bwMode="auto">
          <a:xfrm>
            <a:off x="5855202" y="4492849"/>
            <a:ext cx="2108105" cy="730933"/>
          </a:xfrm>
          <a:prstGeom prst="roundRect">
            <a:avLst>
              <a:gd name="adj" fmla="val 16667"/>
            </a:avLst>
          </a:prstGeom>
          <a:solidFill>
            <a:srgbClr val="F8D784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 (60)</a:t>
            </a:r>
            <a:r>
              <a:rPr lang="en-US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b="1" dirty="0">
              <a:solidFill>
                <a:srgbClr val="EEECE1">
                  <a:lumMod val="1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EEECE1">
                    <a:lumMod val="1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 9 แห่ง</a:t>
            </a:r>
          </a:p>
        </p:txBody>
      </p:sp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8135859" y="219029"/>
            <a:ext cx="3983807" cy="5154189"/>
          </a:xfrm>
          <a:prstGeom prst="roundRect">
            <a:avLst>
              <a:gd name="adj" fmla="val 1769"/>
            </a:avLst>
          </a:prstGeom>
          <a:solidFill>
            <a:srgbClr val="CCFFCC"/>
          </a:solidFill>
          <a:ln w="28575" algn="ctr">
            <a:solidFill>
              <a:srgbClr val="007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5608" tIns="52811" rIns="105608" bIns="52811">
            <a:spAutoFit/>
          </a:bodyPr>
          <a:lstStyle/>
          <a:p>
            <a:pPr defTabSz="1061145"/>
            <a:r>
              <a:rPr lang="th-TH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บริการสุขภาพ</a:t>
            </a:r>
          </a:p>
          <a:p>
            <a:pPr defTabSz="1061145"/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สถานพยาบาล</a:t>
            </a:r>
          </a:p>
          <a:p>
            <a:pPr defTabSz="1061145"/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รพ.รัฐ 12 แห่ง เอกชน 1 แห่ง</a:t>
            </a:r>
          </a:p>
          <a:p>
            <a:pPr defTabSz="1061145"/>
            <a:r>
              <a:rPr lang="th-TH" sz="16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รพ.สป.สธ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11 แห่ง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รพ.ทบ. 1 แห่ง 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9475" indent="-99475" defTabSz="105615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th-TH" sz="16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รพท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ระดับ ประกอบด้วย </a:t>
            </a:r>
          </a:p>
          <a:p>
            <a:pPr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- 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S)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1 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 509 เตียง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</a:t>
            </a:r>
            <a:endParaRPr lang="th-TH" sz="16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- 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M1)  1 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 240 เตียง</a:t>
            </a:r>
          </a:p>
          <a:p>
            <a:pPr marL="99475" indent="-99475" defTabSz="105615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th-TH" sz="16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รพช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9 แห่ง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574 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เตียง ประกอบด้วย</a:t>
            </a:r>
          </a:p>
          <a:p>
            <a:pPr defTabSz="208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(M2)  1 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  150 เตียง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208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- 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(F1) 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  204 เตียง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208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-  (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F2) 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แห่ง  210 เตียง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208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-  (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F3) 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แห่ง     10 เตียง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9475" indent="-99475" defTabSz="20817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รพ.ค่ายพ่อขุนผาเมือง 1 แห่ง 60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เตียง</a:t>
            </a:r>
          </a:p>
          <a:p>
            <a:pPr marL="99475" indent="-99475" defTabSz="20817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รพ.เพชรรัตน์ (เอกชน)  50 เตียง </a:t>
            </a:r>
          </a:p>
          <a:p>
            <a:pPr marL="99475" indent="-99475" defTabSz="20817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สต. 154 แห่ง (สอน.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แห่ง)</a:t>
            </a:r>
          </a:p>
          <a:p>
            <a:pPr marL="99475" indent="-99475" defTabSz="20817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th-TH" sz="16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ศสม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3 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 </a:t>
            </a:r>
            <a:r>
              <a:rPr lang="th-TH" sz="16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สสช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5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แห่ง</a:t>
            </a:r>
          </a:p>
          <a:p>
            <a:pPr defTabSz="208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เครือข่ายสุขภาพภาคประชาชน</a:t>
            </a:r>
            <a:endParaRPr lang="en-US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9475" indent="-99475" defTabSz="20817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th-TH" sz="16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อส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ม. 17,675  คน ต่อ 272,478 หลังคาเรือน </a:t>
            </a:r>
            <a:endParaRPr lang="en-US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208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(เฉลี่ย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 ต่อ 16 หลังคา</a:t>
            </a:r>
            <a:r>
              <a:rPr lang="th-TH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เรือน)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ounded Rectangle 33"/>
          <p:cNvSpPr>
            <a:spLocks noChangeArrowheads="1"/>
          </p:cNvSpPr>
          <p:nvPr/>
        </p:nvSpPr>
        <p:spPr bwMode="auto">
          <a:xfrm>
            <a:off x="166901" y="219029"/>
            <a:ext cx="1538112" cy="66283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5608" tIns="52811" rIns="105608" bIns="52811">
            <a:spAutoFit/>
          </a:bodyPr>
          <a:lstStyle/>
          <a:p>
            <a:pPr algn="ctr" defTabSz="1056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เพชรบูรณ์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3823156" y="903522"/>
            <a:ext cx="624286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2498412" y="1827226"/>
            <a:ext cx="68296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3823156" y="4834919"/>
            <a:ext cx="2209751" cy="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>
            <a:stCxn id="13" idx="3"/>
          </p:cNvCxnSpPr>
          <p:nvPr/>
        </p:nvCxnSpPr>
        <p:spPr>
          <a:xfrm flipV="1">
            <a:off x="2161602" y="6333011"/>
            <a:ext cx="1423320" cy="10894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>
            <a:stCxn id="15" idx="1"/>
          </p:cNvCxnSpPr>
          <p:nvPr/>
        </p:nvCxnSpPr>
        <p:spPr>
          <a:xfrm flipH="1" flipV="1">
            <a:off x="4447442" y="5446902"/>
            <a:ext cx="1407760" cy="18214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>
            <a:stCxn id="8" idx="1"/>
          </p:cNvCxnSpPr>
          <p:nvPr/>
        </p:nvCxnSpPr>
        <p:spPr>
          <a:xfrm flipH="1" flipV="1">
            <a:off x="4365812" y="3975515"/>
            <a:ext cx="1446550" cy="873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>
            <a:stCxn id="7" idx="1"/>
          </p:cNvCxnSpPr>
          <p:nvPr/>
        </p:nvCxnSpPr>
        <p:spPr>
          <a:xfrm flipH="1" flipV="1">
            <a:off x="4447442" y="3080868"/>
            <a:ext cx="1385186" cy="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>
            <a:stCxn id="6" idx="1"/>
          </p:cNvCxnSpPr>
          <p:nvPr/>
        </p:nvCxnSpPr>
        <p:spPr>
          <a:xfrm flipH="1" flipV="1">
            <a:off x="4671669" y="1880758"/>
            <a:ext cx="1109857" cy="36546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973062" y="1740907"/>
            <a:ext cx="1121818" cy="322584"/>
          </a:xfrm>
          <a:prstGeom prst="rect">
            <a:avLst/>
          </a:prstGeom>
          <a:noFill/>
        </p:spPr>
        <p:txBody>
          <a:bodyPr wrap="square" lIns="106105" tIns="53052" rIns="106105" bIns="53052" rtlCol="0">
            <a:spAutoFit/>
          </a:bodyPr>
          <a:lstStyle/>
          <a:p>
            <a:pPr algn="ctr" defTabSz="911910"/>
            <a:r>
              <a:rPr lang="en-US" sz="1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NODE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86915" y="3002763"/>
            <a:ext cx="1037759" cy="322584"/>
          </a:xfrm>
          <a:prstGeom prst="rect">
            <a:avLst/>
          </a:prstGeom>
          <a:noFill/>
        </p:spPr>
        <p:txBody>
          <a:bodyPr wrap="square" lIns="106105" tIns="53052" rIns="106105" bIns="53052" rtlCol="0">
            <a:spAutoFit/>
          </a:bodyPr>
          <a:lstStyle/>
          <a:p>
            <a:pPr algn="ctr" defTabSz="911910"/>
            <a:r>
              <a:rPr lang="en-US" sz="1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NODE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74358" y="5039094"/>
            <a:ext cx="1083247" cy="322584"/>
          </a:xfrm>
          <a:prstGeom prst="rect">
            <a:avLst/>
          </a:prstGeom>
          <a:noFill/>
        </p:spPr>
        <p:txBody>
          <a:bodyPr wrap="square" lIns="106105" tIns="53052" rIns="106105" bIns="53052" rtlCol="0">
            <a:spAutoFit/>
          </a:bodyPr>
          <a:lstStyle/>
          <a:p>
            <a:pPr algn="ctr" defTabSz="911910"/>
            <a:r>
              <a:rPr lang="en-US" sz="1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NODE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3" name="ตัวเชื่อมต่อตรง 32"/>
          <p:cNvCxnSpPr/>
          <p:nvPr/>
        </p:nvCxnSpPr>
        <p:spPr>
          <a:xfrm>
            <a:off x="5647294" y="1299632"/>
            <a:ext cx="682969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 flipV="1">
            <a:off x="2161602" y="3984246"/>
            <a:ext cx="787786" cy="41994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>
            <a:off x="2161602" y="3080875"/>
            <a:ext cx="585287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8C86B2-3A4E-426E-B39D-E2EF32F1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01" y="725619"/>
            <a:ext cx="9624649" cy="1049235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แผนยุทธศาสตร์สุขภาพจังหวัด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  <a:endParaRPr lang="th-TH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465E8-7D1B-436C-A769-662F9DB1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5"/>
            <a:ext cx="12192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0E5941-AA7F-494A-B27A-385641C69CBA}"/>
              </a:ext>
            </a:extLst>
          </p:cNvPr>
          <p:cNvSpPr txBox="1"/>
          <p:nvPr/>
        </p:nvSpPr>
        <p:spPr>
          <a:xfrm>
            <a:off x="9720943" y="5856514"/>
            <a:ext cx="23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2-22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7" y="914826"/>
            <a:ext cx="1204454" cy="114017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725619"/>
            <a:ext cx="1181630" cy="151859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997376" y="1555008"/>
            <a:ext cx="32207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แผนยุทธศาสตร์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สู่  </a:t>
            </a:r>
          </a:p>
          <a:p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แผนปฏิบัติราชการประจำปี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43" y="1560984"/>
            <a:ext cx="8419505" cy="4928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70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7" y="646049"/>
            <a:ext cx="5535613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344250" y="1452433"/>
            <a:ext cx="5707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th-TH" sz="5400" b="1" cap="none" spc="0" dirty="0" smtClean="0">
                <a:ln/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ขอบคุณที่มาเยือน</a:t>
            </a:r>
            <a:endParaRPr lang="th-TH" sz="5400" b="1" cap="none" spc="0" dirty="0">
              <a:ln/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รูปภาพ 3">
            <a:extLst>
              <a:ext uri="{FF2B5EF4-FFF2-40B4-BE49-F238E27FC236}">
                <a16:creationId xmlns:a16="http://schemas.microsoft.com/office/drawing/2014/main" xmlns="" id="{0757F2E9-C2C6-48CD-99A8-A4DE7E43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752" y="241852"/>
            <a:ext cx="1204454" cy="114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358588" y="124663"/>
            <a:ext cx="11421036" cy="792088"/>
          </a:xfrm>
          <a:prstGeom prst="rect">
            <a:avLst/>
          </a:prstGeom>
          <a:solidFill>
            <a:srgbClr val="15C2FF"/>
          </a:solidFill>
        </p:spPr>
        <p:txBody>
          <a:bodyPr lIns="91190" tIns="45591" rIns="91190" bIns="45591">
            <a:noAutofit/>
          </a:bodyPr>
          <a:lstStyle>
            <a:lvl1pPr algn="ctr" defTabSz="104131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อัตรากำลังคนด้านสุขภาพจังหวัดเพชรบูรณ์ ปี 2565</a:t>
            </a: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337820"/>
              </p:ext>
            </p:extLst>
          </p:nvPr>
        </p:nvGraphicFramePr>
        <p:xfrm>
          <a:off x="335366" y="1196752"/>
          <a:ext cx="5206936" cy="489654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49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56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2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373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ประเภท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จำนวนคน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ร้อยละ 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641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ข้าราชการ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3,143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56.60 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641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ลูกจ้างประจำ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141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2.53 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641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พนักงานราชการ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148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</a:t>
                      </a:r>
                      <a:r>
                        <a:rPr lang="th-TH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.66 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641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ลูกจ้างชั่วคราว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123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</a:t>
                      </a:r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2.21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3816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พนักงานกระทรวงสาธารณสุข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1,998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35.98</a:t>
                      </a:r>
                      <a:endParaRPr lang="th-TH" sz="2400" b="1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333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รวม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5,553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31360" y="6411987"/>
            <a:ext cx="5760640" cy="446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190" tIns="45591" rIns="91190" bIns="45591" rtlCol="0">
            <a:spAutoFit/>
          </a:bodyPr>
          <a:lstStyle/>
          <a:p>
            <a:pPr algn="ctr" defTabSz="911910"/>
            <a:r>
              <a:rPr lang="th-TH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Angsana New"/>
              </a:rPr>
              <a:t>ข้อมูลปฏิบัติงานจริง+ลาศึกษา ณ กรกฎาคม 2565</a:t>
            </a:r>
          </a:p>
        </p:txBody>
      </p:sp>
      <p:graphicFrame>
        <p:nvGraphicFramePr>
          <p:cNvPr id="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23972"/>
              </p:ext>
            </p:extLst>
          </p:nvPr>
        </p:nvGraphicFramePr>
        <p:xfrm>
          <a:off x="5661603" y="1205431"/>
          <a:ext cx="6252594" cy="490924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716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52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33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24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185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วิชาชีพ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กรอบขั้นสูง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(100%</a:t>
                      </a:r>
                      <a:r>
                        <a:rPr lang="en-US" sz="18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FTE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ปฏิบัติงานจริง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0372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แพทย์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66.46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372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th-TH" sz="1800" b="1" u="none" strike="noStrike" dirty="0" err="1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ทันตแพทย์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87.65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0372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เภสัชกร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96.32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750" marR="687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372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พยาบาลวิชาชีพ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1,673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1,297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77.52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857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นัก</a:t>
                      </a:r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เทคนิค/นักวิทยาศาสตร์/ </a:t>
                      </a:r>
                      <a:r>
                        <a:rPr lang="th-TH" sz="18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จพ</a:t>
                      </a:r>
                      <a:r>
                        <a:rPr lang="th-TH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วิทยาศาสตร์การแพทย์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123</a:t>
                      </a:r>
                      <a:endParaRPr lang="th-TH" sz="1800" b="1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</a:t>
                      </a:r>
                      <a:endParaRPr lang="th-TH" sz="1800" b="1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78.04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91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นักกายภาพบำบัด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99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50.50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0372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นักรังสีการแพทย์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72.22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5393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2,479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2,184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88.10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179" marR="7179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239350" y="116635"/>
            <a:ext cx="11809312" cy="998237"/>
          </a:xfrm>
          <a:prstGeom prst="rect">
            <a:avLst/>
          </a:prstGeom>
          <a:solidFill>
            <a:srgbClr val="15C2FF"/>
          </a:solidFill>
          <a:ln w="19050">
            <a:solidFill>
              <a:schemeClr val="tx1"/>
            </a:solidFill>
          </a:ln>
        </p:spPr>
        <p:txBody>
          <a:bodyPr lIns="102603" tIns="51305" rIns="102603" bIns="51305">
            <a:noAutofit/>
          </a:bodyPr>
          <a:lstStyle>
            <a:lvl1pPr algn="ctr" defTabSz="104131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สถานการณ์บุคลากรสุขภาพ 4 สายวิชาชีพหลัก</a:t>
            </a:r>
          </a:p>
          <a:p>
            <a:r>
              <a:rPr lang="th-TH" sz="2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ในหน่วยบริการปฐมภูมิ ณ กรกฎาคม 2565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5480"/>
              </p:ext>
            </p:extLst>
          </p:nvPr>
        </p:nvGraphicFramePr>
        <p:xfrm>
          <a:off x="239351" y="1188090"/>
          <a:ext cx="11809316" cy="5400591"/>
        </p:xfrm>
        <a:graphic>
          <a:graphicData uri="http://schemas.openxmlformats.org/drawingml/2006/table">
            <a:tbl>
              <a:tblPr/>
              <a:tblGrid>
                <a:gridCol w="13665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93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93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31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105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9105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3129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6065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0412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82585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83129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8239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6398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อำเภอ/วิชาชีพ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พยาบาลวิชาชีพ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ทันต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สาธารณสุข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แพทย์แผนไทย             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(รพ.สต.ขนาดใหญ่)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นักวิชาการ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สาธารณสุข     </a:t>
                      </a:r>
                      <a:r>
                        <a:rPr lang="th-TH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เจ้าพนักงานสาธารณสุข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ที่ควรมี(คน)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มีจริง(คน)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ที่ควรมี(คน)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มีจริง(คน)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ที่ควรมี(คน)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มีจริง(คน)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ที่ควรมี(คน)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มีจริง(คน)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54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เมือง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58.9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42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83.33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วิเชียรบุรี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42.85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หล่มสัก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.6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5.33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หนองไผ่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52.17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35.71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58.9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หล่มเก่า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59.45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111.11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1.66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บึงสามพัน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62.06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44.44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ชนแดน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71.42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44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83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ศรีเทพ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62.79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วังโป่ง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42.85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34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64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เขาค้อ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79.15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66.67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83.33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น้ำหนาว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106.25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13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461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52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119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r>
                        <a:rPr lang="th-TH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98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34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67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702</a:t>
                      </a: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lang="th-TH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73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th-TH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7.37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1969" marR="11969" marT="89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5" y="116635"/>
            <a:ext cx="1183046" cy="99823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116635"/>
            <a:ext cx="1177467" cy="998237"/>
          </a:xfrm>
          <a:prstGeom prst="rect">
            <a:avLst/>
          </a:prstGeom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825"/>
            <a:ext cx="2844800" cy="365125"/>
          </a:xfrm>
          <a:prstGeom prst="rect">
            <a:avLst/>
          </a:prstGeom>
        </p:spPr>
        <p:txBody>
          <a:bodyPr/>
          <a:lstStyle/>
          <a:p>
            <a:fld id="{56540991-3FD8-4204-97F4-0458DE60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Custom 10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84582C"/>
      </a:accent2>
      <a:accent3>
        <a:srgbClr val="002060"/>
      </a:accent3>
      <a:accent4>
        <a:srgbClr val="586EA6"/>
      </a:accent4>
      <a:accent5>
        <a:srgbClr val="586EA6"/>
      </a:accent5>
      <a:accent6>
        <a:srgbClr val="6892A0"/>
      </a:accent6>
      <a:hlink>
        <a:srgbClr val="B71E42"/>
      </a:hlink>
      <a:folHlink>
        <a:srgbClr val="586EA6"/>
      </a:folHlink>
    </a:clrScheme>
    <a:fontScheme name="Defaul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>
    <a:spDef>
      <a:spPr>
        <a:solidFill>
          <a:srgbClr val="B71E4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 w="31750"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f66921596_win32_fixed.potx" id="{F81442EF-054B-43F2-9D42-4AC72B9AFB37}" vid="{A487745B-CFD4-4F4A-9F31-FD463ACA8A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tf66921596_win32</Template>
  <TotalTime>2318</TotalTime>
  <Words>6559</Words>
  <Application>Microsoft Office PowerPoint</Application>
  <PresentationFormat>กำหนดเอง</PresentationFormat>
  <Paragraphs>1401</Paragraphs>
  <Slides>71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71</vt:i4>
      </vt:variant>
    </vt:vector>
  </HeadingPairs>
  <TitlesOfParts>
    <vt:vector size="72" baseType="lpstr">
      <vt:lpstr>Gallery</vt:lpstr>
      <vt:lpstr>งานนำเสนอ PowerPoint</vt:lpstr>
      <vt:lpstr>   ประเด็นนำเสนอ  </vt:lpstr>
      <vt:lpstr>ข้อมูลสังเขป จังหวัดเพชรบูรณ์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แผนยุทธศาสตร์สุขภาพจังหวัดเพชรบูรณ์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Supasit Sukee</dc:creator>
  <cp:lastModifiedBy>SSJ-Phongwanit</cp:lastModifiedBy>
  <cp:revision>112</cp:revision>
  <dcterms:created xsi:type="dcterms:W3CDTF">2021-11-24T13:00:09Z</dcterms:created>
  <dcterms:modified xsi:type="dcterms:W3CDTF">2022-08-29T04:18:10Z</dcterms:modified>
</cp:coreProperties>
</file>