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  <p:sldMasterId id="2147483658" r:id="rId2"/>
  </p:sldMasterIdLst>
  <p:notesMasterIdLst>
    <p:notesMasterId r:id="rId5"/>
  </p:notesMasterIdLst>
  <p:sldIdLst>
    <p:sldId id="256" r:id="rId3"/>
    <p:sldId id="296" r:id="rId4"/>
  </p:sldIdLst>
  <p:sldSz cx="9906000" cy="6858000" type="A4"/>
  <p:notesSz cx="9144000" cy="6858000"/>
  <p:embeddedFontLst>
    <p:embeddedFont>
      <p:font typeface="Angsana New" panose="02020603050405020304" pitchFamily="18" charset="-34"/>
      <p:regular r:id="rId6"/>
      <p:bold r:id="rId7"/>
      <p:italic r:id="rId8"/>
      <p:boldItalic r:id="rId9"/>
    </p:embeddedFont>
    <p:embeddedFont>
      <p:font typeface="Arvo" panose="020B0604020202020204" charset="0"/>
      <p:regular r:id="rId10"/>
      <p:bold r:id="rId11"/>
      <p:italic r:id="rId12"/>
      <p:boldItalic r:id="rId13"/>
    </p:embeddedFont>
    <p:embeddedFont>
      <p:font typeface="Roboto Condensed" panose="02000000000000000000" pitchFamily="2" charset="0"/>
      <p:regular r:id="rId14"/>
      <p:bold r:id="rId15"/>
      <p:italic r:id="rId16"/>
      <p:boldItalic r:id="rId17"/>
    </p:embeddedFont>
    <p:embeddedFont>
      <p:font typeface="Roboto Condensed Light" panose="02000000000000000000" pitchFamily="2" charset="0"/>
      <p:regular r:id="rId18"/>
      <p:bold r:id="rId19"/>
      <p:italic r:id="rId20"/>
      <p:boldItalic r:id="rId21"/>
    </p:embeddedFont>
    <p:embeddedFont>
      <p:font typeface="TH SarabunPSK" panose="020B0500040200020003" pitchFamily="34" charset="-34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000"/>
    <a:srgbClr val="CCFFFF"/>
    <a:srgbClr val="FFFFCC"/>
    <a:srgbClr val="FFCCFF"/>
    <a:srgbClr val="FF0066"/>
    <a:srgbClr val="FF3399"/>
    <a:srgbClr val="FFFFFF"/>
    <a:srgbClr val="11111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AA49E5-945F-427C-BA27-BD8CD2F6626D}">
  <a:tblStyle styleId="{2BAA49E5-945F-427C-BA27-BD8CD2F662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72" d="100"/>
          <a:sy n="72" d="100"/>
        </p:scale>
        <p:origin x="1134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16.fntdata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5" Type="http://schemas.openxmlformats.org/officeDocument/2006/relationships/font" Target="fonts/font2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1.fntdata"/><Relationship Id="rId20" Type="http://schemas.openxmlformats.org/officeDocument/2006/relationships/font" Target="fonts/font1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24" Type="http://schemas.openxmlformats.org/officeDocument/2006/relationships/font" Target="fonts/font19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23" Type="http://schemas.openxmlformats.org/officeDocument/2006/relationships/font" Target="fonts/font18.fntdata"/><Relationship Id="rId28" Type="http://schemas.openxmlformats.org/officeDocument/2006/relationships/theme" Target="theme/theme1.xml"/><Relationship Id="rId10" Type="http://schemas.openxmlformats.org/officeDocument/2006/relationships/font" Target="fonts/font5.fntdata"/><Relationship Id="rId19" Type="http://schemas.openxmlformats.org/officeDocument/2006/relationships/font" Target="fonts/font14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font" Target="fonts/font17.fntdata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ฝากครรภ์ก่อน12สัปดาห์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ระดับประเทศ</c:v>
                </c:pt>
                <c:pt idx="1">
                  <c:v>เขตสุขภาพที่2</c:v>
                </c:pt>
                <c:pt idx="2">
                  <c:v>พิษณุโลก</c:v>
                </c:pt>
                <c:pt idx="3">
                  <c:v>สุโขทัย</c:v>
                </c:pt>
                <c:pt idx="4">
                  <c:v>เพชรบูรณ์</c:v>
                </c:pt>
                <c:pt idx="5">
                  <c:v>อุตรดิตถ์</c:v>
                </c:pt>
                <c:pt idx="6">
                  <c:v>ตาก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82.6</c:v>
                </c:pt>
                <c:pt idx="1">
                  <c:v>81.75</c:v>
                </c:pt>
                <c:pt idx="2">
                  <c:v>76.16</c:v>
                </c:pt>
                <c:pt idx="3">
                  <c:v>82.24</c:v>
                </c:pt>
                <c:pt idx="4">
                  <c:v>82.88</c:v>
                </c:pt>
                <c:pt idx="5">
                  <c:v>84.25</c:v>
                </c:pt>
                <c:pt idx="6">
                  <c:v>83.85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5-4E13-8BA1-D38BABF2D8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ฝากครรภ์5ครั้งตามเกณฑ์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7B5-4E13-8BA1-D38BABF2D8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ระดับประเทศ</c:v>
                </c:pt>
                <c:pt idx="1">
                  <c:v>เขตสุขภาพที่2</c:v>
                </c:pt>
                <c:pt idx="2">
                  <c:v>พิษณุโลก</c:v>
                </c:pt>
                <c:pt idx="3">
                  <c:v>สุโขทัย</c:v>
                </c:pt>
                <c:pt idx="4">
                  <c:v>เพชรบูรณ์</c:v>
                </c:pt>
                <c:pt idx="5">
                  <c:v>อุตรดิตถ์</c:v>
                </c:pt>
                <c:pt idx="6">
                  <c:v>ตาก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76.2</c:v>
                </c:pt>
                <c:pt idx="1">
                  <c:v>74.94</c:v>
                </c:pt>
                <c:pt idx="2">
                  <c:v>65.89</c:v>
                </c:pt>
                <c:pt idx="3">
                  <c:v>78.45</c:v>
                </c:pt>
                <c:pt idx="4">
                  <c:v>75.98</c:v>
                </c:pt>
                <c:pt idx="5">
                  <c:v>80.33</c:v>
                </c:pt>
                <c:pt idx="6">
                  <c:v>77.53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5-4E13-8BA1-D38BABF2D8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เด็ก0-5ปีได้รับการคัดกรองพัฒนาการ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ระดับประเทศ</c:v>
                </c:pt>
                <c:pt idx="1">
                  <c:v>เขตสุขภาพที่2</c:v>
                </c:pt>
                <c:pt idx="2">
                  <c:v>พิษณุโลก</c:v>
                </c:pt>
                <c:pt idx="3">
                  <c:v>สุโขทัย</c:v>
                </c:pt>
                <c:pt idx="4">
                  <c:v>เพชรบูรณ์</c:v>
                </c:pt>
                <c:pt idx="5">
                  <c:v>อุตรดิตถ์</c:v>
                </c:pt>
                <c:pt idx="6">
                  <c:v>ตาก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83.71</c:v>
                </c:pt>
                <c:pt idx="1">
                  <c:v>85.55</c:v>
                </c:pt>
                <c:pt idx="2">
                  <c:v>82.45</c:v>
                </c:pt>
                <c:pt idx="3">
                  <c:v>89.32</c:v>
                </c:pt>
                <c:pt idx="4">
                  <c:v>89.32</c:v>
                </c:pt>
                <c:pt idx="5">
                  <c:v>89.47</c:v>
                </c:pt>
                <c:pt idx="6">
                  <c:v>86.14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B5-4E13-8BA1-D38BABF2D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115432"/>
        <c:axId val="527110184"/>
      </c:barChart>
      <c:catAx>
        <c:axId val="52711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27110184"/>
        <c:crosses val="autoZero"/>
        <c:auto val="1"/>
        <c:lblAlgn val="ctr"/>
        <c:lblOffset val="100"/>
        <c:noMultiLvlLbl val="0"/>
      </c:catAx>
      <c:valAx>
        <c:axId val="52711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27115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38125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173190" y="877033"/>
            <a:ext cx="1407575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9383181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9584794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983673" y="5704465"/>
            <a:ext cx="5937565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742950" y="1454333"/>
            <a:ext cx="5815225" cy="3949200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21898E2-3002-4798-A139-8F9760C5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293BE53-2E27-452F-920B-E13B76AA7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D166206-9B37-4B4B-9277-D118F9EA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8E810D5-9497-443E-ABAE-34D3E701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6F5453D-D57C-4CC7-955C-356B8BB5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6E8DBFE-B998-4670-846A-019404F5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24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836BFD-ED97-405E-8D07-8DB8DF52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16E03DD-6761-4EDC-8F69-43716E50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79EA173-C7AE-4455-872F-CE7B57C9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8B0596-9E97-463D-BB0E-6A276769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24DA5DA-D2A1-4077-9549-32DB6DE5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9470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B17AEE6-F677-4FF9-B67D-02346B72C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3B64420-6F54-4BF1-97D9-63FADA85F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F4A81B2-D95D-4097-96D8-38EF46573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E6CE1E5-3B22-4F20-9B6F-F6434BE3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6F4663B-4899-45F3-888B-1DA586C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74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12CA03-548D-45BA-905D-7123F5E75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10E18B8-8828-4AB7-AF9A-0478F208F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4631B2-E7C3-4AEF-8992-50FFBD89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5C86A3F-76E3-4DBC-AC31-F945FAF1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20E73C9-EE61-4171-A648-1AE891F2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3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4091F2-AAF4-4A17-910E-EEC10BB0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482C782-69F2-4A9A-A62C-789E121DC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CE81B6C-305C-4950-8BD4-80F41663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1082D70-8BAA-42A4-8A45-0F1587A8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4CCB612-A4D7-44B3-9683-E17892AD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9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F88E5C-8863-481F-B3FF-6D9C47A6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E6A605E-76B1-40F1-9208-4F2503C91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194E229-0142-480D-A5E3-4ED8E05A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0776A1B-49E8-4D25-849D-4A457D3A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603E834-7CBD-4F05-99FF-C69E7775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226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151178-FD16-409A-9D5F-8D2ECB54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2C9E42-F033-426D-9D3F-F84968927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4E483AF-4CCB-478A-ADAB-536FD1EB5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7A46A03-1B28-4765-8685-FF935710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08C7E23-DD91-42DB-A4EF-9FE347A7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5B02AB2-9A20-4E60-BA17-4A95AE06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771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E00745-3DF2-41EA-9284-08DF2621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AD309E3-5365-407C-8225-F13B8951D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DC44524-BFE3-474A-A917-0F63204B4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D3E4D00-5AD8-4207-986E-C411270F5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35BB24A-029A-4668-8DB7-2BE038893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E76CDA3-CBE6-4E8E-9C80-99E63598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0121CA4-AA23-443D-AF9D-73DBABC9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3AE54D63-FD3D-462C-A484-72E023C2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45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D825D1-863E-4C11-BF49-D840152B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B157007E-FBA0-4F6E-8FF2-7EB91414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BF4666D-FD63-46B1-B7EA-C43CBB08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8D22B4C-9807-4BBE-A4B2-A74AA7AE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64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6B2FE3E-5B05-48DE-ADFA-7C21918D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475DA63D-B161-48A0-ADCF-38967EA7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F2AD415-5892-4E80-86E1-6ED43781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4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26A7FAA-2B42-4227-989F-7E30F8D1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4283090-C909-43C1-81D5-3A223F298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38A91C8-8994-46E7-80D5-A870FF060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B48AD1F-CEB7-4920-9486-E377A46F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67350D5-B3BB-4C76-8A22-B7B7A779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CF9373B-F8FC-4403-815D-6C101AA1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08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2131" y="523433"/>
            <a:ext cx="56966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2131" y="1769800"/>
            <a:ext cx="664365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252833" y="6182000"/>
            <a:ext cx="161135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>
            <a:lvl1pPr lvl="0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4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2E95AFE-FCA0-4A67-A09E-015F7325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D8CAEE2-CE47-4C9A-BFF8-D27EE5041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8D7C211-505E-4D71-9A84-FB1A8EFAA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35C6-75E5-4D1D-AAF4-7D5EB75E65AC}" type="datetimeFigureOut">
              <a:rPr lang="th-TH" smtClean="0"/>
              <a:t>29/08/65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DFF012-858F-46B6-B0AC-611387D3B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84A9E6A-976B-403F-B0A9-03B2F64D1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6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0" y="1428736"/>
            <a:ext cx="8697416" cy="2576328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algn="ctr"/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การติดตามผลการดำเนินงาน</a:t>
            </a:r>
            <a:b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ตัวชี้วัดงานอนามัยแม่และเด็กปี 2565   </a:t>
            </a:r>
            <a:endParaRPr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5810" y="5715016"/>
            <a:ext cx="531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กลุ่มงานส่งเสริมสุขภาพ 30 สิงหาคม 2565</a:t>
            </a:r>
          </a:p>
        </p:txBody>
      </p:sp>
      <p:pic>
        <p:nvPicPr>
          <p:cNvPr id="6" name="Picture 5" descr="โลโก้กระทรว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058" y="0"/>
            <a:ext cx="1428760" cy="14318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527847C4-7675-453D-8685-B9D265095F04}"/>
              </a:ext>
            </a:extLst>
          </p:cNvPr>
          <p:cNvSpPr/>
          <p:nvPr/>
        </p:nvSpPr>
        <p:spPr>
          <a:xfrm>
            <a:off x="1332940" y="44624"/>
            <a:ext cx="7364476" cy="14049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ผลการดำเนินงานตามตัวชี้วัดงานอนามัยแม่เด็ก</a:t>
            </a:r>
          </a:p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1.หญิงตั้งครรภ์ได้รับการฝากครรภ์ครั้งแรกก่อน 12 สัปดาห์ </a:t>
            </a:r>
            <a:r>
              <a:rPr lang="th-TH" sz="2400" b="1" kern="1200" dirty="0">
                <a:solidFill>
                  <a:srgbClr val="FFC000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เกณฑ์ ร้อยละ 75</a:t>
            </a:r>
          </a:p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2.หญิงตั้งครรภ์ที่ได้รับการดูแลก่อนคลอด 5 ครั้งตามเกณฑ์ </a:t>
            </a:r>
            <a:r>
              <a:rPr lang="th-TH" sz="2400" b="1" kern="1200" dirty="0">
                <a:solidFill>
                  <a:srgbClr val="FFC000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เกณฑ์ ร้อยละ 75</a:t>
            </a:r>
          </a:p>
          <a:p>
            <a:pPr defTabSz="742950">
              <a:buClrTx/>
            </a:pPr>
            <a:r>
              <a:rPr lang="th-TH" sz="24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3.ความครอบคลุมการคัดกรองพัฒนาการเด็ก 0 – 5 ปี </a:t>
            </a:r>
            <a:r>
              <a:rPr lang="th-TH" sz="2400" b="1" kern="1200" dirty="0">
                <a:solidFill>
                  <a:srgbClr val="FFC000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/>
                <a:cs typeface="TH SarabunPSK"/>
              </a:rPr>
              <a:t>เกณฑ์ ร้อยละ 90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5EA5189-779B-424C-B475-4529C15A1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1332940" cy="1332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97FBD3E7-B012-41EA-8FA5-ED2A7F2321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460165"/>
              </p:ext>
            </p:extLst>
          </p:nvPr>
        </p:nvGraphicFramePr>
        <p:xfrm>
          <a:off x="149200" y="1720520"/>
          <a:ext cx="6171952" cy="502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ตาราง 13">
            <a:extLst>
              <a:ext uri="{FF2B5EF4-FFF2-40B4-BE49-F238E27FC236}">
                <a16:creationId xmlns:a16="http://schemas.microsoft.com/office/drawing/2014/main" id="{51FEE12F-1172-4AA8-BED7-8CA633FCE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2105"/>
              </p:ext>
            </p:extLst>
          </p:nvPr>
        </p:nvGraphicFramePr>
        <p:xfrm>
          <a:off x="6393160" y="1720520"/>
          <a:ext cx="3363641" cy="5020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1073">
                  <a:extLst>
                    <a:ext uri="{9D8B030D-6E8A-4147-A177-3AD203B41FA5}">
                      <a16:colId xmlns:a16="http://schemas.microsoft.com/office/drawing/2014/main" val="866907863"/>
                    </a:ext>
                  </a:extLst>
                </a:gridCol>
                <a:gridCol w="776916">
                  <a:extLst>
                    <a:ext uri="{9D8B030D-6E8A-4147-A177-3AD203B41FA5}">
                      <a16:colId xmlns:a16="http://schemas.microsoft.com/office/drawing/2014/main" val="3616022116"/>
                    </a:ext>
                  </a:extLst>
                </a:gridCol>
                <a:gridCol w="737826">
                  <a:extLst>
                    <a:ext uri="{9D8B030D-6E8A-4147-A177-3AD203B41FA5}">
                      <a16:colId xmlns:a16="http://schemas.microsoft.com/office/drawing/2014/main" val="2704962249"/>
                    </a:ext>
                  </a:extLst>
                </a:gridCol>
                <a:gridCol w="737826">
                  <a:extLst>
                    <a:ext uri="{9D8B030D-6E8A-4147-A177-3AD203B41FA5}">
                      <a16:colId xmlns:a16="http://schemas.microsoft.com/office/drawing/2014/main" val="1684849067"/>
                    </a:ext>
                  </a:extLst>
                </a:gridCol>
              </a:tblGrid>
              <a:tr h="322056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/>
                        <a:t>พื้นที่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ANC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ก่อน12สัปดาห์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ANC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5ครั้งตามเกณฑ์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คัดกรองพัฒนาการ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437110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ประเทศ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82.06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76.20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89.07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2875039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เขตสุขภาพที่ 2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81.75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74.94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85.55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84757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82.88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75.98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84.49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82014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อ.เมืองเพชรบูรณ์</a:t>
                      </a:r>
                      <a:endParaRPr lang="en-US" sz="11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88.11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84.28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77.97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83697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อ.ชนแดน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80.81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75.27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78.40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64775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อ.หล่มสัก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93.43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90.62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90.23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618921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อ.หล่มเก่า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78.76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67.19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76.10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262958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อ.วิเชียรบุรี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83.38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72.98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88.52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996236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อ.ศรีเทพ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81.46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76.88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87.80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97259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อ.หนองไผ่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88.69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83.18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90.65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807171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อ.บึงสามพัน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80.50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74.21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83.54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881210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อ.น้ำหนาว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76.74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68.29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89.13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684307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อ.วังโป่ง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92.86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87.04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89.72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7204534"/>
                  </a:ext>
                </a:extLst>
              </a:tr>
              <a:tr h="322056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อ.เขาค้อ</a:t>
                      </a:r>
                      <a:endParaRPr lang="en-US" sz="11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62.99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46.44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79.61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060759"/>
                  </a:ext>
                </a:extLst>
              </a:tr>
            </a:tbl>
          </a:graphicData>
        </a:graphic>
      </p:graphicFrame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ED3178E9-10AE-4ECA-BCD9-6E8E6903F038}"/>
              </a:ext>
            </a:extLst>
          </p:cNvPr>
          <p:cNvSpPr txBox="1"/>
          <p:nvPr/>
        </p:nvSpPr>
        <p:spPr>
          <a:xfrm>
            <a:off x="2144689" y="137270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 ข้อมูล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HDC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 ตุลาคม 2564 – 26 กรกฎาคม 2565</a:t>
            </a:r>
          </a:p>
        </p:txBody>
      </p:sp>
    </p:spTree>
    <p:extLst>
      <p:ext uri="{BB962C8B-B14F-4D97-AF65-F5344CB8AC3E}">
        <p14:creationId xmlns:p14="http://schemas.microsoft.com/office/powerpoint/2010/main" val="1668531989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กำหนดเอง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194</Words>
  <Application>Microsoft Office PowerPoint</Application>
  <PresentationFormat>กระดาษ A4 (210x297 มม.)</PresentationFormat>
  <Paragraphs>73</Paragraphs>
  <Slides>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TH SarabunPSK</vt:lpstr>
      <vt:lpstr>Arial</vt:lpstr>
      <vt:lpstr>Roboto Condensed Light</vt:lpstr>
      <vt:lpstr>Arvo</vt:lpstr>
      <vt:lpstr>Roboto Condensed</vt:lpstr>
      <vt:lpstr>Salerio template</vt:lpstr>
      <vt:lpstr>ธีมของ Office</vt:lpstr>
      <vt:lpstr>   การติดตามผลการดำเนินงาน ตัวชี้วัดงานอนามัยแม่และเด็กปี 2565  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การดำเนินงานพัฒนาการเด็ก จังหวัดเพชรบูรณ์</dc:title>
  <dc:creator>MILK</dc:creator>
  <cp:lastModifiedBy>mycomputer</cp:lastModifiedBy>
  <cp:revision>288</cp:revision>
  <dcterms:modified xsi:type="dcterms:W3CDTF">2022-08-29T04:23:11Z</dcterms:modified>
</cp:coreProperties>
</file>