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81" d="100"/>
          <a:sy n="81" d="100"/>
        </p:scale>
        <p:origin x="-300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________Microsoft_Excel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ColorStyle" Target="colors2.xml"/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___Microsoft_Excel2.xlsx"/><Relationship Id="rId4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/>
                </a:solidFill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defRPr>
            </a:pPr>
            <a:r>
              <a:rPr lang="th-TH" sz="2000" b="1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ร้อยละค่ามัธยฐานไอโอดีนในปัสสาวะหญิงตั้งครรภ์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0063613220278608"/>
          <c:y val="0.18035314286162621"/>
          <c:w val="0.87235549679718649"/>
          <c:h val="0.5243496749846025"/>
        </c:manualLayout>
      </c:layout>
      <c:barChart>
        <c:barDir val="col"/>
        <c:grouping val="stacked"/>
        <c:varyColors val="0"/>
        <c:ser>
          <c:idx val="0"/>
          <c:order val="0"/>
          <c:tx>
            <c:v>ปี2563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ysClr val="windowText" lastClr="000000"/>
                    </a:solidFill>
                    <a:latin typeface="TH SarabunPSK" panose="020B0500040200020003" pitchFamily="34" charset="-34"/>
                    <a:ea typeface="+mn-ea"/>
                    <a:cs typeface="TH SarabunPSK" panose="020B0500040200020003" pitchFamily="34" charset="-34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Sheet3!$A$32:$A$43</c:f>
              <c:strCache>
                <c:ptCount val="12"/>
                <c:pt idx="0">
                  <c:v>เมือง</c:v>
                </c:pt>
                <c:pt idx="1">
                  <c:v>วิเชียรบุรี</c:v>
                </c:pt>
                <c:pt idx="2">
                  <c:v>หล่มสัก</c:v>
                </c:pt>
                <c:pt idx="3">
                  <c:v>หนองไผ่</c:v>
                </c:pt>
                <c:pt idx="4">
                  <c:v>หล่มเก่า</c:v>
                </c:pt>
                <c:pt idx="5">
                  <c:v>บึงสามพัน</c:v>
                </c:pt>
                <c:pt idx="6">
                  <c:v>ศรีเทพ</c:v>
                </c:pt>
                <c:pt idx="7">
                  <c:v>ชนแดน</c:v>
                </c:pt>
                <c:pt idx="8">
                  <c:v>วังโป่ง</c:v>
                </c:pt>
                <c:pt idx="9">
                  <c:v>เขาค้อ</c:v>
                </c:pt>
                <c:pt idx="10">
                  <c:v>น้ำหนาว</c:v>
                </c:pt>
                <c:pt idx="11">
                  <c:v>ค่าเฉลี่ย</c:v>
                </c:pt>
              </c:strCache>
            </c:strRef>
          </c:cat>
          <c:val>
            <c:numRef>
              <c:f>Sheet3!$B$32:$B$43</c:f>
              <c:numCache>
                <c:formatCode>General</c:formatCode>
                <c:ptCount val="12"/>
                <c:pt idx="0">
                  <c:v>166</c:v>
                </c:pt>
                <c:pt idx="1">
                  <c:v>127</c:v>
                </c:pt>
                <c:pt idx="2">
                  <c:v>166</c:v>
                </c:pt>
                <c:pt idx="3">
                  <c:v>183</c:v>
                </c:pt>
                <c:pt idx="4">
                  <c:v>100</c:v>
                </c:pt>
                <c:pt idx="5">
                  <c:v>150.5</c:v>
                </c:pt>
                <c:pt idx="6">
                  <c:v>165</c:v>
                </c:pt>
                <c:pt idx="7">
                  <c:v>368.5</c:v>
                </c:pt>
                <c:pt idx="8">
                  <c:v>163</c:v>
                </c:pt>
                <c:pt idx="9">
                  <c:v>148</c:v>
                </c:pt>
                <c:pt idx="10">
                  <c:v>66</c:v>
                </c:pt>
                <c:pt idx="11">
                  <c:v>162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BFB-4787-AF41-1870FC34D8C4}"/>
            </c:ext>
          </c:extLst>
        </c:ser>
        <c:ser>
          <c:idx val="1"/>
          <c:order val="1"/>
          <c:tx>
            <c:v>ปี 2564</c:v>
          </c:tx>
          <c:spPr>
            <a:solidFill>
              <a:srgbClr val="FF99FF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ysClr val="windowText" lastClr="000000"/>
                    </a:solidFill>
                    <a:latin typeface="TH SarabunPSK" panose="020B0500040200020003" pitchFamily="34" charset="-34"/>
                    <a:ea typeface="+mn-ea"/>
                    <a:cs typeface="TH SarabunPSK" panose="020B0500040200020003" pitchFamily="34" charset="-34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Sheet3!$A$32:$A$43</c:f>
              <c:strCache>
                <c:ptCount val="12"/>
                <c:pt idx="0">
                  <c:v>เมือง</c:v>
                </c:pt>
                <c:pt idx="1">
                  <c:v>วิเชียรบุรี</c:v>
                </c:pt>
                <c:pt idx="2">
                  <c:v>หล่มสัก</c:v>
                </c:pt>
                <c:pt idx="3">
                  <c:v>หนองไผ่</c:v>
                </c:pt>
                <c:pt idx="4">
                  <c:v>หล่มเก่า</c:v>
                </c:pt>
                <c:pt idx="5">
                  <c:v>บึงสามพัน</c:v>
                </c:pt>
                <c:pt idx="6">
                  <c:v>ศรีเทพ</c:v>
                </c:pt>
                <c:pt idx="7">
                  <c:v>ชนแดน</c:v>
                </c:pt>
                <c:pt idx="8">
                  <c:v>วังโป่ง</c:v>
                </c:pt>
                <c:pt idx="9">
                  <c:v>เขาค้อ</c:v>
                </c:pt>
                <c:pt idx="10">
                  <c:v>น้ำหนาว</c:v>
                </c:pt>
                <c:pt idx="11">
                  <c:v>ค่าเฉลี่ย</c:v>
                </c:pt>
              </c:strCache>
            </c:strRef>
          </c:cat>
          <c:val>
            <c:numRef>
              <c:f>Sheet3!$C$32:$C$43</c:f>
              <c:numCache>
                <c:formatCode>General</c:formatCode>
                <c:ptCount val="12"/>
                <c:pt idx="0">
                  <c:v>109.9</c:v>
                </c:pt>
                <c:pt idx="1">
                  <c:v>111.1</c:v>
                </c:pt>
                <c:pt idx="2">
                  <c:v>94.55</c:v>
                </c:pt>
                <c:pt idx="3">
                  <c:v>94.35</c:v>
                </c:pt>
                <c:pt idx="4">
                  <c:v>111.8</c:v>
                </c:pt>
                <c:pt idx="5">
                  <c:v>75.2</c:v>
                </c:pt>
                <c:pt idx="6">
                  <c:v>89.95</c:v>
                </c:pt>
                <c:pt idx="7">
                  <c:v>200.9</c:v>
                </c:pt>
                <c:pt idx="8">
                  <c:v>114</c:v>
                </c:pt>
                <c:pt idx="9">
                  <c:v>59.35</c:v>
                </c:pt>
                <c:pt idx="10">
                  <c:v>50.6</c:v>
                </c:pt>
                <c:pt idx="11">
                  <c:v>93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1BFB-4787-AF41-1870FC34D8C4}"/>
            </c:ext>
          </c:extLst>
        </c:ser>
        <c:ser>
          <c:idx val="2"/>
          <c:order val="2"/>
          <c:tx>
            <c:v>ปี 2565</c:v>
          </c:tx>
          <c:spPr>
            <a:solidFill>
              <a:srgbClr val="99FFCC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ysClr val="windowText" lastClr="000000"/>
                    </a:solidFill>
                    <a:latin typeface="TH SarabunPSK" panose="020B0500040200020003" pitchFamily="34" charset="-34"/>
                    <a:ea typeface="+mn-ea"/>
                    <a:cs typeface="TH SarabunPSK" panose="020B0500040200020003" pitchFamily="34" charset="-34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Sheet3!$A$32:$A$43</c:f>
              <c:strCache>
                <c:ptCount val="12"/>
                <c:pt idx="0">
                  <c:v>เมือง</c:v>
                </c:pt>
                <c:pt idx="1">
                  <c:v>วิเชียรบุรี</c:v>
                </c:pt>
                <c:pt idx="2">
                  <c:v>หล่มสัก</c:v>
                </c:pt>
                <c:pt idx="3">
                  <c:v>หนองไผ่</c:v>
                </c:pt>
                <c:pt idx="4">
                  <c:v>หล่มเก่า</c:v>
                </c:pt>
                <c:pt idx="5">
                  <c:v>บึงสามพัน</c:v>
                </c:pt>
                <c:pt idx="6">
                  <c:v>ศรีเทพ</c:v>
                </c:pt>
                <c:pt idx="7">
                  <c:v>ชนแดน</c:v>
                </c:pt>
                <c:pt idx="8">
                  <c:v>วังโป่ง</c:v>
                </c:pt>
                <c:pt idx="9">
                  <c:v>เขาค้อ</c:v>
                </c:pt>
                <c:pt idx="10">
                  <c:v>น้ำหนาว</c:v>
                </c:pt>
                <c:pt idx="11">
                  <c:v>ค่าเฉลี่ย</c:v>
                </c:pt>
              </c:strCache>
            </c:strRef>
          </c:cat>
          <c:val>
            <c:numRef>
              <c:f>Sheet3!$D$32:$D$43</c:f>
              <c:numCache>
                <c:formatCode>0.00</c:formatCode>
                <c:ptCount val="12"/>
                <c:pt idx="0">
                  <c:v>166.9</c:v>
                </c:pt>
                <c:pt idx="1">
                  <c:v>89.6</c:v>
                </c:pt>
                <c:pt idx="2">
                  <c:v>89.5</c:v>
                </c:pt>
                <c:pt idx="3">
                  <c:v>132.5</c:v>
                </c:pt>
                <c:pt idx="4">
                  <c:v>49.4</c:v>
                </c:pt>
                <c:pt idx="5">
                  <c:v>161.5</c:v>
                </c:pt>
                <c:pt idx="6">
                  <c:v>0</c:v>
                </c:pt>
                <c:pt idx="7">
                  <c:v>137.1</c:v>
                </c:pt>
                <c:pt idx="8">
                  <c:v>76.400000000000006</c:v>
                </c:pt>
                <c:pt idx="9">
                  <c:v>141.1</c:v>
                </c:pt>
                <c:pt idx="10">
                  <c:v>72.3</c:v>
                </c:pt>
                <c:pt idx="11">
                  <c:v>111.63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1BFB-4787-AF41-1870FC34D8C4}"/>
            </c:ext>
          </c:extLst>
        </c:ser>
        <c:ser>
          <c:idx val="3"/>
          <c:order val="3"/>
          <c:tx>
            <c:v>ค่าเฉลี่ย</c:v>
          </c:tx>
          <c:spPr>
            <a:solidFill>
              <a:srgbClr val="FFFF0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-5.33799751958246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BFB-4787-AF41-1870FC34D8C4}"/>
                </c:ext>
              </c:extLst>
            </c:dLbl>
            <c:dLbl>
              <c:idx val="1"/>
              <c:layout>
                <c:manualLayout>
                  <c:x val="-2.0631156181033142E-17"/>
                  <c:y val="-4.98213101827696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BFB-4787-AF41-1870FC34D8C4}"/>
                </c:ext>
              </c:extLst>
            </c:dLbl>
            <c:dLbl>
              <c:idx val="2"/>
              <c:layout>
                <c:manualLayout>
                  <c:x val="0"/>
                  <c:y val="-4.27039801566597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BFB-4787-AF41-1870FC34D8C4}"/>
                </c:ext>
              </c:extLst>
            </c:dLbl>
            <c:dLbl>
              <c:idx val="3"/>
              <c:layout>
                <c:manualLayout>
                  <c:x val="0"/>
                  <c:y val="-5.33799751958247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BFB-4787-AF41-1870FC34D8C4}"/>
                </c:ext>
              </c:extLst>
            </c:dLbl>
            <c:dLbl>
              <c:idx val="4"/>
              <c:layout>
                <c:manualLayout>
                  <c:x val="-2.2506975833356223E-3"/>
                  <c:y val="-4.62626451697146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BFB-4787-AF41-1870FC34D8C4}"/>
                </c:ext>
              </c:extLst>
            </c:dLbl>
            <c:dLbl>
              <c:idx val="5"/>
              <c:layout>
                <c:manualLayout>
                  <c:x val="0"/>
                  <c:y val="-4.98213101827697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BFB-4787-AF41-1870FC34D8C4}"/>
                </c:ext>
              </c:extLst>
            </c:dLbl>
            <c:dLbl>
              <c:idx val="6"/>
              <c:layout>
                <c:manualLayout>
                  <c:x val="-2.2506975833356223E-3"/>
                  <c:y val="-4.27039801566597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BFB-4787-AF41-1870FC34D8C4}"/>
                </c:ext>
              </c:extLst>
            </c:dLbl>
            <c:dLbl>
              <c:idx val="7"/>
              <c:layout>
                <c:manualLayout>
                  <c:x val="2.2506975833356223E-3"/>
                  <c:y val="-7.82906302872094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1BFB-4787-AF41-1870FC34D8C4}"/>
                </c:ext>
              </c:extLst>
            </c:dLbl>
            <c:dLbl>
              <c:idx val="8"/>
              <c:layout>
                <c:manualLayout>
                  <c:x val="-8.2524624724132569E-17"/>
                  <c:y val="-4.98213101827696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1BFB-4787-AF41-1870FC34D8C4}"/>
                </c:ext>
              </c:extLst>
            </c:dLbl>
            <c:dLbl>
              <c:idx val="9"/>
              <c:layout>
                <c:manualLayout>
                  <c:x val="0"/>
                  <c:y val="-4.62626451697147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1BFB-4787-AF41-1870FC34D8C4}"/>
                </c:ext>
              </c:extLst>
            </c:dLbl>
            <c:dLbl>
              <c:idx val="11"/>
              <c:layout>
                <c:manualLayout>
                  <c:x val="0"/>
                  <c:y val="-4.27039801566597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1BFB-4787-AF41-1870FC34D8C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ysClr val="windowText" lastClr="000000"/>
                    </a:solidFill>
                    <a:latin typeface="TH SarabunPSK" panose="020B0500040200020003" pitchFamily="34" charset="-34"/>
                    <a:ea typeface="+mn-ea"/>
                    <a:cs typeface="TH SarabunPSK" panose="020B0500040200020003" pitchFamily="34" charset="-34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Sheet3!$A$32:$A$43</c:f>
              <c:strCache>
                <c:ptCount val="12"/>
                <c:pt idx="0">
                  <c:v>เมือง</c:v>
                </c:pt>
                <c:pt idx="1">
                  <c:v>วิเชียรบุรี</c:v>
                </c:pt>
                <c:pt idx="2">
                  <c:v>หล่มสัก</c:v>
                </c:pt>
                <c:pt idx="3">
                  <c:v>หนองไผ่</c:v>
                </c:pt>
                <c:pt idx="4">
                  <c:v>หล่มเก่า</c:v>
                </c:pt>
                <c:pt idx="5">
                  <c:v>บึงสามพัน</c:v>
                </c:pt>
                <c:pt idx="6">
                  <c:v>ศรีเทพ</c:v>
                </c:pt>
                <c:pt idx="7">
                  <c:v>ชนแดน</c:v>
                </c:pt>
                <c:pt idx="8">
                  <c:v>วังโป่ง</c:v>
                </c:pt>
                <c:pt idx="9">
                  <c:v>เขาค้อ</c:v>
                </c:pt>
                <c:pt idx="10">
                  <c:v>น้ำหนาว</c:v>
                </c:pt>
                <c:pt idx="11">
                  <c:v>ค่าเฉลี่ย</c:v>
                </c:pt>
              </c:strCache>
            </c:strRef>
          </c:cat>
          <c:val>
            <c:numRef>
              <c:f>Sheet3!$E$32:$E$43</c:f>
              <c:numCache>
                <c:formatCode>0.00</c:formatCode>
                <c:ptCount val="12"/>
                <c:pt idx="0">
                  <c:v>147.6</c:v>
                </c:pt>
                <c:pt idx="1">
                  <c:v>109.23333333333333</c:v>
                </c:pt>
                <c:pt idx="2">
                  <c:v>116.68333333333334</c:v>
                </c:pt>
                <c:pt idx="3">
                  <c:v>136.61666666666667</c:v>
                </c:pt>
                <c:pt idx="4">
                  <c:v>87.066666666666663</c:v>
                </c:pt>
                <c:pt idx="5">
                  <c:v>129.06666666666666</c:v>
                </c:pt>
                <c:pt idx="6">
                  <c:v>84.983333333333334</c:v>
                </c:pt>
                <c:pt idx="7">
                  <c:v>235.5</c:v>
                </c:pt>
                <c:pt idx="8">
                  <c:v>117.8</c:v>
                </c:pt>
                <c:pt idx="9">
                  <c:v>116.14999999999999</c:v>
                </c:pt>
                <c:pt idx="10">
                  <c:v>62.966666666666661</c:v>
                </c:pt>
                <c:pt idx="11">
                  <c:v>122.21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E-1BFB-4787-AF41-1870FC34D8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25740160"/>
        <c:axId val="125741696"/>
      </c:barChart>
      <c:catAx>
        <c:axId val="1257401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defRPr>
            </a:pPr>
            <a:endParaRPr lang="en-US"/>
          </a:p>
        </c:txPr>
        <c:crossAx val="125741696"/>
        <c:crosses val="autoZero"/>
        <c:auto val="1"/>
        <c:lblAlgn val="ctr"/>
        <c:lblOffset val="100"/>
        <c:noMultiLvlLbl val="0"/>
      </c:catAx>
      <c:valAx>
        <c:axId val="1257416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ysClr val="windowText" lastClr="000000"/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ysClr val="windowText" lastClr="000000"/>
                </a:solidFill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defRPr>
            </a:pPr>
            <a:endParaRPr lang="en-US"/>
          </a:p>
        </c:txPr>
        <c:crossAx val="125740160"/>
        <c:crosses val="autoZero"/>
        <c:crossBetween val="between"/>
      </c:valAx>
      <c:spPr>
        <a:solidFill>
          <a:schemeClr val="accent4">
            <a:lumMod val="20000"/>
            <a:lumOff val="80000"/>
          </a:schemeClr>
        </a:solidFill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54559876720781342"/>
          <c:y val="0.90932924600048093"/>
          <c:w val="0.42698019297516526"/>
          <c:h val="7.673434481614591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ysClr val="windowText" lastClr="000000"/>
              </a:solidFill>
              <a:latin typeface="TH SarabunPSK" panose="020B0500040200020003" pitchFamily="34" charset="-34"/>
              <a:ea typeface="+mn-ea"/>
              <a:cs typeface="TH SarabunPSK" panose="020B0500040200020003" pitchFamily="34" charset="-34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accent2">
        <a:lumMod val="60000"/>
        <a:lumOff val="40000"/>
      </a:schemeClr>
    </a:solidFill>
    <a:ln w="28575" cap="flat" cmpd="sng" algn="ctr">
      <a:solidFill>
        <a:schemeClr val="tx1"/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5949577942346896"/>
          <c:y val="6.9231135771203781E-2"/>
          <c:w val="0.81325372721436029"/>
          <c:h val="0.6159285173245137"/>
        </c:manualLayout>
      </c:layout>
      <c:bar3DChart>
        <c:barDir val="col"/>
        <c:grouping val="stacked"/>
        <c:varyColors val="0"/>
        <c:ser>
          <c:idx val="0"/>
          <c:order val="0"/>
          <c:tx>
            <c:v>ไม่ใช้เกลือไอโอดีน</c:v>
          </c:tx>
          <c:spPr>
            <a:solidFill>
              <a:srgbClr val="FF0000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0"/>
                  <c:y val="2.30273675125547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4F5-42FF-BB20-4816641CCC3B}"/>
                </c:ext>
              </c:extLst>
            </c:dLbl>
            <c:dLbl>
              <c:idx val="1"/>
              <c:layout>
                <c:manualLayout>
                  <c:x val="1.5600284834176956E-3"/>
                  <c:y val="2.04687711222708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4F5-42FF-BB20-4816641CCC3B}"/>
                </c:ext>
              </c:extLst>
            </c:dLbl>
            <c:dLbl>
              <c:idx val="2"/>
              <c:layout>
                <c:manualLayout>
                  <c:x val="0"/>
                  <c:y val="2.30273675125547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4F5-42FF-BB20-4816641CCC3B}"/>
                </c:ext>
              </c:extLst>
            </c:dLbl>
            <c:dLbl>
              <c:idx val="3"/>
              <c:layout>
                <c:manualLayout>
                  <c:x val="-1.5600284834176956E-3"/>
                  <c:y val="2.04687711222708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4F5-42FF-BB20-4816641CCC3B}"/>
                </c:ext>
              </c:extLst>
            </c:dLbl>
            <c:dLbl>
              <c:idx val="4"/>
              <c:layout>
                <c:manualLayout>
                  <c:x val="0"/>
                  <c:y val="1.79101747319869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4F5-42FF-BB20-4816641CCC3B}"/>
                </c:ext>
              </c:extLst>
            </c:dLbl>
            <c:dLbl>
              <c:idx val="5"/>
              <c:layout>
                <c:manualLayout>
                  <c:x val="-5.7200383608269628E-17"/>
                  <c:y val="1.53515783417031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4F5-42FF-BB20-4816641CCC3B}"/>
                </c:ext>
              </c:extLst>
            </c:dLbl>
            <c:dLbl>
              <c:idx val="6"/>
              <c:layout>
                <c:manualLayout>
                  <c:x val="0"/>
                  <c:y val="1.53515783417031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4F5-42FF-BB20-4816641CCC3B}"/>
                </c:ext>
              </c:extLst>
            </c:dLbl>
            <c:dLbl>
              <c:idx val="7"/>
              <c:layout>
                <c:manualLayout>
                  <c:x val="-1.1440076721653926E-16"/>
                  <c:y val="1.79101747319870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4F5-42FF-BB20-4816641CCC3B}"/>
                </c:ext>
              </c:extLst>
            </c:dLbl>
            <c:dLbl>
              <c:idx val="8"/>
              <c:layout>
                <c:manualLayout>
                  <c:x val="-1.5600284834176956E-3"/>
                  <c:y val="1.79101747319869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4F5-42FF-BB20-4816641CCC3B}"/>
                </c:ext>
              </c:extLst>
            </c:dLbl>
            <c:dLbl>
              <c:idx val="9"/>
              <c:layout>
                <c:manualLayout>
                  <c:x val="0"/>
                  <c:y val="1.53515783417031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4F5-42FF-BB20-4816641CCC3B}"/>
                </c:ext>
              </c:extLst>
            </c:dLbl>
            <c:dLbl>
              <c:idx val="11"/>
              <c:layout>
                <c:manualLayout>
                  <c:x val="-1.1440076721653926E-16"/>
                  <c:y val="2.04687711222708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B4F5-42FF-BB20-4816641CCC3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ysClr val="windowText" lastClr="000000"/>
                    </a:solidFill>
                    <a:latin typeface="TH SarabunPSK" panose="020B0500040200020003" pitchFamily="34" charset="-34"/>
                    <a:ea typeface="+mn-ea"/>
                    <a:cs typeface="TH SarabunPSK" panose="020B0500040200020003" pitchFamily="34" charset="-34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Sheet5!$T$25:$T$36</c:f>
              <c:strCache>
                <c:ptCount val="12"/>
                <c:pt idx="0">
                  <c:v>เมือง</c:v>
                </c:pt>
                <c:pt idx="1">
                  <c:v>วิเชียรบุรี</c:v>
                </c:pt>
                <c:pt idx="2">
                  <c:v>หล่มสัก</c:v>
                </c:pt>
                <c:pt idx="3">
                  <c:v>หนองไผ่</c:v>
                </c:pt>
                <c:pt idx="4">
                  <c:v>หล่มเก่า</c:v>
                </c:pt>
                <c:pt idx="5">
                  <c:v>ชนแดน</c:v>
                </c:pt>
                <c:pt idx="6">
                  <c:v>บึงสามพัน</c:v>
                </c:pt>
                <c:pt idx="7">
                  <c:v>ศรีเทพ</c:v>
                </c:pt>
                <c:pt idx="8">
                  <c:v>วังโป่ง</c:v>
                </c:pt>
                <c:pt idx="9">
                  <c:v>เขาค้อ</c:v>
                </c:pt>
                <c:pt idx="10">
                  <c:v>น้ำหนาว</c:v>
                </c:pt>
                <c:pt idx="11">
                  <c:v>จังหวัดเพชรบูรณ์</c:v>
                </c:pt>
              </c:strCache>
            </c:strRef>
          </c:cat>
          <c:val>
            <c:numRef>
              <c:f>Sheet5!$U$25:$U$36</c:f>
              <c:numCache>
                <c:formatCode>0.00</c:formatCode>
                <c:ptCount val="12"/>
                <c:pt idx="0">
                  <c:v>3.0199999999999996</c:v>
                </c:pt>
                <c:pt idx="1">
                  <c:v>0</c:v>
                </c:pt>
                <c:pt idx="2">
                  <c:v>3.2433333333333336</c:v>
                </c:pt>
                <c:pt idx="3">
                  <c:v>0.54333333333333333</c:v>
                </c:pt>
                <c:pt idx="4">
                  <c:v>0.66666666666666663</c:v>
                </c:pt>
                <c:pt idx="5">
                  <c:v>0</c:v>
                </c:pt>
                <c:pt idx="6">
                  <c:v>0</c:v>
                </c:pt>
                <c:pt idx="7">
                  <c:v>0.28333333333333333</c:v>
                </c:pt>
                <c:pt idx="8">
                  <c:v>0.7533333333333333</c:v>
                </c:pt>
                <c:pt idx="9">
                  <c:v>0.75666666666666671</c:v>
                </c:pt>
                <c:pt idx="10">
                  <c:v>35.926666666666669</c:v>
                </c:pt>
                <c:pt idx="11">
                  <c:v>2.1966666666666668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B4F5-42FF-BB20-4816641CCC3B}"/>
            </c:ext>
          </c:extLst>
        </c:ser>
        <c:ser>
          <c:idx val="1"/>
          <c:order val="1"/>
          <c:tx>
            <c:v>&lt; 20 ppm</c:v>
          </c:tx>
          <c:spPr>
            <a:solidFill>
              <a:srgbClr val="00B0F0"/>
            </a:solidFill>
            <a:ln>
              <a:noFill/>
            </a:ln>
            <a:effectLst/>
            <a:sp3d/>
          </c:spPr>
          <c:invertIfNegative val="0"/>
          <c:dLbls>
            <c:dLbl>
              <c:idx val="1"/>
              <c:layout>
                <c:manualLayout>
                  <c:x val="0"/>
                  <c:y val="-1.02343855611354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B4F5-42FF-BB20-4816641CCC3B}"/>
                </c:ext>
              </c:extLst>
            </c:dLbl>
            <c:dLbl>
              <c:idx val="2"/>
              <c:layout>
                <c:manualLayout>
                  <c:x val="0"/>
                  <c:y val="-5.11719278056772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B4F5-42FF-BB20-4816641CCC3B}"/>
                </c:ext>
              </c:extLst>
            </c:dLbl>
            <c:dLbl>
              <c:idx val="3"/>
              <c:layout>
                <c:manualLayout>
                  <c:x val="0"/>
                  <c:y val="-3.32617530736901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B4F5-42FF-BB20-4816641CCC3B}"/>
                </c:ext>
              </c:extLst>
            </c:dLbl>
            <c:dLbl>
              <c:idx val="4"/>
              <c:layout>
                <c:manualLayout>
                  <c:x val="1.5600284834176384E-3"/>
                  <c:y val="-9.3814117228387216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B4F5-42FF-BB20-4816641CCC3B}"/>
                </c:ext>
              </c:extLst>
            </c:dLbl>
            <c:dLbl>
              <c:idx val="5"/>
              <c:layout>
                <c:manualLayout>
                  <c:x val="-1.5600284834177529E-3"/>
                  <c:y val="-2.81445602931224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B4F5-42FF-BB20-4816641CCC3B}"/>
                </c:ext>
              </c:extLst>
            </c:dLbl>
            <c:dLbl>
              <c:idx val="7"/>
              <c:layout>
                <c:manualLayout>
                  <c:x val="1.5600284834176956E-3"/>
                  <c:y val="-1.53515783417031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B4F5-42FF-BB20-4816641CCC3B}"/>
                </c:ext>
              </c:extLst>
            </c:dLbl>
            <c:dLbl>
              <c:idx val="8"/>
              <c:layout>
                <c:manualLayout>
                  <c:x val="0"/>
                  <c:y val="-1.02343855611355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B4F5-42FF-BB20-4816641CCC3B}"/>
                </c:ext>
              </c:extLst>
            </c:dLbl>
            <c:dLbl>
              <c:idx val="9"/>
              <c:layout>
                <c:manualLayout>
                  <c:x val="-1.5600284834176956E-3"/>
                  <c:y val="-9.3814117228387216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B4F5-42FF-BB20-4816641CCC3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ysClr val="windowText" lastClr="000000"/>
                    </a:solidFill>
                    <a:latin typeface="TH SarabunPSK" panose="020B0500040200020003" pitchFamily="34" charset="-34"/>
                    <a:ea typeface="+mn-ea"/>
                    <a:cs typeface="TH SarabunPSK" panose="020B0500040200020003" pitchFamily="34" charset="-34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Sheet5!$T$25:$T$36</c:f>
              <c:strCache>
                <c:ptCount val="12"/>
                <c:pt idx="0">
                  <c:v>เมือง</c:v>
                </c:pt>
                <c:pt idx="1">
                  <c:v>วิเชียรบุรี</c:v>
                </c:pt>
                <c:pt idx="2">
                  <c:v>หล่มสัก</c:v>
                </c:pt>
                <c:pt idx="3">
                  <c:v>หนองไผ่</c:v>
                </c:pt>
                <c:pt idx="4">
                  <c:v>หล่มเก่า</c:v>
                </c:pt>
                <c:pt idx="5">
                  <c:v>ชนแดน</c:v>
                </c:pt>
                <c:pt idx="6">
                  <c:v>บึงสามพัน</c:v>
                </c:pt>
                <c:pt idx="7">
                  <c:v>ศรีเทพ</c:v>
                </c:pt>
                <c:pt idx="8">
                  <c:v>วังโป่ง</c:v>
                </c:pt>
                <c:pt idx="9">
                  <c:v>เขาค้อ</c:v>
                </c:pt>
                <c:pt idx="10">
                  <c:v>น้ำหนาว</c:v>
                </c:pt>
                <c:pt idx="11">
                  <c:v>จังหวัดเพชรบูรณ์</c:v>
                </c:pt>
              </c:strCache>
            </c:strRef>
          </c:cat>
          <c:val>
            <c:numRef>
              <c:f>Sheet5!$V$25:$V$36</c:f>
              <c:numCache>
                <c:formatCode>0.00</c:formatCode>
                <c:ptCount val="12"/>
                <c:pt idx="0">
                  <c:v>11.313333333333334</c:v>
                </c:pt>
                <c:pt idx="1">
                  <c:v>3.98</c:v>
                </c:pt>
                <c:pt idx="2">
                  <c:v>2.8766666666666669</c:v>
                </c:pt>
                <c:pt idx="3">
                  <c:v>0.22999999999999998</c:v>
                </c:pt>
                <c:pt idx="4">
                  <c:v>3</c:v>
                </c:pt>
                <c:pt idx="5">
                  <c:v>2.3033333333333332</c:v>
                </c:pt>
                <c:pt idx="6">
                  <c:v>15.313333333333333</c:v>
                </c:pt>
                <c:pt idx="7">
                  <c:v>2.4333333333333331</c:v>
                </c:pt>
                <c:pt idx="8">
                  <c:v>3.706666666666667</c:v>
                </c:pt>
                <c:pt idx="9">
                  <c:v>7.3133333333333326</c:v>
                </c:pt>
                <c:pt idx="10">
                  <c:v>12.996666666666668</c:v>
                </c:pt>
                <c:pt idx="11">
                  <c:v>4.4633333333333329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4-B4F5-42FF-BB20-4816641CCC3B}"/>
            </c:ext>
          </c:extLst>
        </c:ser>
        <c:ser>
          <c:idx val="2"/>
          <c:order val="2"/>
          <c:tx>
            <c:v>20-40 ppm</c:v>
          </c:tx>
          <c:spPr>
            <a:solidFill>
              <a:srgbClr val="FF99FF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TH SarabunPSK" panose="020B0500040200020003" pitchFamily="34" charset="-34"/>
                    <a:ea typeface="+mn-ea"/>
                    <a:cs typeface="TH SarabunPSK" panose="020B0500040200020003" pitchFamily="34" charset="-34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Sheet5!$T$25:$T$36</c:f>
              <c:strCache>
                <c:ptCount val="12"/>
                <c:pt idx="0">
                  <c:v>เมือง</c:v>
                </c:pt>
                <c:pt idx="1">
                  <c:v>วิเชียรบุรี</c:v>
                </c:pt>
                <c:pt idx="2">
                  <c:v>หล่มสัก</c:v>
                </c:pt>
                <c:pt idx="3">
                  <c:v>หนองไผ่</c:v>
                </c:pt>
                <c:pt idx="4">
                  <c:v>หล่มเก่า</c:v>
                </c:pt>
                <c:pt idx="5">
                  <c:v>ชนแดน</c:v>
                </c:pt>
                <c:pt idx="6">
                  <c:v>บึงสามพัน</c:v>
                </c:pt>
                <c:pt idx="7">
                  <c:v>ศรีเทพ</c:v>
                </c:pt>
                <c:pt idx="8">
                  <c:v>วังโป่ง</c:v>
                </c:pt>
                <c:pt idx="9">
                  <c:v>เขาค้อ</c:v>
                </c:pt>
                <c:pt idx="10">
                  <c:v>น้ำหนาว</c:v>
                </c:pt>
                <c:pt idx="11">
                  <c:v>จังหวัดเพชรบูรณ์</c:v>
                </c:pt>
              </c:strCache>
            </c:strRef>
          </c:cat>
          <c:val>
            <c:numRef>
              <c:f>Sheet5!$W$25:$W$36</c:f>
              <c:numCache>
                <c:formatCode>0.00</c:formatCode>
                <c:ptCount val="12"/>
                <c:pt idx="0">
                  <c:v>73.15333333333335</c:v>
                </c:pt>
                <c:pt idx="1">
                  <c:v>90.056666666666658</c:v>
                </c:pt>
                <c:pt idx="2">
                  <c:v>79.016666666666666</c:v>
                </c:pt>
                <c:pt idx="3">
                  <c:v>84.676666666666662</c:v>
                </c:pt>
                <c:pt idx="4">
                  <c:v>93.223333333333343</c:v>
                </c:pt>
                <c:pt idx="5">
                  <c:v>93.796666666666667</c:v>
                </c:pt>
                <c:pt idx="6">
                  <c:v>65.836666666666659</c:v>
                </c:pt>
                <c:pt idx="7">
                  <c:v>46.53</c:v>
                </c:pt>
                <c:pt idx="8">
                  <c:v>92.27</c:v>
                </c:pt>
                <c:pt idx="9">
                  <c:v>90.776666666666685</c:v>
                </c:pt>
                <c:pt idx="10">
                  <c:v>41.776666666666664</c:v>
                </c:pt>
                <c:pt idx="11">
                  <c:v>82.280000000000015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5-B4F5-42FF-BB20-4816641CCC3B}"/>
            </c:ext>
          </c:extLst>
        </c:ser>
        <c:ser>
          <c:idx val="3"/>
          <c:order val="3"/>
          <c:tx>
            <c:v>&gt;40 ppm</c:v>
          </c:tx>
          <c:spPr>
            <a:solidFill>
              <a:srgbClr val="FFFF00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ysClr val="windowText" lastClr="000000"/>
                    </a:solidFill>
                    <a:latin typeface="TH SarabunPSK" panose="020B0500040200020003" pitchFamily="34" charset="-34"/>
                    <a:ea typeface="+mn-ea"/>
                    <a:cs typeface="TH SarabunPSK" panose="020B0500040200020003" pitchFamily="34" charset="-34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Sheet5!$T$25:$T$36</c:f>
              <c:strCache>
                <c:ptCount val="12"/>
                <c:pt idx="0">
                  <c:v>เมือง</c:v>
                </c:pt>
                <c:pt idx="1">
                  <c:v>วิเชียรบุรี</c:v>
                </c:pt>
                <c:pt idx="2">
                  <c:v>หล่มสัก</c:v>
                </c:pt>
                <c:pt idx="3">
                  <c:v>หนองไผ่</c:v>
                </c:pt>
                <c:pt idx="4">
                  <c:v>หล่มเก่า</c:v>
                </c:pt>
                <c:pt idx="5">
                  <c:v>ชนแดน</c:v>
                </c:pt>
                <c:pt idx="6">
                  <c:v>บึงสามพัน</c:v>
                </c:pt>
                <c:pt idx="7">
                  <c:v>ศรีเทพ</c:v>
                </c:pt>
                <c:pt idx="8">
                  <c:v>วังโป่ง</c:v>
                </c:pt>
                <c:pt idx="9">
                  <c:v>เขาค้อ</c:v>
                </c:pt>
                <c:pt idx="10">
                  <c:v>น้ำหนาว</c:v>
                </c:pt>
                <c:pt idx="11">
                  <c:v>จังหวัดเพชรบูรณ์</c:v>
                </c:pt>
              </c:strCache>
            </c:strRef>
          </c:cat>
          <c:val>
            <c:numRef>
              <c:f>Sheet5!$X$25:$X$36</c:f>
              <c:numCache>
                <c:formatCode>0.00</c:formatCode>
                <c:ptCount val="12"/>
                <c:pt idx="0">
                  <c:v>12.966666666666667</c:v>
                </c:pt>
                <c:pt idx="1">
                  <c:v>5.8999999999999995</c:v>
                </c:pt>
                <c:pt idx="2">
                  <c:v>14.956666666666669</c:v>
                </c:pt>
                <c:pt idx="3">
                  <c:v>14.56</c:v>
                </c:pt>
                <c:pt idx="4">
                  <c:v>10.553333333333333</c:v>
                </c:pt>
                <c:pt idx="5">
                  <c:v>3.9</c:v>
                </c:pt>
                <c:pt idx="6">
                  <c:v>18.849999999999998</c:v>
                </c:pt>
                <c:pt idx="7">
                  <c:v>50.766666666666673</c:v>
                </c:pt>
                <c:pt idx="8">
                  <c:v>3.3866666666666667</c:v>
                </c:pt>
                <c:pt idx="9">
                  <c:v>1.1566666666666665</c:v>
                </c:pt>
                <c:pt idx="10">
                  <c:v>11.013333333333334</c:v>
                </c:pt>
                <c:pt idx="11">
                  <c:v>11.386666666666665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6-B4F5-42FF-BB20-4816641CCC3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98771456"/>
        <c:axId val="198772992"/>
        <c:axId val="0"/>
      </c:bar3DChart>
      <c:catAx>
        <c:axId val="1987714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/>
                </a:solidFill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defRPr>
            </a:pPr>
            <a:endParaRPr lang="en-US"/>
          </a:p>
        </c:txPr>
        <c:crossAx val="198772992"/>
        <c:crosses val="autoZero"/>
        <c:auto val="1"/>
        <c:lblAlgn val="ctr"/>
        <c:lblOffset val="100"/>
        <c:noMultiLvlLbl val="0"/>
      </c:catAx>
      <c:valAx>
        <c:axId val="1987729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ysClr val="windowText" lastClr="000000"/>
                </a:solidFill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defRPr>
            </a:pPr>
            <a:endParaRPr lang="en-US"/>
          </a:p>
        </c:txPr>
        <c:crossAx val="198771456"/>
        <c:crosses val="autoZero"/>
        <c:crossBetween val="between"/>
      </c:valAx>
      <c:spPr>
        <a:solidFill>
          <a:schemeClr val="accent5">
            <a:lumMod val="20000"/>
            <a:lumOff val="80000"/>
          </a:schemeClr>
        </a:solidFill>
        <a:ln w="28575">
          <a:solidFill>
            <a:schemeClr val="tx1"/>
          </a:solidFill>
        </a:ln>
        <a:effectLst/>
      </c:spPr>
    </c:plotArea>
    <c:legend>
      <c:legendPos val="b"/>
      <c:layout>
        <c:manualLayout>
          <c:xMode val="edge"/>
          <c:yMode val="edge"/>
          <c:x val="0.38096897957613757"/>
          <c:y val="0.91099622175698947"/>
          <c:w val="0.58850100003846306"/>
          <c:h val="6.475238619043273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/>
              </a:solidFill>
              <a:latin typeface="TH SarabunPSK" panose="020B0500040200020003" pitchFamily="34" charset="-34"/>
              <a:ea typeface="+mn-ea"/>
              <a:cs typeface="TH SarabunPSK" panose="020B0500040200020003" pitchFamily="34" charset="-34"/>
            </a:defRPr>
          </a:pPr>
          <a:endParaRPr lang="en-US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accent2">
        <a:lumMod val="60000"/>
        <a:lumOff val="40000"/>
      </a:schemeClr>
    </a:solidFill>
    <a:ln w="28575" cap="flat" cmpd="sng" algn="ctr">
      <a:solidFill>
        <a:schemeClr val="tx1"/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0.43052</cdr:x>
      <cdr:y>0.06048</cdr:y>
    </cdr:from>
    <cdr:to>
      <cdr:x>0.54356</cdr:x>
      <cdr:y>0.16186</cdr:y>
    </cdr:to>
    <cdr:sp macro="" textlink="">
      <cdr:nvSpPr>
        <cdr:cNvPr id="3" name="กล่องข้อความ 2">
          <a:extLst xmlns:a="http://schemas.openxmlformats.org/drawingml/2006/main">
            <a:ext uri="{FF2B5EF4-FFF2-40B4-BE49-F238E27FC236}">
              <a16:creationId xmlns:a16="http://schemas.microsoft.com/office/drawing/2014/main" xmlns="" id="{7F9EA687-1779-7F3A-79DE-14F897166633}"/>
            </a:ext>
          </a:extLst>
        </cdr:cNvPr>
        <cdr:cNvSpPr txBox="1"/>
      </cdr:nvSpPr>
      <cdr:spPr>
        <a:xfrm xmlns:a="http://schemas.openxmlformats.org/drawingml/2006/main">
          <a:off x="3482604" y="308429"/>
          <a:ext cx="914400" cy="51707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514FB-DF9E-4E02-8EFE-62F0E06E1695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4D54B333-77B9-4A8D-9D66-8FBD88E0B7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48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ชื่อและ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514FB-DF9E-4E02-8EFE-62F0E06E1695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D54B333-77B9-4A8D-9D66-8FBD88E0B7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750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คำอ้างอิงพร้อม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514FB-DF9E-4E02-8EFE-62F0E06E1695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D54B333-77B9-4A8D-9D66-8FBD88E0B7B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963597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นามบัต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514FB-DF9E-4E02-8EFE-62F0E06E1695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D54B333-77B9-4A8D-9D66-8FBD88E0B7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7304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นามบัตรอ้างอิ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514FB-DF9E-4E02-8EFE-62F0E06E1695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D54B333-77B9-4A8D-9D66-8FBD88E0B7B8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524274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จริง หรือ เท็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514FB-DF9E-4E02-8EFE-62F0E06E1695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D54B333-77B9-4A8D-9D66-8FBD88E0B7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1301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514FB-DF9E-4E02-8EFE-62F0E06E1695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4B333-77B9-4A8D-9D66-8FBD88E0B7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7783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514FB-DF9E-4E02-8EFE-62F0E06E1695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4B333-77B9-4A8D-9D66-8FBD88E0B7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919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514FB-DF9E-4E02-8EFE-62F0E06E1695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4B333-77B9-4A8D-9D66-8FBD88E0B7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303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514FB-DF9E-4E02-8EFE-62F0E06E1695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D54B333-77B9-4A8D-9D66-8FBD88E0B7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44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514FB-DF9E-4E02-8EFE-62F0E06E1695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D54B333-77B9-4A8D-9D66-8FBD88E0B7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804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514FB-DF9E-4E02-8EFE-62F0E06E1695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D54B333-77B9-4A8D-9D66-8FBD88E0B7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363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514FB-DF9E-4E02-8EFE-62F0E06E1695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4B333-77B9-4A8D-9D66-8FBD88E0B7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561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514FB-DF9E-4E02-8EFE-62F0E06E1695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4B333-77B9-4A8D-9D66-8FBD88E0B7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992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514FB-DF9E-4E02-8EFE-62F0E06E1695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4B333-77B9-4A8D-9D66-8FBD88E0B7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831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514FB-DF9E-4E02-8EFE-62F0E06E1695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D54B333-77B9-4A8D-9D66-8FBD88E0B7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503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B514FB-DF9E-4E02-8EFE-62F0E06E1695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D54B333-77B9-4A8D-9D66-8FBD88E0B7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85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: มุมมน 3">
            <a:extLst>
              <a:ext uri="{FF2B5EF4-FFF2-40B4-BE49-F238E27FC236}">
                <a16:creationId xmlns:a16="http://schemas.microsoft.com/office/drawing/2014/main" xmlns="" id="{3AF69765-15CD-320A-2C50-CA4ADEA1B858}"/>
              </a:ext>
            </a:extLst>
          </p:cNvPr>
          <p:cNvSpPr/>
          <p:nvPr/>
        </p:nvSpPr>
        <p:spPr>
          <a:xfrm>
            <a:off x="2290812" y="288758"/>
            <a:ext cx="6602930" cy="1289785"/>
          </a:xfrm>
          <a:prstGeom prst="roundRect">
            <a:avLst/>
          </a:prstGeom>
          <a:solidFill>
            <a:srgbClr val="FFCCFF"/>
          </a:solidFill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2800" b="1" u="sng" dirty="0">
                <a:effectLst/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นโยบายการดำเนินงานควบคุมและป้องกันโรคขาดสารไอโอดีนในจังหวัดเพชรบูรณ์</a:t>
            </a:r>
            <a:endParaRPr lang="en-US" sz="2800" dirty="0">
              <a:effectLst/>
              <a:latin typeface="Angsana New" panose="02020603050405020304" pitchFamily="18" charset="-34"/>
              <a:ea typeface="Calibri" panose="020F0502020204030204" pitchFamily="34" charset="0"/>
              <a:cs typeface="Angsana New" panose="02020603050405020304" pitchFamily="18" charset="-34"/>
            </a:endParaRPr>
          </a:p>
          <a:p>
            <a:pPr algn="ctr"/>
            <a:endParaRPr lang="en-US" dirty="0"/>
          </a:p>
        </p:txBody>
      </p:sp>
      <p:sp>
        <p:nvSpPr>
          <p:cNvPr id="5" name="สี่เหลี่ยมผืนผ้า: มุมมน 4">
            <a:extLst>
              <a:ext uri="{FF2B5EF4-FFF2-40B4-BE49-F238E27FC236}">
                <a16:creationId xmlns:a16="http://schemas.microsoft.com/office/drawing/2014/main" xmlns="" id="{94384C68-8345-6D56-6DCD-329F2F46714A}"/>
              </a:ext>
            </a:extLst>
          </p:cNvPr>
          <p:cNvSpPr/>
          <p:nvPr/>
        </p:nvSpPr>
        <p:spPr>
          <a:xfrm>
            <a:off x="875900" y="1684422"/>
            <a:ext cx="4908883" cy="4687502"/>
          </a:xfrm>
          <a:prstGeom prst="roundRect">
            <a:avLst/>
          </a:prstGeom>
          <a:solidFill>
            <a:srgbClr val="FFCCFF"/>
          </a:solidFill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h-TH" sz="2000" b="0" i="0" dirty="0">
                <a:solidFill>
                  <a:schemeClr val="tx1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sz="2400" b="1" i="0" dirty="0">
                <a:solidFill>
                  <a:schemeClr val="tx1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ไอโอดีน ( </a:t>
            </a:r>
            <a:r>
              <a:rPr lang="en-US" sz="2400" b="1" i="0" dirty="0">
                <a:solidFill>
                  <a:schemeClr val="tx1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Iodine ) </a:t>
            </a:r>
            <a:r>
              <a:rPr lang="th-TH" sz="2400" b="0" i="0" dirty="0">
                <a:solidFill>
                  <a:schemeClr val="tx1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คือ แร่ธาตุชนิดหนึ่งที่มีความสำคัญอย่างยิ่งต่อระบบการทำงานของต่อมไทรอยด์ ไอโอดีนเป็นแร่ธาตุที่ร่างกายไม่สามารถสังเคราะห์หรือสร้างขึ้นได้เอง จำเป็นต้องได้รับจากการรับประทานอาหารเท่านั้น โดยไอโอดีนจะอยู่ในรูปของเกลือไอโอ</a:t>
            </a:r>
            <a:r>
              <a:rPr lang="th-TH" sz="2400" b="0" i="0" dirty="0" err="1">
                <a:solidFill>
                  <a:schemeClr val="tx1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ไดด์</a:t>
            </a:r>
            <a:endParaRPr lang="th-TH" sz="2400" b="0" i="0" dirty="0">
              <a:solidFill>
                <a:schemeClr val="tx1"/>
              </a:solidFill>
              <a:effectLst/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sz="24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	โรคขาดสารไอโอดีนมีผลต่อความพิการทางสติปัญญา ซึ่งส่งผลต่อพัฒนาการทางสมองและความสามารถ ในการเรียนรู้โดยเฉพาะอย่างยิ่งทารกที่อยู่ในครรภ์มารดาจนถึงอายุ </a:t>
            </a:r>
            <a:r>
              <a:rPr lang="en-US" sz="24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3 </a:t>
            </a:r>
            <a:r>
              <a:rPr lang="th-TH" sz="24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ปี</a:t>
            </a:r>
            <a:endParaRPr lang="en-US" sz="2400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8" name="สี่เหลี่ยมผืนผ้า: มุมมน 7">
            <a:extLst>
              <a:ext uri="{FF2B5EF4-FFF2-40B4-BE49-F238E27FC236}">
                <a16:creationId xmlns:a16="http://schemas.microsoft.com/office/drawing/2014/main" xmlns="" id="{3F55F369-1864-FC29-637B-9E8C40AD92F6}"/>
              </a:ext>
            </a:extLst>
          </p:cNvPr>
          <p:cNvSpPr/>
          <p:nvPr/>
        </p:nvSpPr>
        <p:spPr>
          <a:xfrm>
            <a:off x="6096000" y="1665172"/>
            <a:ext cx="5906702" cy="4995510"/>
          </a:xfrm>
          <a:prstGeom prst="roundRect">
            <a:avLst/>
          </a:prstGeom>
          <a:solidFill>
            <a:srgbClr val="FFCCFF"/>
          </a:solidFill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2000" b="1" u="sng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นโยบายในการควบคุมป้องกันโรคขาดสารไอโอดีน จังหวัดเพชรบูรณ์</a:t>
            </a:r>
            <a:endParaRPr lang="en-US" sz="2000" dirty="0">
              <a:effectLst/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pPr marL="342900" lvl="0" indent="-342900">
              <a:buFont typeface="TH SarabunPSK" panose="020B0500040200020003" pitchFamily="34" charset="-34"/>
              <a:buAutoNum type="arabicPeriod"/>
            </a:pPr>
            <a:r>
              <a:rPr lang="th-TH" b="1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การจ่ายยาเม็ดเสริมไอโอดีนให้กับหญิงตั้งครรภ์ ตลอดระยะการตั้งครรภ์ทุกราย และหญิงหลังคลอดที่ให้นมบุตรระยะเวลา </a:t>
            </a:r>
            <a:r>
              <a:rPr lang="en-US" b="1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6 </a:t>
            </a:r>
            <a:r>
              <a:rPr lang="th-TH" b="1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เดือน</a:t>
            </a:r>
            <a:endParaRPr lang="en-US" b="1" dirty="0">
              <a:effectLst/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pPr marL="342900" lvl="0" indent="-342900">
              <a:buFont typeface="TH SarabunPSK" panose="020B0500040200020003" pitchFamily="34" charset="-34"/>
              <a:buAutoNum type="arabicPeriod"/>
            </a:pPr>
            <a:r>
              <a:rPr lang="th-TH" b="1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เฝ้าระวังโรคขาดสารไอโอดีนในหญิงตั้งครรภ์</a:t>
            </a:r>
          </a:p>
          <a:p>
            <a:pPr marL="342900" lvl="0" indent="-342900">
              <a:buFont typeface="TH SarabunPSK" panose="020B0500040200020003" pitchFamily="34" charset="-34"/>
              <a:buAutoNum type="arabicPeriod"/>
            </a:pPr>
            <a:r>
              <a:rPr lang="th-TH" b="1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การสุ่มตรวจคุณภาพเกลือบริโภคเสริมไอโอดีน ( โดยการใช้ </a:t>
            </a:r>
            <a:r>
              <a:rPr lang="en-US" b="1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I-Kid </a:t>
            </a:r>
            <a:r>
              <a:rPr lang="th-TH" b="1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ค่ามาตรฐานเท่ากับ 20-40 </a:t>
            </a:r>
            <a:r>
              <a:rPr lang="en-US" b="1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ppm.</a:t>
            </a:r>
            <a:r>
              <a:rPr lang="th-TH" b="1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) </a:t>
            </a:r>
            <a:endParaRPr lang="en-US" b="1" dirty="0">
              <a:effectLst/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pPr marL="342900" lvl="0" indent="-342900">
              <a:buFont typeface="TH SarabunPSK" panose="020B0500040200020003" pitchFamily="34" charset="-34"/>
              <a:buChar char="-"/>
            </a:pPr>
            <a:r>
              <a:rPr lang="th-TH" b="1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แหล่งผลิตเกลือ </a:t>
            </a:r>
            <a:r>
              <a:rPr lang="en-US" b="1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/</a:t>
            </a:r>
            <a:r>
              <a:rPr lang="th-TH" b="1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 แหล่งนำเข้าเกลือ ต้องผ่านร้อยละ </a:t>
            </a:r>
            <a:r>
              <a:rPr lang="en-US" b="1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90</a:t>
            </a:r>
          </a:p>
          <a:p>
            <a:pPr marL="342900" lvl="0" indent="-342900">
              <a:buFont typeface="TH SarabunPSK" panose="020B0500040200020003" pitchFamily="34" charset="-34"/>
              <a:buChar char="-"/>
            </a:pPr>
            <a:r>
              <a:rPr lang="th-TH" b="1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ร้านค้า</a:t>
            </a:r>
            <a:r>
              <a:rPr lang="en-US" b="1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/</a:t>
            </a:r>
            <a:r>
              <a:rPr lang="th-TH" b="1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ร้านอาหาร ต้องผ่านร้อยละ </a:t>
            </a:r>
            <a:r>
              <a:rPr lang="en-US" b="1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90</a:t>
            </a:r>
          </a:p>
          <a:p>
            <a:pPr marL="342900" lvl="0" indent="-342900">
              <a:buFont typeface="TH SarabunPSK" panose="020B0500040200020003" pitchFamily="34" charset="-34"/>
              <a:buChar char="-"/>
            </a:pPr>
            <a:r>
              <a:rPr lang="th-TH" b="1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ครัวเรือนต้องผ่านร้อยละ </a:t>
            </a:r>
            <a:r>
              <a:rPr lang="en-US" b="1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90</a:t>
            </a:r>
            <a:r>
              <a:rPr lang="th-TH" b="1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 </a:t>
            </a:r>
            <a:endParaRPr lang="en-US" b="1" dirty="0">
              <a:effectLst/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pPr marL="342900" lvl="0" indent="-342900">
              <a:buFont typeface="TH SarabunPSK" panose="020B0500040200020003" pitchFamily="34" charset="-34"/>
              <a:buChar char="-"/>
            </a:pPr>
            <a:r>
              <a:rPr lang="th-TH" b="1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ศูนย์พัฒนาเด็กเล็กและโรงเรียน ต้องผ่านร้อยละ </a:t>
            </a:r>
            <a:r>
              <a:rPr lang="en-US" b="1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90</a:t>
            </a:r>
          </a:p>
          <a:p>
            <a:pPr lvl="0" algn="thaiDist"/>
            <a:r>
              <a:rPr lang="en-US" b="1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4. </a:t>
            </a:r>
            <a:r>
              <a:rPr lang="th-TH" b="1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การประชาสัมพันธ์ รณรงค์จัดกิจกรรมวันไอโอดีนแห่งชาติซึ่งตรงกับวันที่ </a:t>
            </a:r>
            <a:r>
              <a:rPr lang="en-US" b="1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25 </a:t>
            </a:r>
            <a:r>
              <a:rPr lang="th-TH" b="1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มิถุนายน ของทุกปี และประชาสัมพันธ์การตลาดเชิง</a:t>
            </a:r>
            <a:r>
              <a:rPr lang="th-TH" b="1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สังคม</a:t>
            </a:r>
            <a:endParaRPr lang="th-TH" b="1" dirty="0">
              <a:effectLst/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pPr lvl="0" algn="thaiDist"/>
            <a:r>
              <a:rPr lang="en-US" b="1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5. </a:t>
            </a:r>
            <a:r>
              <a:rPr lang="th-TH" b="1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การผลักดันให้เกิดมาตรการเกลือเสริมไอโอดีนถ้วนหน้า (</a:t>
            </a:r>
            <a:r>
              <a:rPr lang="en-US" b="1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Universal Salt Iodization)</a:t>
            </a:r>
            <a:r>
              <a:rPr lang="th-TH" b="1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 เป้าหมาย: ความครอบคลุมเกลือเสริมไอโอดีนระดับครัวเรือน มากกว่า ร้อยละ </a:t>
            </a:r>
            <a:r>
              <a:rPr lang="en-US" b="1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90</a:t>
            </a:r>
          </a:p>
          <a:p>
            <a:pPr lvl="0"/>
            <a:r>
              <a:rPr lang="en-US" b="1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6.  </a:t>
            </a:r>
            <a:r>
              <a:rPr lang="th-TH" b="1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พัฒนาชุมชน</a:t>
            </a:r>
            <a:r>
              <a:rPr lang="en-US" b="1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/</a:t>
            </a:r>
            <a:r>
              <a:rPr lang="th-TH" b="1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หมู่บ้านไอโอดีน ให้เป็นชุมชน หมู่บ้าน ไอโอดีน </a:t>
            </a:r>
            <a:r>
              <a:rPr lang="en-US" b="1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100% </a:t>
            </a:r>
            <a:r>
              <a:rPr lang="th-TH" b="1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ภายในปี </a:t>
            </a:r>
            <a:r>
              <a:rPr lang="en-US" b="1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2570</a:t>
            </a:r>
          </a:p>
        </p:txBody>
      </p:sp>
    </p:spTree>
    <p:extLst>
      <p:ext uri="{BB962C8B-B14F-4D97-AF65-F5344CB8AC3E}">
        <p14:creationId xmlns:p14="http://schemas.microsoft.com/office/powerpoint/2010/main" val="6792960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: มุมมน 3">
            <a:extLst>
              <a:ext uri="{FF2B5EF4-FFF2-40B4-BE49-F238E27FC236}">
                <a16:creationId xmlns:a16="http://schemas.microsoft.com/office/drawing/2014/main" xmlns="" id="{97423B8D-4D5A-1474-9AB7-CB0B6A4568EC}"/>
              </a:ext>
            </a:extLst>
          </p:cNvPr>
          <p:cNvSpPr/>
          <p:nvPr/>
        </p:nvSpPr>
        <p:spPr>
          <a:xfrm>
            <a:off x="3157086" y="269507"/>
            <a:ext cx="5573028" cy="106840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สี่เหลี่ยมผืนผ้า: มุมมน 5">
            <a:extLst>
              <a:ext uri="{FF2B5EF4-FFF2-40B4-BE49-F238E27FC236}">
                <a16:creationId xmlns:a16="http://schemas.microsoft.com/office/drawing/2014/main" xmlns="" id="{150DDDE4-0880-3EE7-FC18-87417DE4AD45}"/>
              </a:ext>
            </a:extLst>
          </p:cNvPr>
          <p:cNvSpPr/>
          <p:nvPr/>
        </p:nvSpPr>
        <p:spPr>
          <a:xfrm>
            <a:off x="952899" y="1448601"/>
            <a:ext cx="4793381" cy="702645"/>
          </a:xfrm>
          <a:prstGeom prst="roundRect">
            <a:avLst/>
          </a:prstGeom>
          <a:solidFill>
            <a:srgbClr val="FFCCFF"/>
          </a:solidFill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20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ค่ามัธยฐานไอโอดีนในปัสสาวะหญิงตั้งครรภ์ก่อนได้รับยา</a:t>
            </a:r>
            <a:r>
              <a:rPr lang="en-US" sz="2000" b="1" dirty="0" err="1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Triferdine</a:t>
            </a:r>
            <a:r>
              <a:rPr lang="en-US" sz="20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0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ในจังหวัดเพชรบูรณ์ ปี 2563-2565</a:t>
            </a:r>
            <a:endParaRPr lang="en-US" sz="2000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" name="สี่เหลี่ยมผืนผ้า: มุมมน 6">
            <a:extLst>
              <a:ext uri="{FF2B5EF4-FFF2-40B4-BE49-F238E27FC236}">
                <a16:creationId xmlns:a16="http://schemas.microsoft.com/office/drawing/2014/main" xmlns="" id="{7FC0176A-BCAC-329B-C162-B7D16C5E6A57}"/>
              </a:ext>
            </a:extLst>
          </p:cNvPr>
          <p:cNvSpPr/>
          <p:nvPr/>
        </p:nvSpPr>
        <p:spPr>
          <a:xfrm>
            <a:off x="2290812" y="81816"/>
            <a:ext cx="6602930" cy="1256096"/>
          </a:xfrm>
          <a:prstGeom prst="roundRect">
            <a:avLst/>
          </a:prstGeom>
          <a:solidFill>
            <a:srgbClr val="FFCCFF"/>
          </a:solidFill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2800" b="1" u="sng" dirty="0">
                <a:effectLst/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นโยบายการดำเนินงานควบคุมและป้องกันโรคขาดสารไอโอดีนในจังหวัดเพชรบูรณ์</a:t>
            </a:r>
            <a:endParaRPr lang="en-US" sz="2800" dirty="0">
              <a:effectLst/>
              <a:latin typeface="Angsana New" panose="02020603050405020304" pitchFamily="18" charset="-34"/>
              <a:ea typeface="Calibri" panose="020F0502020204030204" pitchFamily="34" charset="0"/>
              <a:cs typeface="Angsana New" panose="02020603050405020304" pitchFamily="18" charset="-34"/>
            </a:endParaRPr>
          </a:p>
          <a:p>
            <a:pPr algn="ctr"/>
            <a:endParaRPr lang="en-US" dirty="0"/>
          </a:p>
        </p:txBody>
      </p:sp>
      <p:graphicFrame>
        <p:nvGraphicFramePr>
          <p:cNvPr id="8" name="แผนภูมิ 7">
            <a:extLst>
              <a:ext uri="{FF2B5EF4-FFF2-40B4-BE49-F238E27FC236}">
                <a16:creationId xmlns:a16="http://schemas.microsoft.com/office/drawing/2014/main" xmlns="" id="{E01B7F4C-C9DF-C685-D87E-570AE9CE392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05305990"/>
              </p:ext>
            </p:extLst>
          </p:nvPr>
        </p:nvGraphicFramePr>
        <p:xfrm>
          <a:off x="798896" y="2261935"/>
          <a:ext cx="5101389" cy="38404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สี่เหลี่ยมผืนผ้า: มุมมน 8">
            <a:extLst>
              <a:ext uri="{FF2B5EF4-FFF2-40B4-BE49-F238E27FC236}">
                <a16:creationId xmlns:a16="http://schemas.microsoft.com/office/drawing/2014/main" xmlns="" id="{9895CBF5-0514-DCDC-6D24-AC98362B8252}"/>
              </a:ext>
            </a:extLst>
          </p:cNvPr>
          <p:cNvSpPr/>
          <p:nvPr/>
        </p:nvSpPr>
        <p:spPr>
          <a:xfrm>
            <a:off x="4519060" y="6251606"/>
            <a:ext cx="3349594" cy="462013"/>
          </a:xfrm>
          <a:prstGeom prst="roundRect">
            <a:avLst/>
          </a:prstGeom>
          <a:solidFill>
            <a:srgbClr val="FFCCFF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1800" b="1" i="0" u="none" strike="noStrike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ที่มาจากศูนย์อนามัยที่ 2 พิษณุโลก ปี 2562 2564</a:t>
            </a:r>
            <a:r>
              <a:rPr lang="th-TH" dirty="0"/>
              <a:t> </a:t>
            </a:r>
            <a:endParaRPr lang="en-US" dirty="0"/>
          </a:p>
        </p:txBody>
      </p:sp>
      <p:sp>
        <p:nvSpPr>
          <p:cNvPr id="11" name="สี่เหลี่ยมผืนผ้า: มุมมน 10">
            <a:extLst>
              <a:ext uri="{FF2B5EF4-FFF2-40B4-BE49-F238E27FC236}">
                <a16:creationId xmlns:a16="http://schemas.microsoft.com/office/drawing/2014/main" xmlns="" id="{BF16330A-9978-B9E7-68FF-FF3573A48BFB}"/>
              </a:ext>
            </a:extLst>
          </p:cNvPr>
          <p:cNvSpPr/>
          <p:nvPr/>
        </p:nvSpPr>
        <p:spPr>
          <a:xfrm>
            <a:off x="6679932" y="1453412"/>
            <a:ext cx="5097377" cy="702645"/>
          </a:xfrm>
          <a:prstGeom prst="roundRect">
            <a:avLst/>
          </a:prstGeom>
          <a:solidFill>
            <a:srgbClr val="FFCCFF"/>
          </a:solidFill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2000" b="1" dirty="0">
                <a:solidFill>
                  <a:schemeClr val="tx1"/>
                </a:solidFill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การสุ่มตรวจคุณภาพเกลือไอโอดีนโดยใช้ </a:t>
            </a:r>
            <a:r>
              <a:rPr lang="en-US" sz="2000" b="1" dirty="0">
                <a:solidFill>
                  <a:schemeClr val="tx1"/>
                </a:solidFill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I-kid </a:t>
            </a:r>
            <a:r>
              <a:rPr lang="th-TH" sz="2000" b="1" dirty="0">
                <a:solidFill>
                  <a:schemeClr val="tx1"/>
                </a:solidFill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จังหวัดเพชรบูรณ์ ปี </a:t>
            </a:r>
            <a:r>
              <a:rPr lang="en-US" sz="2000" b="1" dirty="0">
                <a:solidFill>
                  <a:schemeClr val="tx1"/>
                </a:solidFill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2563-2565</a:t>
            </a:r>
            <a:r>
              <a:rPr lang="th-TH" sz="2000" b="1" dirty="0">
                <a:solidFill>
                  <a:schemeClr val="tx1"/>
                </a:solidFill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 </a:t>
            </a:r>
            <a:endParaRPr lang="en-US" sz="2000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aphicFrame>
        <p:nvGraphicFramePr>
          <p:cNvPr id="12" name="แผนภูมิ 11">
            <a:extLst>
              <a:ext uri="{FF2B5EF4-FFF2-40B4-BE49-F238E27FC236}">
                <a16:creationId xmlns:a16="http://schemas.microsoft.com/office/drawing/2014/main" xmlns="" id="{3777EA00-7057-590E-9EB3-CB308D75975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89432110"/>
              </p:ext>
            </p:extLst>
          </p:nvPr>
        </p:nvGraphicFramePr>
        <p:xfrm>
          <a:off x="6369517" y="2261935"/>
          <a:ext cx="5407792" cy="38501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74518030"/>
      </p:ext>
    </p:extLst>
  </p:cSld>
  <p:clrMapOvr>
    <a:masterClrMapping/>
  </p:clrMapOvr>
</p:sld>
</file>

<file path=ppt/theme/theme1.xml><?xml version="1.0" encoding="utf-8"?>
<a:theme xmlns:a="http://schemas.openxmlformats.org/drawingml/2006/main" name="ช่อ">
  <a:themeElements>
    <a:clrScheme name="ช่อ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ช่อ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ช่อ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20</TotalTime>
  <Words>278</Words>
  <Application>Microsoft Office PowerPoint</Application>
  <PresentationFormat>กำหนดเอง</PresentationFormat>
  <Paragraphs>49</Paragraphs>
  <Slides>2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2</vt:i4>
      </vt:variant>
    </vt:vector>
  </HeadingPairs>
  <TitlesOfParts>
    <vt:vector size="3" baseType="lpstr">
      <vt:lpstr>ช่อ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abc xyz</dc:creator>
  <cp:lastModifiedBy>SSJ-Rawinon</cp:lastModifiedBy>
  <cp:revision>7</cp:revision>
  <dcterms:created xsi:type="dcterms:W3CDTF">2022-08-26T14:22:12Z</dcterms:created>
  <dcterms:modified xsi:type="dcterms:W3CDTF">2022-08-29T06:28:31Z</dcterms:modified>
</cp:coreProperties>
</file>