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77" r:id="rId2"/>
    <p:sldId id="414" r:id="rId3"/>
    <p:sldId id="415" r:id="rId4"/>
    <p:sldId id="426" r:id="rId5"/>
    <p:sldId id="425" r:id="rId6"/>
    <p:sldId id="427" r:id="rId7"/>
    <p:sldId id="450" r:id="rId8"/>
    <p:sldId id="449" r:id="rId9"/>
    <p:sldId id="448" r:id="rId10"/>
  </p:sldIdLst>
  <p:sldSz cx="9144000" cy="5715000" type="screen16x10"/>
  <p:notesSz cx="6888163" cy="10018713"/>
  <p:embeddedFontLst>
    <p:embeddedFont>
      <p:font typeface="Angsana New" pitchFamily="18" charset="-34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H SarabunPSK" pitchFamily="34" charset="-34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  <p:embeddedFont>
      <p:font typeface="Tahoma" pitchFamily="34" charset="0"/>
      <p:regular r:id="rId26"/>
      <p:bold r:id="rId27"/>
    </p:embeddedFont>
    <p:embeddedFont>
      <p:font typeface="Cordia New" pitchFamily="34" charset="-34"/>
      <p:regular r:id="rId28"/>
      <p:bold r:id="rId29"/>
      <p:italic r:id="rId30"/>
      <p:boldItalic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010" autoAdjust="0"/>
  </p:normalViewPr>
  <p:slideViewPr>
    <p:cSldViewPr snapToGrid="0">
      <p:cViewPr>
        <p:scale>
          <a:sx n="80" d="100"/>
          <a:sy n="80" d="100"/>
        </p:scale>
        <p:origin x="-876" y="-864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4988475667445"/>
          <c:y val="4.7561568081060407E-2"/>
          <c:w val="0.76595094763455562"/>
          <c:h val="0.666320138561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260764521694157E-3"/>
                  <c:y val="8.613295582532326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82293565082465E-3"/>
                  <c:y val="6.035589725724979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782293565082465E-3"/>
                  <c:y val="1.402896187643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6782293565082465E-3"/>
                  <c:y val="0.1001835407698649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743420486931786E-2"/>
                  <c:y val="1.6245564715656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8391146782541233E-3"/>
                  <c:y val="2.062312613700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4521529043388313E-3"/>
                  <c:y val="8.122995554215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4521529043388313E-3"/>
                  <c:y val="4.9973233193568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14.441406394304861</c:v>
                </c:pt>
                <c:pt idx="1">
                  <c:v>4.531881917592588</c:v>
                </c:pt>
                <c:pt idx="2">
                  <c:v>4.505484492466965</c:v>
                </c:pt>
                <c:pt idx="3">
                  <c:v>24.7683364919308</c:v>
                </c:pt>
                <c:pt idx="4">
                  <c:v>9.8259966223039488</c:v>
                </c:pt>
                <c:pt idx="5">
                  <c:v>3.908897641897314</c:v>
                </c:pt>
                <c:pt idx="6">
                  <c:v>-4.4541109807663632</c:v>
                </c:pt>
                <c:pt idx="7">
                  <c:v>10.176913116748052</c:v>
                </c:pt>
                <c:pt idx="8">
                  <c:v>16.65586312943892</c:v>
                </c:pt>
                <c:pt idx="9">
                  <c:v>8.3173115693996635</c:v>
                </c:pt>
                <c:pt idx="10">
                  <c:v>64.00270312246036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291267582592955E-2"/>
                  <c:y val="1.448051182483102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0382260847079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17344034762372E-2"/>
                  <c:y val="9.914420838156012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2293565082465E-3"/>
                  <c:y val="9.3749999999999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91140571709012E-2"/>
                  <c:y val="8.60236763116001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17344034762372E-2"/>
                  <c:y val="1.851354788422839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808611617355325E-2"/>
                  <c:y val="3.145456859604422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651911304235394E-3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130382260847079E-2"/>
                  <c:y val="8.727599189086221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517344034762372E-2"/>
                  <c:y val="9.997908543440149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904305808677663E-2"/>
                  <c:y val="1.146207737280650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7.4614808987011241</c:v>
                </c:pt>
                <c:pt idx="1">
                  <c:v>1.8234204716908562</c:v>
                </c:pt>
                <c:pt idx="2">
                  <c:v>-4.5000960925676123</c:v>
                </c:pt>
                <c:pt idx="3">
                  <c:v>5.6656454898291688</c:v>
                </c:pt>
                <c:pt idx="4">
                  <c:v>3.8676428815995565</c:v>
                </c:pt>
                <c:pt idx="5">
                  <c:v>0.59883123103921709</c:v>
                </c:pt>
                <c:pt idx="6">
                  <c:v>-1.1710118669651051</c:v>
                </c:pt>
                <c:pt idx="7">
                  <c:v>7.3241804931878915</c:v>
                </c:pt>
                <c:pt idx="8">
                  <c:v>-2.0584540371419164</c:v>
                </c:pt>
                <c:pt idx="9">
                  <c:v>-3.4216628096500759</c:v>
                </c:pt>
                <c:pt idx="10">
                  <c:v>9.1614400838259638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80992"/>
        <c:axId val="131924736"/>
      </c:barChart>
      <c:catAx>
        <c:axId val="13218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131924736"/>
        <c:crosses val="autoZero"/>
        <c:auto val="1"/>
        <c:lblAlgn val="ctr"/>
        <c:lblOffset val="100"/>
        <c:noMultiLvlLbl val="0"/>
      </c:catAx>
      <c:valAx>
        <c:axId val="131924736"/>
        <c:scaling>
          <c:orientation val="minMax"/>
          <c:max val="70"/>
          <c:min val="-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2180992"/>
        <c:crosses val="autoZero"/>
        <c:crossBetween val="between"/>
        <c:majorUnit val="5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0.10257</cdr:x>
      <cdr:y>0.62046</cdr:y>
    </cdr:from>
    <cdr:to>
      <cdr:x>0.92308</cdr:x>
      <cdr:y>0.62314</cdr:y>
    </cdr:to>
    <cdr:cxnSp macro="">
      <cdr:nvCxnSpPr>
        <cdr:cNvPr id="10" name="ลูกศรเชื่อมต่อแบบตรง 9"/>
        <cdr:cNvCxnSpPr/>
      </cdr:nvCxnSpPr>
      <cdr:spPr>
        <a:xfrm xmlns:a="http://schemas.openxmlformats.org/drawingml/2006/main">
          <a:off x="807556" y="2910273"/>
          <a:ext cx="6460155" cy="1257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0.10298</cdr:x>
      <cdr:y>0.70724</cdr:y>
    </cdr:from>
    <cdr:to>
      <cdr:x>0.92349</cdr:x>
      <cdr:y>0.70992</cdr:y>
    </cdr:to>
    <cdr:cxnSp macro="">
      <cdr:nvCxnSpPr>
        <cdr:cNvPr id="4" name="ลูกศรเชื่อมต่อแบบตรง 3"/>
        <cdr:cNvCxnSpPr/>
      </cdr:nvCxnSpPr>
      <cdr:spPr>
        <a:xfrm xmlns:a="http://schemas.openxmlformats.org/drawingml/2006/main">
          <a:off x="810834" y="3317325"/>
          <a:ext cx="6460155" cy="1257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01/11/65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657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39738" y="752475"/>
            <a:ext cx="6008687" cy="37560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9462-2B88-4FF7-B114-FD4C158DBC95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788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439738" y="752475"/>
            <a:ext cx="6008687" cy="37560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9462-2B88-4FF7-B114-FD4C158DBC95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01/11/65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01/11/65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1886" y="1626921"/>
            <a:ext cx="2375066" cy="100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Total Performance Score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0" y="2762990"/>
            <a:ext cx="2149434" cy="67293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Net Working Capital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74"/>
          <a:stretch/>
        </p:blipFill>
        <p:spPr bwMode="auto">
          <a:xfrm>
            <a:off x="6139543" y="1506738"/>
            <a:ext cx="2790701" cy="9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953" y="5376446"/>
            <a:ext cx="914400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62013" indent="-404813"/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ระดับวิกฤตทางการเงิน ดาวน์โหลดจาก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website </a:t>
            </a:r>
            <a:r>
              <a:rPr lang="en-US" sz="1600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http://</a:t>
            </a:r>
            <a:r>
              <a:rPr lang="en-US" sz="16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hfo65.cfo.in.th </a:t>
            </a:r>
            <a:r>
              <a:rPr lang="en-US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กองเศรษฐกิจสุขภาพและหลักประกันสุขภาพ 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15  </a:t>
            </a:r>
            <a:r>
              <a:rPr lang="th-TH" sz="16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ต.ค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2565</a:t>
            </a:r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" y="611714"/>
            <a:ext cx="9015381" cy="47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เดือนกันยายน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88358" y="5472415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15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ต.ค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3">
            <a:extLst>
              <a:ext uri="{FF2B5EF4-FFF2-40B4-BE49-F238E27FC236}">
                <a16:creationId xmlns="" xmlns:a16="http://schemas.microsoft.com/office/drawing/2014/main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68964"/>
              </p:ext>
            </p:extLst>
          </p:nvPr>
        </p:nvGraphicFramePr>
        <p:xfrm>
          <a:off x="164668" y="508736"/>
          <a:ext cx="8814662" cy="490577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351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0.16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3.44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0.55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81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2.25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5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9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8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9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กันยายน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51735646"/>
              </p:ext>
            </p:extLst>
          </p:nvPr>
        </p:nvGraphicFramePr>
        <p:xfrm>
          <a:off x="783770" y="825499"/>
          <a:ext cx="7873341" cy="46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599" y="631032"/>
            <a:ext cx="748145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15 ตุลาคม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กันยายน 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808448" y="54045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 กันยายน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689678"/>
            <a:ext cx="877586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8063345" y="3883231"/>
            <a:ext cx="1080655" cy="3443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เนื้อหา 4"/>
          <p:cNvSpPr txBox="1">
            <a:spLocks/>
          </p:cNvSpPr>
          <p:nvPr/>
        </p:nvSpPr>
        <p:spPr>
          <a:xfrm>
            <a:off x="755577" y="97198"/>
            <a:ext cx="8388424" cy="701243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6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สรุปยอดเงินที่ </a:t>
            </a:r>
            <a:r>
              <a:rPr lang="th-TH" sz="2600" b="1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26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.โอนให้หน่วยบริการ ปีงบประมาณ 2563- 2565 (ณ 28 กันยายน 2565)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ngsana New" pitchFamily="18" charset="-34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364"/>
            <a:ext cx="878718" cy="737757"/>
          </a:xfrm>
          <a:prstGeom prst="rect">
            <a:avLst/>
          </a:prstGeom>
        </p:spPr>
      </p:pic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AC7026D2-6D4B-2D46-B65C-9F8C61263C45}"/>
              </a:ext>
            </a:extLst>
          </p:cNvPr>
          <p:cNvSpPr/>
          <p:nvPr/>
        </p:nvSpPr>
        <p:spPr>
          <a:xfrm>
            <a:off x="611563" y="5460837"/>
            <a:ext cx="8229715" cy="21166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th-TH" sz="16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ดาวน์โหลด  </a:t>
            </a:r>
            <a:r>
              <a:rPr lang="en-US" sz="16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 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site</a:t>
            </a:r>
            <a:r>
              <a:rPr lang="th-TH" sz="16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ที่มา: </a:t>
            </a:r>
            <a:r>
              <a:rPr lang="en-US" sz="16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www://nhso.go.th/budgetreport/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sz="1600" b="1" kern="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ประมวลผลวันที่ 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28  กันยายน 2565 </a:t>
            </a:r>
            <a:endParaRPr lang="en-US" sz="1100" b="1" kern="0" dirty="0">
              <a:solidFill>
                <a:sysClr val="windowText" lastClr="0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966788"/>
            <a:ext cx="877252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7867650" y="1314450"/>
            <a:ext cx="1090612" cy="3943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6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2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</a:rPr>
              <a:t>ตัวชี้วัดศูนย์จัดเก็บรายได้คุณภาพ ปีงบประมาณ 2566</a:t>
            </a:r>
            <a:endParaRPr lang="th-TH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54"/>
            <a:ext cx="9144000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11582</TotalTime>
  <Words>392</Words>
  <Application>Microsoft Office PowerPoint</Application>
  <PresentationFormat>นำเสนอทางหน้าจอ (16:10)</PresentationFormat>
  <Paragraphs>143</Paragraphs>
  <Slides>9</Slides>
  <Notes>9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7" baseType="lpstr">
      <vt:lpstr>Arial</vt:lpstr>
      <vt:lpstr>Angsana New</vt:lpstr>
      <vt:lpstr>Calibri</vt:lpstr>
      <vt:lpstr>TH SarabunPSK</vt:lpstr>
      <vt:lpstr>Calibri Light</vt:lpstr>
      <vt:lpstr>Tahoma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978</cp:revision>
  <cp:lastPrinted>2022-11-01T03:33:43Z</cp:lastPrinted>
  <dcterms:created xsi:type="dcterms:W3CDTF">2020-01-27T08:50:32Z</dcterms:created>
  <dcterms:modified xsi:type="dcterms:W3CDTF">2022-11-01T03:37:18Z</dcterms:modified>
</cp:coreProperties>
</file>